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5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DD2A7-FE7E-DF4C-BEFA-293A23127444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37AA2-0491-8A41-80DF-CE1A5D18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37AA2-0491-8A41-80DF-CE1A5D18F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6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3CA9-D154-8345-B4EC-D7B96F76F8E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7E7A-F5FF-C64A-A8C5-75377BB8B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Arial"/>
              </a:rPr>
              <a:t>Use of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1377950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9499" y="2590800"/>
            <a:ext cx="5302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Arial"/>
              </a:rPr>
              <a:t>Innaufaze</a:t>
            </a:r>
            <a:r>
              <a:rPr lang="en-US" sz="2800" b="1" dirty="0">
                <a:solidFill>
                  <a:schemeClr val="bg1"/>
                </a:solidFill>
                <a:latin typeface="Arial"/>
              </a:rPr>
              <a:t> Hospital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</a:rPr>
              <a:t>	Byte, Me.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</a:rPr>
              <a:t>Dale Cox, BS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</a:rPr>
              <a:t>Rich Friedman, M.D., MBA</a:t>
            </a:r>
          </a:p>
        </p:txBody>
      </p:sp>
    </p:spTree>
    <p:extLst>
      <p:ext uri="{BB962C8B-B14F-4D97-AF65-F5344CB8AC3E}">
        <p14:creationId xmlns:p14="http://schemas.microsoft.com/office/powerpoint/2010/main" val="155655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4038" y="592112"/>
            <a:ext cx="1720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22" y="1115332"/>
            <a:ext cx="81588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We believe that using our administrative data which is very accessible we can:</a:t>
            </a:r>
          </a:p>
          <a:p>
            <a:pPr>
              <a:lnSpc>
                <a:spcPct val="50000"/>
              </a:lnSpc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Accurately predict 30 day hospital readmission patients with CHF using a LACE score that incorporates many of the most common co-morbidities associated with these patients.</a:t>
            </a:r>
          </a:p>
          <a:p>
            <a:pPr>
              <a:lnSpc>
                <a:spcPct val="50000"/>
              </a:lnSpc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Realize a significant cost savings and ROI for the Hospital and Health Plan.  This is likely to be enhanced using additional co-morbidities. </a:t>
            </a:r>
          </a:p>
          <a:p>
            <a:pPr marL="457200" indent="-457200">
              <a:lnSpc>
                <a:spcPct val="50000"/>
              </a:lnSpc>
              <a:buFont typeface="Wingdings" charset="2"/>
              <a:buChar char="Ø"/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Better utilize our Home Health Care team in accomplishing these goals.</a:t>
            </a:r>
          </a:p>
        </p:txBody>
      </p:sp>
    </p:spTree>
    <p:extLst>
      <p:ext uri="{BB962C8B-B14F-4D97-AF65-F5344CB8AC3E}">
        <p14:creationId xmlns:p14="http://schemas.microsoft.com/office/powerpoint/2010/main" val="1998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97" y="231775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597" y="1396021"/>
            <a:ext cx="78846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/>
              </a:rPr>
              <a:t>Why is this important to us?</a:t>
            </a:r>
          </a:p>
          <a:p>
            <a:endParaRPr lang="en-US" sz="2400" b="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/>
              </a:rPr>
              <a:t>There are currently over 6.5 million adults with CHF in the U.S. and 400-700,000 new cases/</a:t>
            </a:r>
            <a:r>
              <a:rPr lang="en-US" sz="2400" b="1" dirty="0" err="1">
                <a:solidFill>
                  <a:schemeClr val="bg1"/>
                </a:solidFill>
                <a:latin typeface="Arial"/>
              </a:rPr>
              <a:t>yr</a:t>
            </a:r>
            <a:endParaRPr lang="en-US" sz="2400" b="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/>
              </a:rPr>
              <a:t>In Maine alone, this accounts for 162-204 age-adjusted average annual rate per 100,000 pop. (source CDC)</a:t>
            </a: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/>
              </a:rPr>
              <a:t>The majority of these patients are age 40+ with nearly half &gt; 60 years of age</a:t>
            </a: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/>
              </a:rPr>
              <a:t>In the ambulatory area, this amounts to between 20-30 visits per 100 persons/</a:t>
            </a:r>
            <a:r>
              <a:rPr lang="en-US" sz="2400" b="1" dirty="0" err="1">
                <a:solidFill>
                  <a:schemeClr val="bg1"/>
                </a:solidFill>
                <a:latin typeface="Arial"/>
              </a:rPr>
              <a:t>yr</a:t>
            </a:r>
            <a:endParaRPr lang="en-US" sz="2400" b="1" dirty="0">
              <a:solidFill>
                <a:schemeClr val="bg1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n-US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7250" y="796773"/>
            <a:ext cx="509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Congestive Heart Failure Patients</a:t>
            </a:r>
          </a:p>
        </p:txBody>
      </p:sp>
    </p:spTree>
    <p:extLst>
      <p:ext uri="{BB962C8B-B14F-4D97-AF65-F5344CB8AC3E}">
        <p14:creationId xmlns:p14="http://schemas.microsoft.com/office/powerpoint/2010/main" val="4488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59260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501" y="816267"/>
            <a:ext cx="86128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Arial"/>
              </a:rPr>
              <a:t>In the U.S. CHF results in 250,000 deaths/</a:t>
            </a:r>
            <a:r>
              <a:rPr lang="en-US" sz="2800" b="1" dirty="0" err="1">
                <a:solidFill>
                  <a:schemeClr val="bg1"/>
                </a:solidFill>
                <a:latin typeface="Arial"/>
              </a:rPr>
              <a:t>yr</a:t>
            </a: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marL="457200" indent="-457200" algn="ctr">
              <a:lnSpc>
                <a:spcPct val="50000"/>
              </a:lnSpc>
              <a:buFont typeface="Wingdings" charset="2"/>
              <a:buChar char="Ø"/>
            </a:pP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Arial"/>
              </a:rPr>
              <a:t>It is therefore one of the most serious chronic diseases we treat in our hospital</a:t>
            </a:r>
          </a:p>
          <a:p>
            <a:pPr>
              <a:lnSpc>
                <a:spcPct val="50000"/>
              </a:lnSpc>
            </a:pP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Arial"/>
              </a:rPr>
              <a:t>Hospital readmissions account for 6-14% of costs in patients with this diagnosis*</a:t>
            </a:r>
          </a:p>
          <a:p>
            <a:pPr lvl="1">
              <a:lnSpc>
                <a:spcPct val="50000"/>
              </a:lnSpc>
            </a:pP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Arial"/>
              </a:rPr>
              <a:t>Patients receiving home-based intervention identified before hospital discharge had fewer readmissions and shorter hospitalization*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693" y="6114800"/>
            <a:ext cx="78878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sz="1400" dirty="0" err="1">
                <a:solidFill>
                  <a:schemeClr val="bg1"/>
                </a:solidFill>
              </a:rPr>
              <a:t>Krumholz</a:t>
            </a:r>
            <a:r>
              <a:rPr lang="en-US" sz="1400" dirty="0">
                <a:solidFill>
                  <a:schemeClr val="bg1"/>
                </a:solidFill>
              </a:rPr>
              <a:t>  </a:t>
            </a:r>
            <a:r>
              <a:rPr lang="en-US" sz="1400" dirty="0" err="1">
                <a:solidFill>
                  <a:schemeClr val="bg1"/>
                </a:solidFill>
              </a:rPr>
              <a:t>HMParent</a:t>
            </a:r>
            <a:r>
              <a:rPr lang="en-US" sz="1400" dirty="0">
                <a:solidFill>
                  <a:schemeClr val="bg1"/>
                </a:solidFill>
              </a:rPr>
              <a:t>  </a:t>
            </a:r>
            <a:r>
              <a:rPr lang="en-US" sz="1400" dirty="0" err="1">
                <a:solidFill>
                  <a:schemeClr val="bg1"/>
                </a:solidFill>
              </a:rPr>
              <a:t>EMTu</a:t>
            </a:r>
            <a:r>
              <a:rPr lang="en-US" sz="1400" dirty="0">
                <a:solidFill>
                  <a:schemeClr val="bg1"/>
                </a:solidFill>
              </a:rPr>
              <a:t>  N  et al.  Readmission after hospitalization for congestive heart failure among Medicare beneficiaries. </a:t>
            </a:r>
            <a:r>
              <a:rPr lang="en-US" sz="1400" i="1" dirty="0">
                <a:solidFill>
                  <a:schemeClr val="bg1"/>
                </a:solidFill>
              </a:rPr>
              <a:t> Arch Intern Med.</a:t>
            </a:r>
            <a:r>
              <a:rPr lang="en-US" sz="1400" dirty="0">
                <a:solidFill>
                  <a:schemeClr val="bg1"/>
                </a:solidFill>
              </a:rPr>
              <a:t> 1997;15799- 104</a:t>
            </a:r>
          </a:p>
        </p:txBody>
      </p:sp>
    </p:spTree>
    <p:extLst>
      <p:ext uri="{BB962C8B-B14F-4D97-AF65-F5344CB8AC3E}">
        <p14:creationId xmlns:p14="http://schemas.microsoft.com/office/powerpoint/2010/main" val="38065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396" y="1117350"/>
            <a:ext cx="8332354" cy="606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</a:rPr>
              <a:t>Rationale for this Project:</a:t>
            </a:r>
          </a:p>
          <a:p>
            <a:pPr>
              <a:lnSpc>
                <a:spcPct val="50000"/>
              </a:lnSpc>
            </a:pPr>
            <a:endParaRPr lang="en-US" sz="2800" b="1" i="1" dirty="0">
              <a:solidFill>
                <a:srgbClr val="FFFF00"/>
              </a:solidFill>
              <a:latin typeface="Arial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Given our well established </a:t>
            </a: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HomeCare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team, </a:t>
            </a:r>
            <a:r>
              <a:rPr lang="en-US" sz="2400" b="1" i="1" dirty="0">
                <a:solidFill>
                  <a:srgbClr val="FFFFFF"/>
                </a:solidFill>
                <a:latin typeface="Arial"/>
              </a:rPr>
              <a:t>identification of this group of patients </a:t>
            </a:r>
            <a:r>
              <a:rPr lang="en-US" sz="2400" b="1" i="1" u="sng" dirty="0">
                <a:solidFill>
                  <a:srgbClr val="FFFFFF"/>
                </a:solidFill>
                <a:latin typeface="Arial"/>
              </a:rPr>
              <a:t>prior</a:t>
            </a:r>
            <a:r>
              <a:rPr lang="en-US" sz="2400" b="1" i="1" dirty="0">
                <a:solidFill>
                  <a:srgbClr val="FFFFFF"/>
                </a:solidFill>
                <a:latin typeface="Arial"/>
              </a:rPr>
              <a:t> to discharge from their initial hospitalization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will result in an in-hospital consultation and a significant decrease in 30 day readmission rate with resultant significant cost savings**</a:t>
            </a: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This savings will help us avoid the 2% fine imposed by CMS for this diagnosis.  In a similar Health Plan to ours the total cost savings (patient and Plan) was $14 Million/yr. **</a:t>
            </a:r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**The Influence of a </a:t>
            </a:r>
            <a:r>
              <a:rPr lang="en-US" sz="1400" dirty="0" err="1">
                <a:solidFill>
                  <a:srgbClr val="FFFFFF"/>
                </a:solidFill>
              </a:rPr>
              <a:t>Postdischarge</a:t>
            </a:r>
            <a:r>
              <a:rPr lang="en-US" sz="1400" dirty="0">
                <a:solidFill>
                  <a:srgbClr val="FFFFFF"/>
                </a:solidFill>
              </a:rPr>
              <a:t> Intervention on Reducing Hospital Readmissions in a Medicare Population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Mary E. </a:t>
            </a:r>
            <a:r>
              <a:rPr lang="en-US" sz="1400" dirty="0" err="1">
                <a:solidFill>
                  <a:srgbClr val="FFFFFF"/>
                </a:solidFill>
              </a:rPr>
              <a:t>Costantino</a:t>
            </a:r>
            <a:r>
              <a:rPr lang="en-US" sz="1400" dirty="0">
                <a:solidFill>
                  <a:srgbClr val="FFFFFF"/>
                </a:solidFill>
              </a:rPr>
              <a:t>, PhD,1 Beth Frey, RN, BSN,2 Benjamin Hall, PhD, ASA, MAAA,3 and Philip Painter, MD4 . POPULATION HEALTH MANAGEMENT Volume 16, Number 5, 2013</a:t>
            </a:r>
            <a:br>
              <a:rPr lang="en-US" sz="1400" dirty="0">
                <a:solidFill>
                  <a:srgbClr val="FFFFFF"/>
                </a:solidFill>
              </a:rPr>
            </a:br>
            <a:endParaRPr lang="en-US" sz="1400" b="1" dirty="0">
              <a:solidFill>
                <a:srgbClr val="FFFFFF"/>
              </a:solidFill>
              <a:latin typeface="Arial"/>
            </a:endParaRPr>
          </a:p>
          <a:p>
            <a:endParaRPr lang="en-US" sz="28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14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396" y="1295402"/>
            <a:ext cx="83323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</a:rPr>
              <a:t>Preliminary Results:</a:t>
            </a:r>
          </a:p>
          <a:p>
            <a:pPr>
              <a:lnSpc>
                <a:spcPct val="50000"/>
              </a:lnSpc>
            </a:pPr>
            <a:endParaRPr lang="en-US" sz="2800" b="1" i="1" dirty="0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In our pilot study using our administrative data, we looked at the co-morbidity of dementia, as this is frequent in our population &gt; 65 years of age with CHF to improve our predictive model.</a:t>
            </a: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We believe the inclusion of other co-</a:t>
            </a:r>
            <a:r>
              <a:rPr lang="en-US" sz="2400" b="1" dirty="0" err="1">
                <a:solidFill>
                  <a:srgbClr val="FFFFFF"/>
                </a:solidFill>
                <a:latin typeface="Arial"/>
              </a:rPr>
              <a:t>morbidites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 such as diabetes, cancer and myocardial infarction may further improve our selection of patients for this early intervention</a:t>
            </a:r>
          </a:p>
          <a:p>
            <a:pPr marL="342900" indent="-342900">
              <a:buFont typeface="Wingdings" charset="2"/>
              <a:buChar char="Ø"/>
            </a:pPr>
            <a:endParaRPr lang="en-US" sz="2000" b="1" dirty="0">
              <a:solidFill>
                <a:srgbClr val="FFFFFF"/>
              </a:solidFill>
              <a:latin typeface="Arial"/>
            </a:endParaRPr>
          </a:p>
          <a:p>
            <a:endParaRPr lang="en-US" sz="28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1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25" y="737503"/>
            <a:ext cx="866775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</a:rPr>
              <a:t>Preliminary Results:</a:t>
            </a:r>
          </a:p>
          <a:p>
            <a:endParaRPr lang="en-US" sz="2400" b="1" i="1" dirty="0">
              <a:solidFill>
                <a:srgbClr val="FFFF00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Using a LACE score (L: LOS, A: Acuity, C: Co-morbidity, E: # of ER Admissions) we looked at patients with the aforementioned diagnoses: CHF + Dementia</a:t>
            </a:r>
          </a:p>
          <a:p>
            <a:pPr marL="342900" indent="-342900">
              <a:buFont typeface="Wingdings" charset="2"/>
              <a:buChar char="Ø"/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We were able to successfully predict readmission based on these two pre-discharge factors with an accuracy of 82% and with a 95% CI  of 81%-83%.</a:t>
            </a:r>
          </a:p>
          <a:p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400" b="1" dirty="0">
                <a:solidFill>
                  <a:srgbClr val="FFFFFF"/>
                </a:solidFill>
                <a:latin typeface="Arial"/>
              </a:rPr>
              <a:t>The negative predictive value is exceedingly high giving us reassurance that the model will result in a valid model (see chart)</a:t>
            </a:r>
          </a:p>
          <a:p>
            <a:pPr>
              <a:lnSpc>
                <a:spcPct val="50000"/>
              </a:lnSpc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b="1" dirty="0">
              <a:solidFill>
                <a:srgbClr val="FFFFFF"/>
              </a:solidFill>
              <a:latin typeface="Arial"/>
            </a:endParaRPr>
          </a:p>
          <a:p>
            <a:endParaRPr lang="en-US" sz="4000" b="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38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25" y="737503"/>
            <a:ext cx="86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</a:rPr>
              <a:t>Preliminary Results:</a:t>
            </a:r>
          </a:p>
        </p:txBody>
      </p:sp>
      <p:pic>
        <p:nvPicPr>
          <p:cNvPr id="6" name="Picture 5" descr="Hist_Pro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9" y="1294131"/>
            <a:ext cx="5994120" cy="4675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5814" y="1827469"/>
            <a:ext cx="2388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We set the threshold to 0.25.  This value was chosen as you can see it incorporates most of the values.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1300" y="6055533"/>
            <a:ext cx="82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31623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25" y="737503"/>
            <a:ext cx="86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Arial"/>
              </a:rPr>
              <a:t>Preliminary Results: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9389" y="4663628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Fig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445" y="5509930"/>
            <a:ext cx="7919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Fig 2 is a graph of the results using the LACE index and the actual prediction using the model.  Note the accuracy of the the “Score” versus the “Predict” .</a:t>
            </a:r>
          </a:p>
        </p:txBody>
      </p:sp>
      <p:pic>
        <p:nvPicPr>
          <p:cNvPr id="10" name="Picture 9" descr="readmit30 vs predic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41" y="1199168"/>
            <a:ext cx="6925597" cy="41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FF"/>
            </a:gs>
            <a:gs pos="100000">
              <a:schemeClr val="tx1"/>
            </a:gs>
            <a:gs pos="50000">
              <a:srgbClr val="0000FF"/>
            </a:gs>
            <a:gs pos="79000">
              <a:srgbClr val="00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125" y="86738"/>
            <a:ext cx="8175625" cy="1752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</a:rPr>
              <a:t>Decreasing 30 day Hospital Readmit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3472" y="723615"/>
            <a:ext cx="2099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Arial"/>
                <a:cs typeface="Arial"/>
              </a:rPr>
              <a:t>Limitations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69" y="1531644"/>
            <a:ext cx="8825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The current model uses only 2 variables: CHF and Dementia.</a:t>
            </a:r>
          </a:p>
          <a:p>
            <a:pPr>
              <a:lnSpc>
                <a:spcPct val="50000"/>
              </a:lnSpc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Some patients may have been readmitted to other hospitals that were not identified in our administrative database.  This would also include those who have died outside the region.</a:t>
            </a:r>
          </a:p>
          <a:p>
            <a:pPr marL="342900" indent="-342900">
              <a:lnSpc>
                <a:spcPct val="50000"/>
              </a:lnSpc>
              <a:buFont typeface="Wingdings" charset="2"/>
              <a:buChar char="Ø"/>
            </a:pPr>
            <a:endParaRPr lang="en-US" sz="28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Our current data set has limited historical information.  As our patient numbers increase, this will improve the model.</a:t>
            </a:r>
          </a:p>
        </p:txBody>
      </p:sp>
    </p:spTree>
    <p:extLst>
      <p:ext uri="{BB962C8B-B14F-4D97-AF65-F5344CB8AC3E}">
        <p14:creationId xmlns:p14="http://schemas.microsoft.com/office/powerpoint/2010/main" val="9151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727</Words>
  <Application>Microsoft Office PowerPoint</Application>
  <PresentationFormat>On-screen Show (4:3)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Use of Predictive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NSLIJHS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Predictive Analytics</dc:title>
  <dc:creator>NSLIJHS NSLIJHS</dc:creator>
  <cp:lastModifiedBy>Dale C</cp:lastModifiedBy>
  <cp:revision>22</cp:revision>
  <dcterms:created xsi:type="dcterms:W3CDTF">2017-08-24T20:44:45Z</dcterms:created>
  <dcterms:modified xsi:type="dcterms:W3CDTF">2017-08-25T16:06:26Z</dcterms:modified>
</cp:coreProperties>
</file>