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20794C-388A-485D-98B9-A152428B9539}">
  <a:tblStyle styleId="{7F20794C-388A-485D-98B9-A152428B953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
        <p:nvSpPr>
          <p:cNvPr id="161" name="Shape 16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1" lang="en-US" sz="1200" u="none" cap="none" strike="noStrike">
                <a:solidFill>
                  <a:schemeClr val="dk1"/>
                </a:solidFill>
                <a:latin typeface="Calibri"/>
                <a:ea typeface="Calibri"/>
                <a:cs typeface="Calibri"/>
                <a:sym typeface="Calibri"/>
              </a:rPr>
              <a:t>Briefly</a:t>
            </a:r>
            <a:r>
              <a:rPr b="0" i="0" lang="en-US" sz="1200" u="none" cap="none" strike="noStrike">
                <a:solidFill>
                  <a:schemeClr val="dk1"/>
                </a:solidFill>
                <a:latin typeface="Calibri"/>
                <a:ea typeface="Calibri"/>
                <a:cs typeface="Calibri"/>
                <a:sym typeface="Calibri"/>
              </a:rPr>
              <a:t> introduce the concept</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“Over the next 15 minutes I will introduce a risk score that will help us predict the risk of inpatient readmissions.  I will lay out the need for change, introduce you to the model, and discuss how you will play a role in the success of this effort.”</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 </a:t>
            </a:r>
            <a:r>
              <a:rPr b="1" i="0" lang="en-US" sz="1200" u="sng" cap="none" strike="noStrike">
                <a:solidFill>
                  <a:schemeClr val="dk1"/>
                </a:solidFill>
                <a:latin typeface="Calibri"/>
                <a:ea typeface="Calibri"/>
                <a:cs typeface="Calibri"/>
                <a:sym typeface="Calibri"/>
              </a:rPr>
              <a:t>frequently</a:t>
            </a:r>
            <a:r>
              <a:rPr b="0" i="0" lang="en-US" sz="1200" u="none" cap="none" strike="noStrike">
                <a:solidFill>
                  <a:schemeClr val="dk1"/>
                </a:solidFill>
                <a:latin typeface="Calibri"/>
                <a:ea typeface="Calibri"/>
                <a:cs typeface="Calibri"/>
                <a:sym typeface="Calibri"/>
              </a:rPr>
              <a:t> see analysts spend too much time setting the stage and defining the need for change (next section).  Do not fall into this trap.  You will run out of time and lose your opportunity to explain the model and how it will help!</a:t>
            </a:r>
          </a:p>
        </p:txBody>
      </p:sp>
      <p:sp>
        <p:nvSpPr>
          <p:cNvPr id="93" name="Shape 9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0" name="Shape 1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7" name="Shape 10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4" name="Shape 1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21" name="Shape 12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27" name="Shape 12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Analytics Presentation</a:t>
            </a:r>
          </a:p>
          <a:p>
            <a:pPr indent="0" lvl="0" marL="0" marR="0" rtl="0" algn="ctr">
              <a:spcBef>
                <a:spcPts val="0"/>
              </a:spcBef>
              <a:buClr>
                <a:schemeClr val="dk1"/>
              </a:buClr>
              <a:buSzPct val="25000"/>
              <a:buFont typeface="Calibri"/>
              <a:buNone/>
            </a:pPr>
            <a:r>
              <a:rPr lang="en-US"/>
              <a:t>Implementation of LACE</a:t>
            </a:r>
          </a:p>
        </p:txBody>
      </p:sp>
      <p:sp>
        <p:nvSpPr>
          <p:cNvPr id="89" name="Shape 89"/>
          <p:cNvSpPr txBox="1"/>
          <p:nvPr>
            <p:ph idx="1"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888888"/>
              </a:buClr>
              <a:buSzPct val="25000"/>
              <a:buFont typeface="Arial"/>
              <a:buNone/>
            </a:pPr>
            <a:r>
              <a:rPr lang="en-US"/>
              <a:t>Michael Bernauer, Jemal Ebrahim</a:t>
            </a:r>
          </a:p>
          <a:p>
            <a:pPr indent="0" lvl="0" marL="0" marR="0" rtl="0" algn="ctr">
              <a:spcBef>
                <a:spcPts val="640"/>
              </a:spcBef>
              <a:buClr>
                <a:srgbClr val="888888"/>
              </a:buClr>
              <a:buSzPct val="250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Model Summary</a:t>
            </a:r>
          </a:p>
        </p:txBody>
      </p:sp>
      <p:sp>
        <p:nvSpPr>
          <p:cNvPr id="150" name="Shape 150"/>
          <p:cNvSpPr txBox="1"/>
          <p:nvPr>
            <p:ph idx="1" type="body"/>
          </p:nvPr>
        </p:nvSpPr>
        <p:spPr>
          <a:xfrm>
            <a:off x="457200" y="2778675"/>
            <a:ext cx="8229600" cy="3347700"/>
          </a:xfrm>
          <a:prstGeom prst="rect">
            <a:avLst/>
          </a:prstGeom>
        </p:spPr>
        <p:txBody>
          <a:bodyPr anchorCtr="0" anchor="t" bIns="91425" lIns="91425" rIns="91425" tIns="91425">
            <a:noAutofit/>
          </a:bodyPr>
          <a:lstStyle/>
          <a:p>
            <a:pPr indent="-228600" lvl="0" marL="457200" rtl="0">
              <a:spcBef>
                <a:spcPts val="0"/>
              </a:spcBef>
            </a:pPr>
            <a:r>
              <a:rPr lang="en-US"/>
              <a:t>5,169 visits resulting in readmission</a:t>
            </a:r>
          </a:p>
          <a:p>
            <a:pPr indent="-228600" lvl="1" marL="914400" rtl="0">
              <a:spcBef>
                <a:spcPts val="0"/>
              </a:spcBef>
            </a:pPr>
            <a:r>
              <a:rPr lang="en-US"/>
              <a:t>3,293 would have been flagged for follow-up</a:t>
            </a:r>
          </a:p>
          <a:p>
            <a:pPr indent="-228600" lvl="1" marL="914400" rtl="0">
              <a:spcBef>
                <a:spcPts val="0"/>
              </a:spcBef>
            </a:pPr>
            <a:r>
              <a:rPr lang="en-US"/>
              <a:t>Potentially preventing 31,512 patient days (down from 49,300)</a:t>
            </a:r>
          </a:p>
          <a:p>
            <a:pPr indent="-228600" lvl="1" marL="914400" rtl="0">
              <a:spcBef>
                <a:spcPts val="0"/>
              </a:spcBef>
            </a:pPr>
            <a:r>
              <a:rPr lang="en-US"/>
              <a:t>A 64% reduction in patient days</a:t>
            </a:r>
          </a:p>
          <a:p>
            <a:pPr indent="0" lvl="0" marL="0" rtl="0">
              <a:spcBef>
                <a:spcPts val="0"/>
              </a:spcBef>
              <a:buNone/>
            </a:pPr>
            <a:r>
              <a:t/>
            </a:r>
            <a:endParaRPr/>
          </a:p>
        </p:txBody>
      </p:sp>
      <p:graphicFrame>
        <p:nvGraphicFramePr>
          <p:cNvPr id="151" name="Shape 151"/>
          <p:cNvGraphicFramePr/>
          <p:nvPr/>
        </p:nvGraphicFramePr>
        <p:xfrm>
          <a:off x="952500" y="1600987"/>
          <a:ext cx="3000000" cy="3000000"/>
        </p:xfrm>
        <a:graphic>
          <a:graphicData uri="http://schemas.openxmlformats.org/drawingml/2006/table">
            <a:tbl>
              <a:tblPr>
                <a:noFill/>
                <a:tableStyleId>{7F20794C-388A-485D-98B9-A152428B9539}</a:tableStyleId>
              </a:tblPr>
              <a:tblGrid>
                <a:gridCol w="1206500"/>
                <a:gridCol w="1206500"/>
                <a:gridCol w="1206500"/>
                <a:gridCol w="1206500"/>
                <a:gridCol w="1206500"/>
                <a:gridCol w="1206500"/>
              </a:tblGrid>
              <a:tr h="381000">
                <a:tc>
                  <a:txBody>
                    <a:bodyPr>
                      <a:noAutofit/>
                    </a:bodyPr>
                    <a:lstStyle/>
                    <a:p>
                      <a:pPr lvl="0">
                        <a:spcBef>
                          <a:spcPts val="0"/>
                        </a:spcBef>
                        <a:buNone/>
                      </a:pPr>
                      <a:r>
                        <a:rPr lang="en-US"/>
                        <a:t>Accuracy</a:t>
                      </a:r>
                    </a:p>
                  </a:txBody>
                  <a:tcPr marT="91425" marB="91425" marR="91425" marL="91425"/>
                </a:tc>
                <a:tc>
                  <a:txBody>
                    <a:bodyPr>
                      <a:noAutofit/>
                    </a:bodyPr>
                    <a:lstStyle/>
                    <a:p>
                      <a:pPr lvl="0">
                        <a:spcBef>
                          <a:spcPts val="0"/>
                        </a:spcBef>
                        <a:buNone/>
                      </a:pPr>
                      <a:r>
                        <a:rPr lang="en-US"/>
                        <a:t>AUC</a:t>
                      </a:r>
                    </a:p>
                  </a:txBody>
                  <a:tcPr marT="91425" marB="91425" marR="91425" marL="91425"/>
                </a:tc>
                <a:tc>
                  <a:txBody>
                    <a:bodyPr>
                      <a:noAutofit/>
                    </a:bodyPr>
                    <a:lstStyle/>
                    <a:p>
                      <a:pPr lvl="0">
                        <a:spcBef>
                          <a:spcPts val="0"/>
                        </a:spcBef>
                        <a:buNone/>
                      </a:pPr>
                      <a:r>
                        <a:rPr lang="en-US"/>
                        <a:t>Sensitivity</a:t>
                      </a:r>
                    </a:p>
                  </a:txBody>
                  <a:tcPr marT="91425" marB="91425" marR="91425" marL="91425"/>
                </a:tc>
                <a:tc>
                  <a:txBody>
                    <a:bodyPr>
                      <a:noAutofit/>
                    </a:bodyPr>
                    <a:lstStyle/>
                    <a:p>
                      <a:pPr lvl="0">
                        <a:spcBef>
                          <a:spcPts val="0"/>
                        </a:spcBef>
                        <a:buNone/>
                      </a:pPr>
                      <a:r>
                        <a:rPr lang="en-US"/>
                        <a:t>Specificity</a:t>
                      </a:r>
                    </a:p>
                  </a:txBody>
                  <a:tcPr marT="91425" marB="91425" marR="91425" marL="91425"/>
                </a:tc>
                <a:tc>
                  <a:txBody>
                    <a:bodyPr>
                      <a:noAutofit/>
                    </a:bodyPr>
                    <a:lstStyle/>
                    <a:p>
                      <a:pPr lvl="0">
                        <a:spcBef>
                          <a:spcPts val="0"/>
                        </a:spcBef>
                        <a:buNone/>
                      </a:pPr>
                      <a:r>
                        <a:rPr lang="en-US"/>
                        <a:t>PPV</a:t>
                      </a:r>
                    </a:p>
                  </a:txBody>
                  <a:tcPr marT="91425" marB="91425" marR="91425" marL="91425"/>
                </a:tc>
                <a:tc>
                  <a:txBody>
                    <a:bodyPr>
                      <a:noAutofit/>
                    </a:bodyPr>
                    <a:lstStyle/>
                    <a:p>
                      <a:pPr lvl="0" rtl="0">
                        <a:spcBef>
                          <a:spcPts val="0"/>
                        </a:spcBef>
                        <a:buNone/>
                      </a:pPr>
                      <a:r>
                        <a:rPr lang="en-US"/>
                        <a:t>Threshold</a:t>
                      </a:r>
                    </a:p>
                  </a:txBody>
                  <a:tcPr marT="91425" marB="91425" marR="91425" marL="91425"/>
                </a:tc>
              </a:tr>
              <a:tr h="381000">
                <a:tc>
                  <a:txBody>
                    <a:bodyPr>
                      <a:noAutofit/>
                    </a:bodyPr>
                    <a:lstStyle/>
                    <a:p>
                      <a:pPr lvl="0">
                        <a:spcBef>
                          <a:spcPts val="0"/>
                        </a:spcBef>
                        <a:buNone/>
                      </a:pPr>
                      <a:r>
                        <a:rPr lang="en-US"/>
                        <a:t>60.7%</a:t>
                      </a:r>
                    </a:p>
                  </a:txBody>
                  <a:tcPr marT="91425" marB="91425" marR="91425" marL="91425"/>
                </a:tc>
                <a:tc>
                  <a:txBody>
                    <a:bodyPr>
                      <a:noAutofit/>
                    </a:bodyPr>
                    <a:lstStyle/>
                    <a:p>
                      <a:pPr lvl="0">
                        <a:spcBef>
                          <a:spcPts val="0"/>
                        </a:spcBef>
                        <a:buNone/>
                      </a:pPr>
                      <a:r>
                        <a:rPr lang="en-US"/>
                        <a:t>0.676</a:t>
                      </a:r>
                    </a:p>
                    <a:p>
                      <a:pPr lvl="0">
                        <a:spcBef>
                          <a:spcPts val="0"/>
                        </a:spcBef>
                        <a:buNone/>
                      </a:pPr>
                      <a:r>
                        <a:rPr lang="en-US"/>
                        <a:t>vs</a:t>
                      </a:r>
                    </a:p>
                    <a:p>
                      <a:pPr lvl="0">
                        <a:spcBef>
                          <a:spcPts val="0"/>
                        </a:spcBef>
                        <a:buNone/>
                      </a:pPr>
                      <a:r>
                        <a:rPr lang="en-US"/>
                        <a:t>0.684</a:t>
                      </a:r>
                    </a:p>
                  </a:txBody>
                  <a:tcPr marT="91425" marB="91425" marR="91425" marL="91425"/>
                </a:tc>
                <a:tc>
                  <a:txBody>
                    <a:bodyPr>
                      <a:noAutofit/>
                    </a:bodyPr>
                    <a:lstStyle/>
                    <a:p>
                      <a:pPr lvl="0">
                        <a:spcBef>
                          <a:spcPts val="0"/>
                        </a:spcBef>
                        <a:buNone/>
                      </a:pPr>
                      <a:r>
                        <a:rPr lang="en-US"/>
                        <a:t>0.67</a:t>
                      </a:r>
                    </a:p>
                  </a:txBody>
                  <a:tcPr marT="91425" marB="91425" marR="91425" marL="91425"/>
                </a:tc>
                <a:tc>
                  <a:txBody>
                    <a:bodyPr>
                      <a:noAutofit/>
                    </a:bodyPr>
                    <a:lstStyle/>
                    <a:p>
                      <a:pPr lvl="0">
                        <a:spcBef>
                          <a:spcPts val="0"/>
                        </a:spcBef>
                        <a:buNone/>
                      </a:pPr>
                      <a:r>
                        <a:rPr lang="en-US"/>
                        <a:t>0.59</a:t>
                      </a:r>
                    </a:p>
                  </a:txBody>
                  <a:tcPr marT="91425" marB="91425" marR="91425" marL="91425"/>
                </a:tc>
                <a:tc>
                  <a:txBody>
                    <a:bodyPr>
                      <a:noAutofit/>
                    </a:bodyPr>
                    <a:lstStyle/>
                    <a:p>
                      <a:pPr lvl="0">
                        <a:spcBef>
                          <a:spcPts val="0"/>
                        </a:spcBef>
                        <a:buNone/>
                      </a:pPr>
                      <a:r>
                        <a:rPr lang="en-US"/>
                        <a:t>22% </a:t>
                      </a:r>
                      <a:br>
                        <a:rPr lang="en-US"/>
                      </a:br>
                      <a:r>
                        <a:rPr lang="en-US"/>
                        <a:t> 	 	 </a:t>
                      </a:r>
                    </a:p>
                  </a:txBody>
                  <a:tcPr marT="91425" marB="91425" marR="91425" marL="91425"/>
                </a:tc>
                <a:tc>
                  <a:txBody>
                    <a:bodyPr>
                      <a:noAutofit/>
                    </a:bodyPr>
                    <a:lstStyle/>
                    <a:p>
                      <a:pPr lvl="0" rtl="0">
                        <a:spcBef>
                          <a:spcPts val="0"/>
                        </a:spcBef>
                        <a:buNone/>
                      </a:pPr>
                      <a:r>
                        <a:rPr lang="en-US"/>
                        <a:t>0.15</a:t>
                      </a: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Why use LACE</a:t>
            </a:r>
          </a:p>
        </p:txBody>
      </p:sp>
      <p:sp>
        <p:nvSpPr>
          <p:cNvPr id="157" name="Shape 15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lang="en-US"/>
              <a:t>Importance of LACE implementation</a:t>
            </a:r>
          </a:p>
          <a:p>
            <a:pPr lvl="1" marR="0" rtl="0" algn="l">
              <a:spcBef>
                <a:spcPts val="0"/>
              </a:spcBef>
              <a:spcAft>
                <a:spcPts val="0"/>
              </a:spcAft>
              <a:buClr>
                <a:schemeClr val="dk1"/>
              </a:buClr>
              <a:buSzPct val="114285"/>
              <a:buFont typeface="Arial"/>
              <a:buChar char="–"/>
            </a:pPr>
            <a:r>
              <a:rPr lang="en-US"/>
              <a:t>Patient</a:t>
            </a:r>
          </a:p>
          <a:p>
            <a:pPr lvl="1" marR="0" rtl="0" algn="l">
              <a:spcBef>
                <a:spcPts val="0"/>
              </a:spcBef>
              <a:spcAft>
                <a:spcPts val="0"/>
              </a:spcAft>
              <a:buClr>
                <a:schemeClr val="dk1"/>
              </a:buClr>
              <a:buSzPct val="114285"/>
              <a:buFont typeface="Arial"/>
              <a:buChar char="–"/>
            </a:pPr>
            <a:r>
              <a:rPr lang="en-US"/>
              <a:t>HCO and its leaders</a:t>
            </a:r>
          </a:p>
          <a:p>
            <a:pPr lvl="1" marR="0" rtl="0" algn="l">
              <a:spcBef>
                <a:spcPts val="0"/>
              </a:spcBef>
              <a:spcAft>
                <a:spcPts val="0"/>
              </a:spcAft>
              <a:buClr>
                <a:schemeClr val="dk1"/>
              </a:buClr>
              <a:buSzPct val="114285"/>
              <a:buFont typeface="Arial"/>
              <a:buChar char="–"/>
            </a:pPr>
            <a:r>
              <a:rPr lang="en-US"/>
              <a:t>Clinicians</a:t>
            </a:r>
          </a:p>
          <a:p>
            <a:pPr indent="-342900" lvl="0" marL="342900" marR="0" rtl="0" algn="l">
              <a:spcBef>
                <a:spcPts val="0"/>
              </a:spcBef>
              <a:spcAft>
                <a:spcPts val="0"/>
              </a:spcAft>
              <a:buClr>
                <a:schemeClr val="dk1"/>
              </a:buClr>
              <a:buSzPct val="100000"/>
              <a:buFont typeface="Arial"/>
              <a:buChar char="•"/>
            </a:pPr>
            <a:r>
              <a:rPr lang="en-US"/>
              <a:t>I</a:t>
            </a:r>
            <a:r>
              <a:rPr b="0" i="0" lang="en-US" sz="3200" u="none" cap="none" strike="noStrike">
                <a:solidFill>
                  <a:schemeClr val="dk1"/>
                </a:solidFill>
                <a:latin typeface="Calibri"/>
                <a:ea typeface="Calibri"/>
                <a:cs typeface="Calibri"/>
                <a:sym typeface="Calibri"/>
              </a:rPr>
              <a:t>mpact of LACE </a:t>
            </a:r>
            <a:r>
              <a:rPr lang="en-US"/>
              <a:t>implementation</a:t>
            </a:r>
          </a:p>
          <a:p>
            <a:pPr lvl="1" marR="0" rtl="0" algn="l">
              <a:spcBef>
                <a:spcPts val="0"/>
              </a:spcBef>
              <a:spcAft>
                <a:spcPts val="0"/>
              </a:spcAft>
              <a:buClr>
                <a:schemeClr val="dk1"/>
              </a:buClr>
              <a:buSzPct val="100000"/>
              <a:buFont typeface="Arial"/>
              <a:buChar char="–"/>
            </a:pPr>
            <a:r>
              <a:rPr lang="en-US"/>
              <a:t>Increased patient care</a:t>
            </a:r>
          </a:p>
          <a:p>
            <a:pPr lvl="1" marR="0" rtl="0" algn="l">
              <a:spcBef>
                <a:spcPts val="0"/>
              </a:spcBef>
              <a:spcAft>
                <a:spcPts val="0"/>
              </a:spcAft>
              <a:buClr>
                <a:schemeClr val="dk1"/>
              </a:buClr>
              <a:buSzPct val="100000"/>
              <a:buFont typeface="Arial"/>
              <a:buChar char="–"/>
            </a:pPr>
            <a:r>
              <a:rPr lang="en-US"/>
              <a:t>Decreased cost of care and resources</a:t>
            </a:r>
          </a:p>
          <a:p>
            <a:pPr lvl="1" marR="0" rtl="0" algn="l">
              <a:spcBef>
                <a:spcPts val="0"/>
              </a:spcBef>
              <a:spcAft>
                <a:spcPts val="0"/>
              </a:spcAft>
              <a:buClr>
                <a:schemeClr val="dk1"/>
              </a:buClr>
              <a:buSzPct val="100000"/>
              <a:buFont typeface="Arial"/>
              <a:buChar char="–"/>
            </a:pPr>
            <a:r>
              <a:rPr lang="en-US"/>
              <a:t>Increased ROI.</a:t>
            </a:r>
          </a:p>
          <a:p>
            <a:pPr indent="0" lvl="0" marL="457200" marR="0" rtl="0" algn="l">
              <a:spcBef>
                <a:spcPts val="560"/>
              </a:spcBef>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Final note</a:t>
            </a:r>
          </a:p>
        </p:txBody>
      </p:sp>
      <p:sp>
        <p:nvSpPr>
          <p:cNvPr id="164" name="Shape 16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lang="en-US"/>
              <a:t>Role of HCO and</a:t>
            </a:r>
            <a:r>
              <a:rPr lang="en-US"/>
              <a:t> leaders </a:t>
            </a:r>
          </a:p>
          <a:p>
            <a:pPr lvl="1" marR="0" rtl="0" algn="l">
              <a:spcBef>
                <a:spcPts val="0"/>
              </a:spcBef>
              <a:spcAft>
                <a:spcPts val="0"/>
              </a:spcAft>
              <a:buClr>
                <a:schemeClr val="dk1"/>
              </a:buClr>
              <a:buSzPct val="100000"/>
              <a:buFont typeface="Arial"/>
              <a:buChar char="–"/>
            </a:pPr>
            <a:r>
              <a:rPr lang="en-US"/>
              <a:t>Implement LACE</a:t>
            </a:r>
          </a:p>
          <a:p>
            <a:pPr lvl="1" marR="0" rtl="0" algn="l">
              <a:spcBef>
                <a:spcPts val="0"/>
              </a:spcBef>
              <a:spcAft>
                <a:spcPts val="0"/>
              </a:spcAft>
              <a:buClr>
                <a:schemeClr val="dk1"/>
              </a:buClr>
              <a:buSzPct val="100000"/>
              <a:buFont typeface="Arial"/>
              <a:buChar char="–"/>
            </a:pPr>
            <a:r>
              <a:rPr lang="en-US"/>
              <a:t>cost of care </a:t>
            </a:r>
          </a:p>
          <a:p>
            <a:pPr lvl="1" marR="0" rtl="0" algn="l">
              <a:spcBef>
                <a:spcPts val="0"/>
              </a:spcBef>
              <a:spcAft>
                <a:spcPts val="0"/>
              </a:spcAft>
              <a:buClr>
                <a:schemeClr val="dk1"/>
              </a:buClr>
              <a:buSzPct val="100000"/>
              <a:buFont typeface="Arial"/>
              <a:buChar char="–"/>
            </a:pPr>
            <a:r>
              <a:rPr lang="en-US"/>
              <a:t>quality of care</a:t>
            </a:r>
          </a:p>
          <a:p>
            <a:pPr lvl="2" marR="0" rtl="0" algn="l">
              <a:spcBef>
                <a:spcPts val="0"/>
              </a:spcBef>
              <a:spcAft>
                <a:spcPts val="0"/>
              </a:spcAft>
            </a:pPr>
            <a:r>
              <a:rPr lang="en-US"/>
              <a:t>decrease readmission</a:t>
            </a:r>
          </a:p>
          <a:p>
            <a:pPr indent="-342900" lvl="0" marL="342900" marR="0" rtl="0" algn="l">
              <a:spcBef>
                <a:spcPts val="0"/>
              </a:spcBef>
              <a:spcAft>
                <a:spcPts val="0"/>
              </a:spcAft>
              <a:buClr>
                <a:schemeClr val="dk1"/>
              </a:buClr>
              <a:buSzPct val="100000"/>
              <a:buFont typeface="Arial"/>
              <a:buChar char="•"/>
            </a:pPr>
            <a:r>
              <a:rPr lang="en-US"/>
              <a:t>The clinicians </a:t>
            </a:r>
          </a:p>
          <a:p>
            <a:pPr lvl="1" rtl="0">
              <a:spcBef>
                <a:spcPts val="0"/>
              </a:spcBef>
              <a:buClr>
                <a:schemeClr val="dk1"/>
              </a:buClr>
              <a:buSzPct val="100000"/>
              <a:buFont typeface="Arial"/>
              <a:buChar char="–"/>
            </a:pPr>
            <a:r>
              <a:rPr lang="en-US" sz="2800"/>
              <a:t>participate in the implementation of the Lace</a:t>
            </a:r>
          </a:p>
          <a:p>
            <a:pPr lvl="1" rtl="0">
              <a:spcBef>
                <a:spcPts val="0"/>
              </a:spcBef>
              <a:buClr>
                <a:schemeClr val="dk1"/>
              </a:buClr>
              <a:buSzPct val="100000"/>
              <a:buFont typeface="Arial"/>
              <a:buChar char="–"/>
            </a:pPr>
            <a:r>
              <a:rPr lang="en-US" sz="2800"/>
              <a:t>actively use LACE</a:t>
            </a:r>
          </a:p>
          <a:p>
            <a:pPr indent="-342900" lvl="0" marL="342900" marR="0" rtl="0" algn="l">
              <a:spcBef>
                <a:spcPts val="0"/>
              </a:spcBef>
              <a:spcAft>
                <a:spcPts val="0"/>
              </a:spcAft>
              <a:buClr>
                <a:schemeClr val="dk1"/>
              </a:buClr>
              <a:buSzPct val="100000"/>
              <a:buFont typeface="Arial"/>
              <a:buChar char="•"/>
            </a:pPr>
            <a:r>
              <a:rPr lang="en-US"/>
              <a:t>Analysts </a:t>
            </a:r>
          </a:p>
          <a:p>
            <a:pPr indent="0" lvl="0" marL="457200" marR="0" rtl="0" algn="l">
              <a:spcBef>
                <a:spcPts val="0"/>
              </a:spcBef>
              <a:spcAft>
                <a:spcPts val="0"/>
              </a:spcAft>
              <a:buNone/>
            </a:pPr>
            <a:r>
              <a:t/>
            </a:r>
            <a:endParaRPr/>
          </a:p>
          <a:p>
            <a:pPr indent="0" lvl="0" marL="457200" marR="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Objectives</a:t>
            </a:r>
          </a:p>
        </p:txBody>
      </p:sp>
      <p:sp>
        <p:nvSpPr>
          <p:cNvPr id="96" name="Shape 9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640"/>
              </a:spcBef>
              <a:buClr>
                <a:schemeClr val="dk1"/>
              </a:buClr>
              <a:buSzPct val="100000"/>
              <a:buFont typeface="Arial"/>
              <a:buChar char="•"/>
            </a:pPr>
            <a:r>
              <a:rPr lang="en-US"/>
              <a:t>Describe the current state of readmissions within our institution</a:t>
            </a:r>
          </a:p>
          <a:p>
            <a:pPr indent="-342900" lvl="0" marL="342900" marR="0" rtl="0" algn="l">
              <a:spcBef>
                <a:spcPts val="640"/>
              </a:spcBef>
              <a:buClr>
                <a:schemeClr val="dk1"/>
              </a:buClr>
              <a:buSzPct val="100000"/>
              <a:buFont typeface="Arial"/>
              <a:buChar char="•"/>
            </a:pPr>
            <a:r>
              <a:rPr lang="en-US"/>
              <a:t>Describe the development of  model to predict patient at high risk of readmission</a:t>
            </a:r>
          </a:p>
          <a:p>
            <a:pPr indent="0" lvl="0" marL="0" marR="0" rtl="0" algn="l">
              <a:spcBef>
                <a:spcPts val="64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Current State of Readmissions</a:t>
            </a:r>
          </a:p>
        </p:txBody>
      </p:sp>
      <p:sp>
        <p:nvSpPr>
          <p:cNvPr id="103" name="Shape 103"/>
          <p:cNvSpPr txBox="1"/>
          <p:nvPr>
            <p:ph idx="1" type="body"/>
          </p:nvPr>
        </p:nvSpPr>
        <p:spPr>
          <a:xfrm>
            <a:off x="457200" y="1600200"/>
            <a:ext cx="8229600" cy="4888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lang="en-US"/>
              <a:t>150 readmissions per 1,000 index visits</a:t>
            </a:r>
          </a:p>
          <a:p>
            <a:pPr indent="-342900" lvl="0" marL="342900" marR="0" rtl="0" algn="l">
              <a:lnSpc>
                <a:spcPct val="100000"/>
              </a:lnSpc>
              <a:spcBef>
                <a:spcPts val="0"/>
              </a:spcBef>
              <a:spcAft>
                <a:spcPts val="0"/>
              </a:spcAft>
              <a:buClr>
                <a:schemeClr val="dk1"/>
              </a:buClr>
              <a:buSzPct val="100000"/>
              <a:buFont typeface="Arial"/>
              <a:buChar char="•"/>
            </a:pPr>
            <a:r>
              <a:rPr lang="en-US"/>
              <a:t>Index visits (n = 34,532)</a:t>
            </a:r>
          </a:p>
          <a:p>
            <a:pPr lvl="1" marR="0" rtl="0" algn="l">
              <a:lnSpc>
                <a:spcPct val="100000"/>
              </a:lnSpc>
              <a:spcBef>
                <a:spcPts val="0"/>
              </a:spcBef>
              <a:spcAft>
                <a:spcPts val="0"/>
              </a:spcAft>
              <a:buClr>
                <a:schemeClr val="dk1"/>
              </a:buClr>
              <a:buSzPct val="100000"/>
              <a:buFont typeface="Arial"/>
              <a:buChar char="–"/>
            </a:pPr>
            <a:r>
              <a:rPr lang="en-US"/>
              <a:t>Median LOS is 6 days</a:t>
            </a:r>
          </a:p>
          <a:p>
            <a:pPr lvl="1" marR="0" rtl="0" algn="l">
              <a:lnSpc>
                <a:spcPct val="100000"/>
              </a:lnSpc>
              <a:spcBef>
                <a:spcPts val="0"/>
              </a:spcBef>
              <a:spcAft>
                <a:spcPts val="0"/>
              </a:spcAft>
              <a:buClr>
                <a:schemeClr val="dk1"/>
              </a:buClr>
              <a:buSzPct val="100000"/>
              <a:buFont typeface="Arial"/>
              <a:buChar char="–"/>
            </a:pPr>
            <a:r>
              <a:rPr lang="en-US"/>
              <a:t>5,169 visits with readmit within 30 days</a:t>
            </a:r>
          </a:p>
          <a:p>
            <a:pPr indent="-342900" lvl="0" marL="342900" marR="0" rtl="0" algn="l">
              <a:lnSpc>
                <a:spcPct val="100000"/>
              </a:lnSpc>
              <a:spcBef>
                <a:spcPts val="0"/>
              </a:spcBef>
              <a:spcAft>
                <a:spcPts val="0"/>
              </a:spcAft>
              <a:buClr>
                <a:schemeClr val="dk1"/>
              </a:buClr>
              <a:buSzPct val="114285"/>
              <a:buFont typeface="Arial"/>
              <a:buChar char="•"/>
            </a:pPr>
            <a:r>
              <a:rPr lang="en-US" sz="2800"/>
              <a:t>Readmissions (n = 5,169)</a:t>
            </a:r>
          </a:p>
          <a:p>
            <a:pPr lvl="1" marR="0" rtl="0" algn="l">
              <a:lnSpc>
                <a:spcPct val="100000"/>
              </a:lnSpc>
              <a:spcBef>
                <a:spcPts val="0"/>
              </a:spcBef>
              <a:spcAft>
                <a:spcPts val="0"/>
              </a:spcAft>
              <a:buClr>
                <a:schemeClr val="dk1"/>
              </a:buClr>
              <a:buSzPct val="114285"/>
              <a:buFont typeface="Arial"/>
              <a:buChar char="–"/>
            </a:pPr>
            <a:r>
              <a:rPr lang="en-US"/>
              <a:t>Median LOS is 10 day </a:t>
            </a:r>
          </a:p>
          <a:p>
            <a:pPr lvl="1" marR="0" rtl="0" algn="l">
              <a:lnSpc>
                <a:spcPct val="100000"/>
              </a:lnSpc>
              <a:spcBef>
                <a:spcPts val="0"/>
              </a:spcBef>
              <a:spcAft>
                <a:spcPts val="0"/>
              </a:spcAft>
              <a:buClr>
                <a:schemeClr val="dk1"/>
              </a:buClr>
              <a:buSzPct val="114285"/>
              <a:buFont typeface="Arial"/>
              <a:buChar char="–"/>
            </a:pPr>
            <a:r>
              <a:rPr lang="en-US" sz="2800"/>
              <a:t>49,300 patient days</a:t>
            </a:r>
          </a:p>
          <a:p>
            <a:pPr lvl="1" marR="0" rtl="0" algn="l">
              <a:lnSpc>
                <a:spcPct val="100000"/>
              </a:lnSpc>
              <a:spcBef>
                <a:spcPts val="0"/>
              </a:spcBef>
              <a:spcAft>
                <a:spcPts val="0"/>
              </a:spcAft>
              <a:buClr>
                <a:schemeClr val="dk1"/>
              </a:buClr>
              <a:buSzPct val="100000"/>
              <a:buFont typeface="Arial"/>
              <a:buChar char="–"/>
            </a:pPr>
            <a:r>
              <a:rPr lang="en-US"/>
              <a:t>15% all patient days delivered between Jan-Nov 2014</a:t>
            </a:r>
          </a:p>
          <a:p>
            <a:pPr indent="-177800" lvl="1" marL="6350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Impact of not changing</a:t>
            </a:r>
          </a:p>
        </p:txBody>
      </p:sp>
      <p:sp>
        <p:nvSpPr>
          <p:cNvPr id="110" name="Shape 11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30200" lvl="0" marL="342900" marR="0" rtl="0" algn="l">
              <a:spcBef>
                <a:spcPts val="0"/>
              </a:spcBef>
              <a:spcAft>
                <a:spcPts val="0"/>
              </a:spcAft>
              <a:buClr>
                <a:schemeClr val="dk1"/>
              </a:buClr>
              <a:buSzPct val="100000"/>
              <a:buFont typeface="Arial"/>
              <a:buChar char="•"/>
            </a:pPr>
            <a:r>
              <a:rPr lang="en-US" sz="3000"/>
              <a:t>Continued high readmission rate</a:t>
            </a:r>
          </a:p>
          <a:p>
            <a:pPr lvl="1" marR="0" rtl="0" algn="l">
              <a:spcBef>
                <a:spcPts val="0"/>
              </a:spcBef>
              <a:spcAft>
                <a:spcPts val="0"/>
              </a:spcAft>
              <a:buClr>
                <a:schemeClr val="dk1"/>
              </a:buClr>
              <a:buSzPct val="100000"/>
              <a:buFont typeface="Arial"/>
              <a:buChar char="–"/>
            </a:pPr>
            <a:r>
              <a:rPr lang="en-US" sz="3000"/>
              <a:t>Increased cost</a:t>
            </a:r>
          </a:p>
          <a:p>
            <a:pPr lvl="2" marR="0" rtl="0" algn="l">
              <a:spcBef>
                <a:spcPts val="0"/>
              </a:spcBef>
              <a:spcAft>
                <a:spcPts val="0"/>
              </a:spcAft>
              <a:buSzPct val="100000"/>
            </a:pPr>
            <a:r>
              <a:rPr lang="en-US" sz="3000"/>
              <a:t>Financial cost of care</a:t>
            </a:r>
          </a:p>
          <a:p>
            <a:pPr lvl="2" marR="0" rtl="0" algn="l">
              <a:spcBef>
                <a:spcPts val="0"/>
              </a:spcBef>
              <a:spcAft>
                <a:spcPts val="0"/>
              </a:spcAft>
              <a:buSzPct val="100000"/>
            </a:pPr>
            <a:r>
              <a:rPr lang="en-US" sz="3000"/>
              <a:t>Personnel</a:t>
            </a:r>
            <a:r>
              <a:rPr lang="en-US" sz="3000"/>
              <a:t> and resource consumption</a:t>
            </a:r>
          </a:p>
          <a:p>
            <a:pPr lvl="1" marR="0" rtl="0" algn="l">
              <a:spcBef>
                <a:spcPts val="0"/>
              </a:spcBef>
              <a:spcAft>
                <a:spcPts val="0"/>
              </a:spcAft>
              <a:buClr>
                <a:schemeClr val="dk1"/>
              </a:buClr>
              <a:buSzPct val="100000"/>
              <a:buFont typeface="Arial"/>
              <a:buChar char="–"/>
            </a:pPr>
            <a:r>
              <a:rPr lang="en-US" sz="3000"/>
              <a:t>Reduced medicare/medicaid reimbursement</a:t>
            </a:r>
          </a:p>
          <a:p>
            <a:pPr lvl="0" marR="0" rtl="0" algn="l">
              <a:spcBef>
                <a:spcPts val="0"/>
              </a:spcBef>
              <a:spcAft>
                <a:spcPts val="0"/>
              </a:spcAft>
              <a:buClr>
                <a:schemeClr val="dk1"/>
              </a:buClr>
              <a:buSzPct val="100000"/>
              <a:buFont typeface="Arial"/>
              <a:buChar char="•"/>
            </a:pPr>
            <a:r>
              <a:rPr lang="en-US" sz="3000"/>
              <a:t>Poor patient outcomes</a:t>
            </a:r>
          </a:p>
          <a:p>
            <a:pPr lvl="1" marR="0" rtl="0" algn="l">
              <a:spcBef>
                <a:spcPts val="0"/>
              </a:spcBef>
              <a:spcAft>
                <a:spcPts val="0"/>
              </a:spcAft>
              <a:buClr>
                <a:schemeClr val="dk1"/>
              </a:buClr>
              <a:buSzPct val="100000"/>
              <a:buFont typeface="Arial"/>
              <a:buChar char="–"/>
            </a:pPr>
            <a:r>
              <a:rPr lang="en-US" sz="3000"/>
              <a:t>Patient satisfaction</a:t>
            </a:r>
          </a:p>
          <a:p>
            <a:pPr lvl="1" marR="0" rtl="0" algn="l">
              <a:spcBef>
                <a:spcPts val="0"/>
              </a:spcBef>
              <a:spcAft>
                <a:spcPts val="0"/>
              </a:spcAft>
              <a:buClr>
                <a:schemeClr val="dk1"/>
              </a:buClr>
              <a:buSzPct val="93333"/>
              <a:buFont typeface="Arial"/>
              <a:buChar char="–"/>
            </a:pPr>
            <a:r>
              <a:rPr lang="en-US" sz="3000"/>
              <a:t>Sequelae/complication</a:t>
            </a:r>
            <a:r>
              <a:rPr lang="en-US" sz="3000"/>
              <a:t> of disease → increased complexity of care</a:t>
            </a:r>
          </a:p>
          <a:p>
            <a:pPr indent="0" lvl="0" marL="0" marR="0" rtl="0" algn="l">
              <a:lnSpc>
                <a:spcPct val="100000"/>
              </a:lnSpc>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LACE</a:t>
            </a:r>
          </a:p>
        </p:txBody>
      </p:sp>
      <p:sp>
        <p:nvSpPr>
          <p:cNvPr id="117" name="Shape 11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lang="en-US"/>
              <a:t>Length of stay, acuity of illness, prior ED use, and comorbidities have been shown to correlate with readmission risk</a:t>
            </a:r>
          </a:p>
          <a:p>
            <a:pPr indent="-342900" lvl="0" marL="342900" marR="0" rtl="0" algn="l">
              <a:lnSpc>
                <a:spcPct val="100000"/>
              </a:lnSpc>
              <a:spcBef>
                <a:spcPts val="0"/>
              </a:spcBef>
              <a:spcAft>
                <a:spcPts val="0"/>
              </a:spcAft>
              <a:buClr>
                <a:schemeClr val="dk1"/>
              </a:buClr>
              <a:buSzPct val="100000"/>
              <a:buFont typeface="Arial"/>
              <a:buChar char="•"/>
            </a:pPr>
            <a:r>
              <a:rPr lang="en-US"/>
              <a:t>LACE model has been previously validated to predict readmission risk</a:t>
            </a:r>
          </a:p>
          <a:p>
            <a:pPr indent="-342900" lvl="0" marL="342900" marR="0" rtl="0" algn="l">
              <a:lnSpc>
                <a:spcPct val="100000"/>
              </a:lnSpc>
              <a:spcBef>
                <a:spcPts val="0"/>
              </a:spcBef>
              <a:spcAft>
                <a:spcPts val="0"/>
              </a:spcAft>
              <a:buClr>
                <a:schemeClr val="dk1"/>
              </a:buClr>
              <a:buSzPct val="100000"/>
              <a:buFont typeface="Arial"/>
              <a:buChar char="•"/>
            </a:pPr>
            <a:r>
              <a:rPr lang="en-US"/>
              <a:t>LACE implements covariates that have already been collected secondary to patient care</a:t>
            </a:r>
          </a:p>
          <a:p>
            <a:pPr lvl="1" marR="0" rtl="0" algn="l">
              <a:lnSpc>
                <a:spcPct val="100000"/>
              </a:lnSpc>
              <a:spcBef>
                <a:spcPts val="0"/>
              </a:spcBef>
              <a:spcAft>
                <a:spcPts val="0"/>
              </a:spcAft>
              <a:buClr>
                <a:schemeClr val="dk1"/>
              </a:buClr>
              <a:buSzPct val="100000"/>
              <a:buFont typeface="Arial"/>
              <a:buChar char="–"/>
            </a:pPr>
            <a:r>
              <a:rPr lang="en-US"/>
              <a:t>No extracurricular data collection required</a:t>
            </a:r>
          </a:p>
          <a:p>
            <a:pPr indent="0" lvl="0" marL="0" marR="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1229348" y="299425"/>
            <a:ext cx="6685299" cy="6685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Final Model Coefficients</a:t>
            </a:r>
          </a:p>
        </p:txBody>
      </p:sp>
      <p:graphicFrame>
        <p:nvGraphicFramePr>
          <p:cNvPr id="130" name="Shape 130"/>
          <p:cNvGraphicFramePr/>
          <p:nvPr/>
        </p:nvGraphicFramePr>
        <p:xfrm>
          <a:off x="5722725" y="2095500"/>
          <a:ext cx="3000000" cy="3000000"/>
        </p:xfrm>
        <a:graphic>
          <a:graphicData uri="http://schemas.openxmlformats.org/drawingml/2006/table">
            <a:tbl>
              <a:tblPr>
                <a:noFill/>
                <a:tableStyleId>{7F20794C-388A-485D-98B9-A152428B9539}</a:tableStyleId>
              </a:tblPr>
              <a:tblGrid>
                <a:gridCol w="1574250"/>
                <a:gridCol w="1574250"/>
              </a:tblGrid>
              <a:tr h="381000">
                <a:tc>
                  <a:txBody>
                    <a:bodyPr>
                      <a:noAutofit/>
                    </a:bodyPr>
                    <a:lstStyle/>
                    <a:p>
                      <a:pPr lvl="0">
                        <a:spcBef>
                          <a:spcPts val="0"/>
                        </a:spcBef>
                        <a:buNone/>
                      </a:pPr>
                      <a:r>
                        <a:rPr b="1" lang="en-US"/>
                        <a:t>Predictor</a:t>
                      </a:r>
                    </a:p>
                  </a:txBody>
                  <a:tcPr marT="91425" marB="91425" marR="91425" marL="91425"/>
                </a:tc>
                <a:tc>
                  <a:txBody>
                    <a:bodyPr>
                      <a:noAutofit/>
                    </a:bodyPr>
                    <a:lstStyle/>
                    <a:p>
                      <a:pPr lvl="0">
                        <a:spcBef>
                          <a:spcPts val="0"/>
                        </a:spcBef>
                        <a:buNone/>
                      </a:pPr>
                      <a:r>
                        <a:rPr b="1" lang="en-US"/>
                        <a:t>Odds Ratio</a:t>
                      </a:r>
                    </a:p>
                  </a:txBody>
                  <a:tcPr marT="91425" marB="91425" marR="91425" marL="91425"/>
                </a:tc>
              </a:tr>
              <a:tr h="381000">
                <a:tc>
                  <a:txBody>
                    <a:bodyPr>
                      <a:noAutofit/>
                    </a:bodyPr>
                    <a:lstStyle/>
                    <a:p>
                      <a:pPr lvl="0">
                        <a:spcBef>
                          <a:spcPts val="0"/>
                        </a:spcBef>
                        <a:buNone/>
                      </a:pPr>
                      <a:r>
                        <a:rPr lang="en-US"/>
                        <a:t>L</a:t>
                      </a:r>
                    </a:p>
                  </a:txBody>
                  <a:tcPr marT="91425" marB="91425" marR="91425" marL="91425"/>
                </a:tc>
                <a:tc>
                  <a:txBody>
                    <a:bodyPr>
                      <a:noAutofit/>
                    </a:bodyPr>
                    <a:lstStyle/>
                    <a:p>
                      <a:pPr lvl="0">
                        <a:spcBef>
                          <a:spcPts val="0"/>
                        </a:spcBef>
                        <a:buNone/>
                      </a:pPr>
                      <a:r>
                        <a:rPr lang="en-US"/>
                        <a:t>1.36 (1.33,1.39)</a:t>
                      </a:r>
                    </a:p>
                  </a:txBody>
                  <a:tcPr marT="91425" marB="91425" marR="91425" marL="91425"/>
                </a:tc>
              </a:tr>
              <a:tr h="381000">
                <a:tc>
                  <a:txBody>
                    <a:bodyPr>
                      <a:noAutofit/>
                    </a:bodyPr>
                    <a:lstStyle/>
                    <a:p>
                      <a:pPr lvl="0">
                        <a:spcBef>
                          <a:spcPts val="0"/>
                        </a:spcBef>
                        <a:buNone/>
                      </a:pPr>
                      <a:r>
                        <a:rPr lang="en-US"/>
                        <a:t>A</a:t>
                      </a:r>
                    </a:p>
                  </a:txBody>
                  <a:tcPr marT="91425" marB="91425" marR="91425" marL="91425"/>
                </a:tc>
                <a:tc>
                  <a:txBody>
                    <a:bodyPr>
                      <a:noAutofit/>
                    </a:bodyPr>
                    <a:lstStyle/>
                    <a:p>
                      <a:pPr lvl="0">
                        <a:spcBef>
                          <a:spcPts val="0"/>
                        </a:spcBef>
                        <a:buNone/>
                      </a:pPr>
                      <a:r>
                        <a:rPr lang="en-US"/>
                        <a:t>1.97 (1.84,2.11)</a:t>
                      </a:r>
                    </a:p>
                  </a:txBody>
                  <a:tcPr marT="91425" marB="91425" marR="91425" marL="91425"/>
                </a:tc>
              </a:tr>
              <a:tr h="381000">
                <a:tc>
                  <a:txBody>
                    <a:bodyPr>
                      <a:noAutofit/>
                    </a:bodyPr>
                    <a:lstStyle/>
                    <a:p>
                      <a:pPr lvl="0">
                        <a:spcBef>
                          <a:spcPts val="0"/>
                        </a:spcBef>
                        <a:buNone/>
                      </a:pPr>
                      <a:r>
                        <a:rPr lang="en-US"/>
                        <a:t>C</a:t>
                      </a:r>
                    </a:p>
                  </a:txBody>
                  <a:tcPr marT="91425" marB="91425" marR="91425" marL="91425"/>
                </a:tc>
                <a:tc>
                  <a:txBody>
                    <a:bodyPr>
                      <a:noAutofit/>
                    </a:bodyPr>
                    <a:lstStyle/>
                    <a:p>
                      <a:pPr lvl="0">
                        <a:spcBef>
                          <a:spcPts val="0"/>
                        </a:spcBef>
                        <a:buNone/>
                      </a:pPr>
                      <a:r>
                        <a:rPr lang="en-US"/>
                        <a:t>1.04 (1.01,1.06)</a:t>
                      </a:r>
                    </a:p>
                  </a:txBody>
                  <a:tcPr marT="91425" marB="91425" marR="91425" marL="91425"/>
                </a:tc>
              </a:tr>
              <a:tr h="381000">
                <a:tc>
                  <a:txBody>
                    <a:bodyPr>
                      <a:noAutofit/>
                    </a:bodyPr>
                    <a:lstStyle/>
                    <a:p>
                      <a:pPr lvl="0">
                        <a:spcBef>
                          <a:spcPts val="0"/>
                        </a:spcBef>
                        <a:buNone/>
                      </a:pPr>
                      <a:r>
                        <a:rPr lang="en-US"/>
                        <a:t>E</a:t>
                      </a:r>
                    </a:p>
                  </a:txBody>
                  <a:tcPr marT="91425" marB="91425" marR="91425" marL="91425"/>
                </a:tc>
                <a:tc>
                  <a:txBody>
                    <a:bodyPr>
                      <a:noAutofit/>
                    </a:bodyPr>
                    <a:lstStyle/>
                    <a:p>
                      <a:pPr lvl="0">
                        <a:spcBef>
                          <a:spcPts val="0"/>
                        </a:spcBef>
                        <a:buNone/>
                      </a:pPr>
                      <a:r>
                        <a:rPr lang="en-US"/>
                        <a:t>1.10 (1.07, 1.14)</a:t>
                      </a:r>
                    </a:p>
                  </a:txBody>
                  <a:tcPr marT="91425" marB="91425" marR="91425" marL="91425"/>
                </a:tc>
              </a:tr>
              <a:tr h="381000">
                <a:tc>
                  <a:txBody>
                    <a:bodyPr>
                      <a:noAutofit/>
                    </a:bodyPr>
                    <a:lstStyle/>
                    <a:p>
                      <a:pPr lvl="0">
                        <a:spcBef>
                          <a:spcPts val="0"/>
                        </a:spcBef>
                        <a:buNone/>
                      </a:pPr>
                      <a:r>
                        <a:rPr lang="en-US"/>
                        <a:t>Gender (Male)</a:t>
                      </a:r>
                    </a:p>
                  </a:txBody>
                  <a:tcPr marT="91425" marB="91425" marR="91425" marL="91425"/>
                </a:tc>
                <a:tc>
                  <a:txBody>
                    <a:bodyPr>
                      <a:noAutofit/>
                    </a:bodyPr>
                    <a:lstStyle/>
                    <a:p>
                      <a:pPr lvl="0">
                        <a:spcBef>
                          <a:spcPts val="0"/>
                        </a:spcBef>
                        <a:buNone/>
                      </a:pPr>
                      <a:r>
                        <a:rPr lang="en-US"/>
                        <a:t>1.27 (1.19,1.36)</a:t>
                      </a:r>
                    </a:p>
                  </a:txBody>
                  <a:tcPr marT="91425" marB="91425" marR="91425" marL="91425"/>
                </a:tc>
              </a:tr>
            </a:tbl>
          </a:graphicData>
        </a:graphic>
      </p:graphicFrame>
      <p:pic>
        <p:nvPicPr>
          <p:cNvPr id="131" name="Shape 131"/>
          <p:cNvPicPr preferRelativeResize="0"/>
          <p:nvPr/>
        </p:nvPicPr>
        <p:blipFill>
          <a:blip r:embed="rId3">
            <a:alphaModFix/>
          </a:blip>
          <a:stretch>
            <a:fillRect/>
          </a:stretch>
        </p:blipFill>
        <p:spPr>
          <a:xfrm>
            <a:off x="225250" y="1485062"/>
            <a:ext cx="5135562" cy="51355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428600" y="445149"/>
            <a:ext cx="6286799" cy="6286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1320012" y="232649"/>
            <a:ext cx="6503975" cy="650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