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85" r:id="rId3"/>
    <p:sldId id="265" r:id="rId4"/>
    <p:sldId id="269" r:id="rId5"/>
    <p:sldId id="280" r:id="rId6"/>
    <p:sldId id="281" r:id="rId7"/>
    <p:sldId id="273" r:id="rId8"/>
    <p:sldId id="274" r:id="rId9"/>
    <p:sldId id="275" r:id="rId10"/>
    <p:sldId id="284" r:id="rId11"/>
    <p:sldId id="283" r:id="rId12"/>
    <p:sldId id="276" r:id="rId13"/>
    <p:sldId id="282" r:id="rId14"/>
    <p:sldId id="277" r:id="rId15"/>
    <p:sldId id="278" r:id="rId16"/>
    <p:sldId id="279" r:id="rId17"/>
    <p:sldId id="257" r:id="rId18"/>
    <p:sldId id="258" r:id="rId19"/>
    <p:sldId id="261" r:id="rId20"/>
    <p:sldId id="262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51"/>
    <p:restoredTop sz="78446"/>
  </p:normalViewPr>
  <p:slideViewPr>
    <p:cSldViewPr snapToGrid="0" snapToObjects="1">
      <p:cViewPr varScale="1">
        <p:scale>
          <a:sx n="89" d="100"/>
          <a:sy n="89" d="100"/>
        </p:scale>
        <p:origin x="2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Workbook4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Workbook4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Chart%20in%20Microsoft%20Office%20PowerPoint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Workbook4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Workbook4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Chart%20in%20Microsoft%20Office%20PowerPoin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 smtClean="0"/>
              <a:t>Trend of Readmissions Per Year for IU Health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661927903543307"/>
          <c:y val="0.114210930474229"/>
          <c:w val="0.913494709645669"/>
          <c:h val="0.75062353896262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 Trend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2014.0</c:v>
                </c:pt>
                <c:pt idx="1">
                  <c:v>2015.0</c:v>
                </c:pt>
                <c:pt idx="2">
                  <c:v>2016.0</c:v>
                </c:pt>
                <c:pt idx="3">
                  <c:v>2017.0</c:v>
                </c:pt>
                <c:pt idx="4">
                  <c:v>2018.0</c:v>
                </c:pt>
                <c:pt idx="5">
                  <c:v>2019.0</c:v>
                </c:pt>
                <c:pt idx="6">
                  <c:v>2020.0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3478.0</c:v>
                </c:pt>
                <c:pt idx="1">
                  <c:v>4216.0</c:v>
                </c:pt>
                <c:pt idx="2">
                  <c:v>4679.0</c:v>
                </c:pt>
                <c:pt idx="3">
                  <c:v>5021.0</c:v>
                </c:pt>
                <c:pt idx="4">
                  <c:v>5123.0</c:v>
                </c:pt>
                <c:pt idx="5">
                  <c:v>5234.0</c:v>
                </c:pt>
                <c:pt idx="6">
                  <c:v>5245.0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 Intervention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2014.0</c:v>
                </c:pt>
                <c:pt idx="1">
                  <c:v>2015.0</c:v>
                </c:pt>
                <c:pt idx="2">
                  <c:v>2016.0</c:v>
                </c:pt>
                <c:pt idx="3">
                  <c:v>2017.0</c:v>
                </c:pt>
                <c:pt idx="4">
                  <c:v>2018.0</c:v>
                </c:pt>
                <c:pt idx="5">
                  <c:v>2019.0</c:v>
                </c:pt>
                <c:pt idx="6">
                  <c:v>2020.0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3">
                  <c:v>5021.0</c:v>
                </c:pt>
                <c:pt idx="4">
                  <c:v>4670.0</c:v>
                </c:pt>
                <c:pt idx="5">
                  <c:v>4230.0</c:v>
                </c:pt>
                <c:pt idx="6">
                  <c:v>4120.0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6068112"/>
        <c:axId val="900732192"/>
      </c:lineChart>
      <c:catAx>
        <c:axId val="856068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0732192"/>
        <c:crosses val="autoZero"/>
        <c:auto val="1"/>
        <c:lblAlgn val="ctr"/>
        <c:lblOffset val="100"/>
        <c:noMultiLvlLbl val="0"/>
      </c:catAx>
      <c:valAx>
        <c:axId val="90073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6068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Original LACE Score Threshold (11) for High Risk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Sheet1!$E$1:$E$3</c:f>
              <c:strCache>
                <c:ptCount val="3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</c:strCache>
            </c:strRef>
          </c:cat>
          <c:val>
            <c:numRef>
              <c:f>Sheet1!$F$1:$F$3</c:f>
              <c:numCache>
                <c:formatCode>General</c:formatCode>
                <c:ptCount val="3"/>
                <c:pt idx="0">
                  <c:v>0.73</c:v>
                </c:pt>
                <c:pt idx="1">
                  <c:v>0.867</c:v>
                </c:pt>
                <c:pt idx="2">
                  <c:v>0.26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8339728"/>
        <c:axId val="948341504"/>
      </c:barChart>
      <c:catAx>
        <c:axId val="94833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8341504"/>
        <c:crosses val="autoZero"/>
        <c:auto val="1"/>
        <c:lblAlgn val="ctr"/>
        <c:lblOffset val="100"/>
        <c:noMultiLvlLbl val="0"/>
      </c:catAx>
      <c:valAx>
        <c:axId val="94834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8339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Original LACE Score Threshold (11) for High Risk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Sheet1!$E$1:$E$3</c:f>
              <c:strCache>
                <c:ptCount val="3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</c:strCache>
            </c:strRef>
          </c:cat>
          <c:val>
            <c:numRef>
              <c:f>Sheet1!$F$1:$F$3</c:f>
              <c:numCache>
                <c:formatCode>General</c:formatCode>
                <c:ptCount val="3"/>
                <c:pt idx="0">
                  <c:v>0.73</c:v>
                </c:pt>
                <c:pt idx="1">
                  <c:v>0.867</c:v>
                </c:pt>
                <c:pt idx="2">
                  <c:v>0.26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3456112"/>
        <c:axId val="818820736"/>
      </c:barChart>
      <c:catAx>
        <c:axId val="90345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820736"/>
        <c:crosses val="autoZero"/>
        <c:auto val="1"/>
        <c:lblAlgn val="ctr"/>
        <c:lblOffset val="100"/>
        <c:noMultiLvlLbl val="0"/>
      </c:catAx>
      <c:valAx>
        <c:axId val="818820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3456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Original LACE Score Threshold (11) for High RIsk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9851024"/>
        <c:axId val="899853776"/>
      </c:barChart>
      <c:catAx>
        <c:axId val="89985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9853776"/>
        <c:crosses val="autoZero"/>
        <c:auto val="1"/>
        <c:lblAlgn val="ctr"/>
        <c:lblOffset val="100"/>
        <c:noMultiLvlLbl val="0"/>
      </c:catAx>
      <c:valAx>
        <c:axId val="89985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9851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LACE Score in Logistic Regression Model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671754586309923"/>
          <c:y val="0.177735594599933"/>
          <c:w val="0.896286543392366"/>
          <c:h val="0.72641527000004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Sheet1!$A$1:$A$3</c:f>
              <c:strCache>
                <c:ptCount val="3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</c:strCache>
            </c:strRef>
          </c:cat>
          <c:val>
            <c:numRef>
              <c:f>Sheet1!$B$1:$B$3</c:f>
              <c:numCache>
                <c:formatCode>General</c:formatCode>
                <c:ptCount val="3"/>
                <c:pt idx="0">
                  <c:v>0.85</c:v>
                </c:pt>
                <c:pt idx="1">
                  <c:v>0.86</c:v>
                </c:pt>
                <c:pt idx="2">
                  <c:v>0.67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6128416"/>
        <c:axId val="856131168"/>
      </c:barChart>
      <c:catAx>
        <c:axId val="85612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6131168"/>
        <c:crosses val="autoZero"/>
        <c:auto val="1"/>
        <c:lblAlgn val="ctr"/>
        <c:lblOffset val="100"/>
        <c:noMultiLvlLbl val="0"/>
      </c:catAx>
      <c:valAx>
        <c:axId val="856131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6128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Original LACE Score Threshold (11) for High Risk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Sheet1!$E$1:$E$3</c:f>
              <c:strCache>
                <c:ptCount val="3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</c:strCache>
            </c:strRef>
          </c:cat>
          <c:val>
            <c:numRef>
              <c:f>Sheet1!$F$1:$F$3</c:f>
              <c:numCache>
                <c:formatCode>General</c:formatCode>
                <c:ptCount val="3"/>
                <c:pt idx="0">
                  <c:v>0.73</c:v>
                </c:pt>
                <c:pt idx="1">
                  <c:v>0.867</c:v>
                </c:pt>
                <c:pt idx="2">
                  <c:v>0.26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8927456"/>
        <c:axId val="898941072"/>
      </c:barChart>
      <c:catAx>
        <c:axId val="898927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8941072"/>
        <c:crosses val="autoZero"/>
        <c:auto val="1"/>
        <c:lblAlgn val="ctr"/>
        <c:lblOffset val="100"/>
        <c:noMultiLvlLbl val="0"/>
      </c:catAx>
      <c:valAx>
        <c:axId val="898941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8927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Original LACE Score Threshold (11) for High RIsk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'[Chart in Microsoft Office PowerPoint]Sheet1'!$A$11:$A$13</c:f>
              <c:strCache>
                <c:ptCount val="3"/>
                <c:pt idx="0">
                  <c:v>Accuracy</c:v>
                </c:pt>
                <c:pt idx="1">
                  <c:v>Sensitivity</c:v>
                </c:pt>
                <c:pt idx="2">
                  <c:v>Specificty</c:v>
                </c:pt>
              </c:strCache>
            </c:strRef>
          </c:cat>
          <c:val>
            <c:numRef>
              <c:f>'[Chart in Microsoft Office PowerPoint]Sheet1'!$B$11:$B$13</c:f>
              <c:numCache>
                <c:formatCode>General</c:formatCode>
                <c:ptCount val="3"/>
                <c:pt idx="0">
                  <c:v>0.73</c:v>
                </c:pt>
                <c:pt idx="1">
                  <c:v>0.88</c:v>
                </c:pt>
                <c:pt idx="2">
                  <c:v>0.26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8966320"/>
        <c:axId val="898969072"/>
      </c:barChart>
      <c:catAx>
        <c:axId val="898966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8969072"/>
        <c:crosses val="autoZero"/>
        <c:auto val="1"/>
        <c:lblAlgn val="ctr"/>
        <c:lblOffset val="100"/>
        <c:noMultiLvlLbl val="0"/>
      </c:catAx>
      <c:valAx>
        <c:axId val="898969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8966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729D7-3677-4A4F-89DF-43544859A734}" type="datetimeFigureOut">
              <a:rPr lang="en-US" smtClean="0"/>
              <a:t>8/25/17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2A814-0238-4E48-AB1B-67C1CEFEA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2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2A814-0238-4E48-AB1B-67C1CEFEAF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used a test set of patients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IU Health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Validated the LACE score and and then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LACE score with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patient characteristic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logistic regression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 is the accuracy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Congestive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Heart Failure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Coronary artery disease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 LACE score used threshold of 11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2A814-0238-4E48-AB1B-67C1CEFEAF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79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2A814-0238-4E48-AB1B-67C1CEFEAF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10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the stage : Make sure to summarize !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do we need to change?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Impact of not changing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Introduce solution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inside the solution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Relate to the Organization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Audience's role / sponsorship and Next steps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2A814-0238-4E48-AB1B-67C1CEFEAF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13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the stage : Make sure to summarize !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do we need to change?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Impact of not changing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Introduce solution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inside the solution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Relate to the Organization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Audience's role / sponsorship and Next steps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2A814-0238-4E48-AB1B-67C1CEFEAF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29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the stage : Make sure to summarize !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do we need to change?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Impact of not changing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Introduce solution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inside the solution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Relate to the Organization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Audience's role / sponsorship and Next steps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2A814-0238-4E48-AB1B-67C1CEFEAF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25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In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  <a:r>
              <a:rPr lang="en-US" baseline="0" dirty="0" smtClean="0"/>
              <a:t> the healthcare system is taking care of a populations of people.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New government mandates like the MACRA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Medicare Access and CHIP Reauthorization Act) place harder restrictions on care for this population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them is the penalty for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readmission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Currently up to 3% of penalty 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Prevention of admissions is resource intensive for your healthcare system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question is how to most efficiently allocated the resources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Prior questions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How do you identify a person at risk 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Current status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Doctors gut feeling 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Target status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Precise, objective , measurement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2A814-0238-4E48-AB1B-67C1CEFEAF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90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Impact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no change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Increasing trend of admission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 to be able to reduce it again  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plan to improve 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2A814-0238-4E48-AB1B-67C1CEFEAF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84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Introduce</a:t>
            </a:r>
            <a:r>
              <a:rPr lang="en-US" baseline="0" dirty="0" smtClean="0"/>
              <a:t> the solution: 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Advanced analytics using machine learning techniques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Objective percentage</a:t>
            </a:r>
            <a:r>
              <a:rPr lang="en-US" baseline="0" dirty="0" smtClean="0"/>
              <a:t> score for each admitted patient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2A814-0238-4E48-AB1B-67C1CEFEAF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42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stay in as score not real dates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2A814-0238-4E48-AB1B-67C1CEFEAF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19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the stage : Make sure to summarize !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do we need to change?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Impact of not changing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Introduce solution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inside the solution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Relate to the Organization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Audience's role / sponsorship and Next steps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2A814-0238-4E48-AB1B-67C1CEFEAF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5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model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score and other patient features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the stage : Make sure to summarize !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do we need to change?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Impact of not changing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Introduce solution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inside the solution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Relate to the Organization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Audience's role / sponsorship and Next steps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2A814-0238-4E48-AB1B-67C1CEFEAF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2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used a test set of patients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IU Health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Validated the LACE score and and then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LACE score with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patient characteristic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logistic regression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 is the accuracy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Congestive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Heart Failure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Coronary artery disease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 LACE score used threshold of 11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2A814-0238-4E48-AB1B-67C1CEFEAF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67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used a test set of patients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IU Health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Validated the LACE score and and then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LACE score with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patient characteristic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logistic regression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 is the accuracy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Congestive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Heart Failure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Coronary artery disease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 LACE score used threshold of 11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2A814-0238-4E48-AB1B-67C1CEFEAF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A80D-BBCD-1F47-88B4-478076417A33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2B38-D93E-D049-98C9-957315B6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A80D-BBCD-1F47-88B4-478076417A33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2B38-D93E-D049-98C9-957315B6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A80D-BBCD-1F47-88B4-478076417A33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2B38-D93E-D049-98C9-957315B6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A80D-BBCD-1F47-88B4-478076417A33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2B38-D93E-D049-98C9-957315B6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A80D-BBCD-1F47-88B4-478076417A33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2B38-D93E-D049-98C9-957315B6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A80D-BBCD-1F47-88B4-478076417A33}" type="datetimeFigureOut">
              <a:rPr lang="en-US" smtClean="0"/>
              <a:t>8/25/17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2B38-D93E-D049-98C9-957315B6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A80D-BBCD-1F47-88B4-478076417A33}" type="datetimeFigureOut">
              <a:rPr lang="en-US" smtClean="0"/>
              <a:t>8/25/17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2B38-D93E-D049-98C9-957315B6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A80D-BBCD-1F47-88B4-478076417A33}" type="datetimeFigureOut">
              <a:rPr lang="en-US" smtClean="0"/>
              <a:t>8/25/17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2B38-D93E-D049-98C9-957315B6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A80D-BBCD-1F47-88B4-478076417A33}" type="datetimeFigureOut">
              <a:rPr lang="en-US" smtClean="0"/>
              <a:t>8/25/17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2B38-D93E-D049-98C9-957315B6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A80D-BBCD-1F47-88B4-478076417A33}" type="datetimeFigureOut">
              <a:rPr lang="en-US" smtClean="0"/>
              <a:t>8/25/17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2B38-D93E-D049-98C9-957315B6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A80D-BBCD-1F47-88B4-478076417A33}" type="datetimeFigureOut">
              <a:rPr lang="en-US" smtClean="0"/>
              <a:t>8/25/17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2B38-D93E-D049-98C9-957315B6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CA80D-BBCD-1F47-88B4-478076417A33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72B38-D93E-D049-98C9-957315B6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5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35150"/>
          </a:xfrm>
        </p:spPr>
        <p:txBody>
          <a:bodyPr/>
          <a:lstStyle/>
          <a:p>
            <a:r>
              <a:rPr lang="en-US" dirty="0" smtClean="0"/>
              <a:t>LACE Score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OHSU BMI 596 Analytics On Campus Aug 2017</a:t>
            </a:r>
          </a:p>
          <a:p>
            <a:r>
              <a:rPr lang="en-US" dirty="0" smtClean="0"/>
              <a:t>Julian Egger</a:t>
            </a:r>
          </a:p>
          <a:p>
            <a:r>
              <a:rPr lang="en-US" dirty="0" smtClean="0"/>
              <a:t>Matthias Kochmann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0458" y="538843"/>
            <a:ext cx="10955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/>
              <a:t>Predictive Modeling of LACE </a:t>
            </a:r>
            <a:r>
              <a:rPr lang="en-US" sz="3200" b="1" dirty="0" smtClean="0"/>
              <a:t>Score applied to IU Health 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34174" y="2044612"/>
            <a:ext cx="43910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Can we improve our classifications utilizing LACE score?</a:t>
            </a:r>
          </a:p>
          <a:p>
            <a:endParaRPr lang="en-US" sz="2000" dirty="0"/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173020"/>
              </p:ext>
            </p:extLst>
          </p:nvPr>
        </p:nvGraphicFramePr>
        <p:xfrm>
          <a:off x="1200150" y="224313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33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0458" y="538843"/>
            <a:ext cx="10955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/>
              <a:t>Predictive Modeling of LACE </a:t>
            </a:r>
            <a:r>
              <a:rPr lang="en-US" sz="3200" b="1" dirty="0" smtClean="0"/>
              <a:t>Score applied to IU Health </a:t>
            </a:r>
            <a:endParaRPr lang="en-US" sz="3200" b="1" dirty="0"/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8089904"/>
              </p:ext>
            </p:extLst>
          </p:nvPr>
        </p:nvGraphicFramePr>
        <p:xfrm>
          <a:off x="843154" y="2243137"/>
          <a:ext cx="4928996" cy="3271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500707"/>
              </p:ext>
            </p:extLst>
          </p:nvPr>
        </p:nvGraphicFramePr>
        <p:xfrm>
          <a:off x="6234223" y="2110978"/>
          <a:ext cx="4866167" cy="3007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7279208"/>
              </p:ext>
            </p:extLst>
          </p:nvPr>
        </p:nvGraphicFramePr>
        <p:xfrm>
          <a:off x="1200150" y="224313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53481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2714" y="538843"/>
            <a:ext cx="7527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Estimated savings for IU Health using Modified LACE Score  </a:t>
            </a:r>
            <a:endParaRPr lang="en-US" sz="32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880052"/>
              </p:ext>
            </p:extLst>
          </p:nvPr>
        </p:nvGraphicFramePr>
        <p:xfrm>
          <a:off x="2025767" y="1834679"/>
          <a:ext cx="8218164" cy="3531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406"/>
                <a:gridCol w="1678258"/>
                <a:gridCol w="2116063"/>
                <a:gridCol w="715084"/>
                <a:gridCol w="1921353"/>
              </a:tblGrid>
              <a:tr h="9028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Pt.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LACE High Risk</a:t>
                      </a:r>
                      <a:r>
                        <a:rPr lang="en-US" baseline="0" dirty="0" smtClean="0"/>
                        <a:t> Patients</a:t>
                      </a:r>
                    </a:p>
                    <a:p>
                      <a:pPr algn="ctr"/>
                      <a:r>
                        <a:rPr lang="en-US" baseline="0" dirty="0" smtClean="0"/>
                        <a:t>For Readmission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Preventing 20% of  unneeded readmissions</a:t>
                      </a:r>
                      <a:endParaRPr lang="en-US" dirty="0"/>
                    </a:p>
                  </a:txBody>
                  <a:tcPr anchor="ctr"/>
                </a:tc>
              </a:tr>
              <a:tr h="6319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34,532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2298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319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Congestive</a:t>
                      </a:r>
                      <a:r>
                        <a:rPr lang="en-US" baseline="0" dirty="0" smtClean="0"/>
                        <a:t> Heart Failure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22,273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6,751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1,350</a:t>
                      </a:r>
                      <a:endParaRPr lang="en-US" dirty="0"/>
                    </a:p>
                  </a:txBody>
                  <a:tcPr/>
                </a:tc>
              </a:tr>
              <a:tr h="9028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Coronary</a:t>
                      </a:r>
                      <a:r>
                        <a:rPr lang="en-US" baseline="0" dirty="0" smtClean="0"/>
                        <a:t> Artery Disease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8,760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2,896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61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Preventing unnecessary readmissions is a key factor to prevent CMS penalties</a:t>
            </a:r>
          </a:p>
          <a:p>
            <a:endParaRPr lang="en-US" dirty="0" smtClean="0"/>
          </a:p>
          <a:p>
            <a:r>
              <a:rPr lang="en-US" dirty="0" smtClean="0"/>
              <a:t>The LACE score can identify patients at risk of readmission with in the next 30 days.  </a:t>
            </a:r>
          </a:p>
          <a:p>
            <a:endParaRPr lang="en-US" dirty="0"/>
          </a:p>
          <a:p>
            <a:r>
              <a:rPr lang="en-US" dirty="0" smtClean="0"/>
              <a:t>Using machine learning techniques we are able to improve the predictive accuracy of the LACE score </a:t>
            </a:r>
          </a:p>
        </p:txBody>
      </p:sp>
    </p:spTree>
    <p:extLst>
      <p:ext uri="{BB962C8B-B14F-4D97-AF65-F5344CB8AC3E}">
        <p14:creationId xmlns:p14="http://schemas.microsoft.com/office/powerpoint/2010/main" val="110355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3386" y="408214"/>
            <a:ext cx="1056458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Next Steps</a:t>
            </a:r>
            <a:endParaRPr lang="en-US" sz="2800" b="1" baseline="30000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96921" y="1775556"/>
            <a:ext cx="862172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Improve cost saving by improving the model with 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/>
              <a:t>More comorbidities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/>
              <a:t>Larger cohort </a:t>
            </a:r>
          </a:p>
          <a:p>
            <a:endParaRPr lang="en-US" sz="2800" dirty="0" smtClean="0"/>
          </a:p>
          <a:p>
            <a:r>
              <a:rPr lang="en-US" sz="2800" dirty="0" smtClean="0"/>
              <a:t>2. Testing the model in a pilot project at one hospital </a:t>
            </a:r>
          </a:p>
          <a:p>
            <a:endParaRPr lang="en-US" sz="2800" dirty="0"/>
          </a:p>
          <a:p>
            <a:r>
              <a:rPr lang="en-US" sz="2800" dirty="0" smtClean="0"/>
              <a:t>3. Performing a validation and cost saving analysis of the 	pilot 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546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3791" y="2915478"/>
            <a:ext cx="5022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Questions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606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47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25" y="1057275"/>
            <a:ext cx="2869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AUC: 61%  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000125" y="2139043"/>
            <a:ext cx="2726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Accuracy: 83% 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470071" y="881743"/>
            <a:ext cx="388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</a:p>
          <a:p>
            <a:endParaRPr lang="en-US" dirty="0"/>
          </a:p>
          <a:p>
            <a:r>
              <a:rPr lang="en-US" dirty="0" smtClean="0"/>
              <a:t>A</a:t>
            </a:r>
          </a:p>
          <a:p>
            <a:endParaRPr lang="en-US" dirty="0"/>
          </a:p>
          <a:p>
            <a:r>
              <a:rPr lang="en-US" dirty="0" smtClean="0"/>
              <a:t>C</a:t>
            </a:r>
          </a:p>
          <a:p>
            <a:r>
              <a:rPr lang="en-US" dirty="0" smtClean="0"/>
              <a:t>Congestive Heart Failure </a:t>
            </a:r>
          </a:p>
          <a:p>
            <a:r>
              <a:rPr lang="en-US" dirty="0" smtClean="0"/>
              <a:t>Previous Myocardial Infarction </a:t>
            </a:r>
          </a:p>
          <a:p>
            <a:endParaRPr lang="en-US" dirty="0"/>
          </a:p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8" y="362715"/>
            <a:ext cx="3019425" cy="29232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11" y="362715"/>
            <a:ext cx="2991644" cy="28963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06" y="3471684"/>
            <a:ext cx="2655888" cy="2571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142" y="3729038"/>
            <a:ext cx="2589213" cy="2506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03" y="485775"/>
            <a:ext cx="2968672" cy="287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</a:p>
          <a:p>
            <a:r>
              <a:rPr lang="en-US" dirty="0" smtClean="0"/>
              <a:t>Why should it be implemented </a:t>
            </a:r>
          </a:p>
          <a:p>
            <a:r>
              <a:rPr lang="en-US" dirty="0" smtClean="0"/>
              <a:t>Pitfalls for implementation</a:t>
            </a:r>
          </a:p>
          <a:p>
            <a:r>
              <a:rPr lang="en-US" dirty="0" smtClean="0"/>
              <a:t>The model itself </a:t>
            </a:r>
          </a:p>
          <a:p>
            <a:r>
              <a:rPr lang="en-US" dirty="0" smtClean="0"/>
              <a:t>Organizational perspective 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5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Overview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New challenges of healthcare </a:t>
            </a:r>
          </a:p>
          <a:p>
            <a:pPr marL="514350" indent="-514350">
              <a:buFont typeface="+mj-lt"/>
              <a:buAutoNum type="arabicPeriod"/>
            </a:pPr>
            <a:endParaRPr lang="en-US" sz="4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LACE Score </a:t>
            </a:r>
          </a:p>
          <a:p>
            <a:pPr marL="514350" indent="-514350">
              <a:buFont typeface="+mj-lt"/>
              <a:buAutoNum type="arabicPeriod"/>
            </a:pPr>
            <a:endParaRPr lang="en-US" sz="4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Implementation at IU Health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217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Set the stage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Impact of not changing </a:t>
            </a:r>
          </a:p>
          <a:p>
            <a:r>
              <a:rPr lang="en-US" dirty="0" smtClean="0"/>
              <a:t>Introducing the solution </a:t>
            </a:r>
          </a:p>
          <a:p>
            <a:pPr lvl="1"/>
            <a:r>
              <a:rPr lang="en-US" dirty="0" smtClean="0"/>
              <a:t>High level </a:t>
            </a:r>
          </a:p>
          <a:p>
            <a:pPr lvl="1"/>
            <a:endParaRPr lang="en-US" dirty="0"/>
          </a:p>
          <a:p>
            <a:r>
              <a:rPr lang="en-US" dirty="0" smtClean="0"/>
              <a:t>Explain how the solution will be used</a:t>
            </a:r>
          </a:p>
          <a:p>
            <a:r>
              <a:rPr lang="en-US" dirty="0" smtClean="0"/>
              <a:t>Explain impact</a:t>
            </a:r>
          </a:p>
          <a:p>
            <a:r>
              <a:rPr lang="en-US" dirty="0" smtClean="0"/>
              <a:t>Build active engagement </a:t>
            </a:r>
          </a:p>
          <a:p>
            <a:r>
              <a:rPr lang="en-US" dirty="0" smtClean="0"/>
              <a:t>Call to action </a:t>
            </a:r>
          </a:p>
        </p:txBody>
      </p:sp>
    </p:spTree>
    <p:extLst>
      <p:ext uri="{BB962C8B-B14F-4D97-AF65-F5344CB8AC3E}">
        <p14:creationId xmlns:p14="http://schemas.microsoft.com/office/powerpoint/2010/main" val="39729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623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9"/>
          <a:stretch/>
        </p:blipFill>
        <p:spPr>
          <a:xfrm>
            <a:off x="2347686" y="1234746"/>
            <a:ext cx="7563757" cy="4220389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3608614" y="3020786"/>
            <a:ext cx="2155372" cy="2320049"/>
          </a:xfrm>
          <a:prstGeom prst="ellipse">
            <a:avLst/>
          </a:prstGeom>
          <a:solidFill>
            <a:srgbClr val="FF0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1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106061856"/>
              </p:ext>
            </p:extLst>
          </p:nvPr>
        </p:nvGraphicFramePr>
        <p:xfrm>
          <a:off x="1166587" y="1307494"/>
          <a:ext cx="6197600" cy="414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60229" y="1307494"/>
            <a:ext cx="3265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Problem: 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No objective judgement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No best practice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No plan for improvement 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05739" y="1948070"/>
            <a:ext cx="26504" cy="36708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70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9"/>
          <a:stretch/>
        </p:blipFill>
        <p:spPr>
          <a:xfrm>
            <a:off x="2507351" y="1984960"/>
            <a:ext cx="7563757" cy="422038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796149" y="1927180"/>
            <a:ext cx="2057400" cy="6531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16435" y="1564974"/>
            <a:ext cx="97971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28 %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8572506" y="1746257"/>
            <a:ext cx="996043" cy="6531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81251" y="1615628"/>
            <a:ext cx="97971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3.7 %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>
            <a:stCxn id="18" idx="0"/>
          </p:cNvCxnSpPr>
          <p:nvPr/>
        </p:nvCxnSpPr>
        <p:spPr>
          <a:xfrm flipV="1">
            <a:off x="5883734" y="5306782"/>
            <a:ext cx="489857" cy="8726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93877" y="6179412"/>
            <a:ext cx="97971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67%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45329" y="457200"/>
            <a:ext cx="52741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L.A.C.E Score 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538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9427" y="1387929"/>
            <a:ext cx="48495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Length of Stay  </a:t>
            </a:r>
          </a:p>
          <a:p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541076" y="1387929"/>
            <a:ext cx="91712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8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59229" y="1420586"/>
            <a:ext cx="702128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L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9293" y="2471634"/>
            <a:ext cx="702128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9229" y="3363306"/>
            <a:ext cx="702128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9229" y="4377827"/>
            <a:ext cx="702128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41075" y="2395639"/>
            <a:ext cx="91712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8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541076" y="3363306"/>
            <a:ext cx="91712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8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546520" y="4377827"/>
            <a:ext cx="91712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800" b="1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9"/>
          <a:stretch/>
        </p:blipFill>
        <p:spPr>
          <a:xfrm>
            <a:off x="9190263" y="332932"/>
            <a:ext cx="2828471" cy="1578217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10204447" y="815295"/>
            <a:ext cx="800100" cy="931430"/>
          </a:xfrm>
          <a:prstGeom prst="ellipse">
            <a:avLst/>
          </a:prstGeom>
          <a:solidFill>
            <a:srgbClr val="FF0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924546" y="5568042"/>
            <a:ext cx="1616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Total =</a:t>
            </a:r>
            <a:endParaRPr 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541074" y="5520359"/>
            <a:ext cx="91712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8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959427" y="2471634"/>
            <a:ext cx="4899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Acuity of Admission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59427" y="3431016"/>
            <a:ext cx="4899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Comorbidities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59427" y="4361029"/>
            <a:ext cx="48999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Emergent department visit 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593889" y="903439"/>
            <a:ext cx="108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Points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5" grpId="0"/>
      <p:bldP spid="16" grpId="0" animBg="1"/>
      <p:bldP spid="18" grpId="0"/>
      <p:bldP spid="19" grpId="0"/>
      <p:bldP spid="20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9427" y="1387929"/>
            <a:ext cx="48495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Length of Stay  </a:t>
            </a:r>
          </a:p>
          <a:p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541076" y="1387929"/>
            <a:ext cx="91712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/>
              <a:t>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9229" y="1420586"/>
            <a:ext cx="702128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L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9293" y="2471634"/>
            <a:ext cx="702128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9229" y="3363306"/>
            <a:ext cx="702128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9229" y="4377827"/>
            <a:ext cx="702128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41075" y="2395639"/>
            <a:ext cx="91712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41076" y="3363306"/>
            <a:ext cx="91712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546520" y="4377827"/>
            <a:ext cx="91712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9"/>
          <a:stretch/>
        </p:blipFill>
        <p:spPr>
          <a:xfrm>
            <a:off x="9190263" y="332932"/>
            <a:ext cx="2828471" cy="1578217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10204447" y="815295"/>
            <a:ext cx="800100" cy="931430"/>
          </a:xfrm>
          <a:prstGeom prst="ellipse">
            <a:avLst/>
          </a:prstGeom>
          <a:solidFill>
            <a:srgbClr val="FF0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924546" y="5568042"/>
            <a:ext cx="1616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Total =</a:t>
            </a:r>
            <a:endParaRPr 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541074" y="5520359"/>
            <a:ext cx="91712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/>
              <a:t>17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16619" y="5488407"/>
            <a:ext cx="1975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High Risk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59427" y="2471634"/>
            <a:ext cx="4899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Acuity of Admission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59427" y="3431016"/>
            <a:ext cx="4899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Comorbidities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59427" y="4361029"/>
            <a:ext cx="48999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Emergent department visit </a:t>
            </a:r>
          </a:p>
          <a:p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593889" y="903439"/>
            <a:ext cx="108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Points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6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3386" y="408214"/>
            <a:ext cx="1056458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Ottawa Hospital Research </a:t>
            </a:r>
            <a:r>
              <a:rPr lang="en-US" sz="2800" b="1" dirty="0" smtClean="0"/>
              <a:t>Institute LACE </a:t>
            </a:r>
            <a:r>
              <a:rPr lang="en-US" sz="2800" b="1" dirty="0"/>
              <a:t>Index Scoring Tool for Risk Assessment of Death and </a:t>
            </a:r>
            <a:r>
              <a:rPr lang="en-US" sz="2800" b="1" dirty="0" smtClean="0"/>
              <a:t>Readmission</a:t>
            </a:r>
            <a:r>
              <a:rPr lang="en-US" sz="2800" b="1" baseline="30000" dirty="0" smtClean="0"/>
              <a:t>1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36914" y="6139543"/>
            <a:ext cx="10091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 smtClean="0"/>
              <a:t>1 </a:t>
            </a:r>
            <a:r>
              <a:rPr lang="en-US" sz="1200" dirty="0"/>
              <a:t>van </a:t>
            </a:r>
            <a:r>
              <a:rPr lang="en-US" sz="1200" dirty="0" err="1"/>
              <a:t>Walraven</a:t>
            </a:r>
            <a:r>
              <a:rPr lang="en-US" sz="1200" dirty="0"/>
              <a:t>, Carl, et al. "Derivation and validation of an index to predict early death or unplanned readmission after discharge from hospital to the community." </a:t>
            </a:r>
            <a:r>
              <a:rPr lang="en-US" sz="1200" i="1" dirty="0"/>
              <a:t>Canadian Medical Association Journal</a:t>
            </a:r>
            <a:r>
              <a:rPr lang="en-US" sz="1200" dirty="0"/>
              <a:t> 182.6 (2010): 551-557</a:t>
            </a:r>
            <a:endParaRPr lang="en-US" sz="1200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86" y="1710581"/>
            <a:ext cx="3367314" cy="4357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96272" y="2432721"/>
            <a:ext cx="56823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Developed in 2010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External validated scoring mechanism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Stratifies each patient individually based on their medical condition into three categories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412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0458" y="538843"/>
            <a:ext cx="10955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/>
              <a:t>Predictive Modeling of LACE </a:t>
            </a:r>
            <a:r>
              <a:rPr lang="en-US" sz="3200" b="1" dirty="0" smtClean="0"/>
              <a:t>Score applied to IU Health 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34175" y="2007679"/>
            <a:ext cx="40576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Test set subsampled from 34,532 patients classified as either readmit or non-readmit under 30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22,273 diagnosed with congestive heart failure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6,751 labeled as high risk (LACE)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8,760 diagnosed with 8,760 coronary artery disease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2,896 labeled as high risk (LACE)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173020"/>
              </p:ext>
            </p:extLst>
          </p:nvPr>
        </p:nvGraphicFramePr>
        <p:xfrm>
          <a:off x="1200150" y="224313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8141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917</Words>
  <Application>Microsoft Macintosh PowerPoint</Application>
  <PresentationFormat>Widescreen</PresentationFormat>
  <Paragraphs>233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LACE Score Proposal</vt:lpstr>
      <vt:lpstr>Overview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Kochmann, Matthias</dc:creator>
  <cp:lastModifiedBy>Kochmann, Matthias</cp:lastModifiedBy>
  <cp:revision>37</cp:revision>
  <dcterms:created xsi:type="dcterms:W3CDTF">2017-08-24T15:48:26Z</dcterms:created>
  <dcterms:modified xsi:type="dcterms:W3CDTF">2017-08-25T18:18:04Z</dcterms:modified>
</cp:coreProperties>
</file>