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  <p:sldMasterId id="2147483685" r:id="rId2"/>
    <p:sldMasterId id="2147483689" r:id="rId3"/>
    <p:sldMasterId id="2147483693" r:id="rId4"/>
    <p:sldMasterId id="214748369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5" r:id="rId13"/>
    <p:sldId id="263" r:id="rId14"/>
    <p:sldId id="264" r:id="rId15"/>
    <p:sldId id="26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21D709-1867-0140-8272-93692E907BB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3"/>
            <p14:sldId id="264"/>
            <p14:sldId id="267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9"/>
  </p:normalViewPr>
  <p:slideViewPr>
    <p:cSldViewPr snapToGrid="0" snapToObjects="1">
      <p:cViewPr varScale="1">
        <p:scale>
          <a:sx n="137" d="100"/>
          <a:sy n="137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E41854-F3B6-B642-BD23-FA16F7C5C945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00F52F39-099E-C24B-BDE9-4E6756264843}">
      <dgm:prSet phldrT="[Text]"/>
      <dgm:spPr/>
      <dgm:t>
        <a:bodyPr/>
        <a:lstStyle/>
        <a:p>
          <a:r>
            <a:rPr lang="en-US" dirty="0" smtClean="0"/>
            <a:t>Pre-discharge identification of Patient @ high-risk for readmission</a:t>
          </a:r>
          <a:endParaRPr lang="en-US" dirty="0"/>
        </a:p>
      </dgm:t>
    </dgm:pt>
    <dgm:pt modelId="{D4D1897B-8EEA-E045-B95B-6B68BF849B34}" type="parTrans" cxnId="{FE19F8C1-54CE-A24C-9D26-C1E0F3B85610}">
      <dgm:prSet/>
      <dgm:spPr/>
      <dgm:t>
        <a:bodyPr/>
        <a:lstStyle/>
        <a:p>
          <a:endParaRPr lang="en-US"/>
        </a:p>
      </dgm:t>
    </dgm:pt>
    <dgm:pt modelId="{6285A48D-AA3D-4A43-BDAA-6CA8AB0AF20E}" type="sibTrans" cxnId="{FE19F8C1-54CE-A24C-9D26-C1E0F3B85610}">
      <dgm:prSet/>
      <dgm:spPr/>
      <dgm:t>
        <a:bodyPr/>
        <a:lstStyle/>
        <a:p>
          <a:endParaRPr lang="en-US"/>
        </a:p>
      </dgm:t>
    </dgm:pt>
    <dgm:pt modelId="{537BE525-C88C-1242-8D59-288216F51163}">
      <dgm:prSet phldrT="[Text]"/>
      <dgm:spPr/>
      <dgm:t>
        <a:bodyPr/>
        <a:lstStyle/>
        <a:p>
          <a:r>
            <a:rPr lang="en-US" dirty="0" smtClean="0"/>
            <a:t>Directed resources before and after discharge</a:t>
          </a:r>
          <a:endParaRPr lang="en-US" dirty="0"/>
        </a:p>
      </dgm:t>
    </dgm:pt>
    <dgm:pt modelId="{4AF3CA01-1F69-9447-9C63-A272F141CA99}" type="parTrans" cxnId="{10C62231-38BC-9247-A3F5-520136FB66B7}">
      <dgm:prSet/>
      <dgm:spPr/>
      <dgm:t>
        <a:bodyPr/>
        <a:lstStyle/>
        <a:p>
          <a:endParaRPr lang="en-US"/>
        </a:p>
      </dgm:t>
    </dgm:pt>
    <dgm:pt modelId="{D380BD6E-6C2F-0440-BE90-B9BF46EF8A61}" type="sibTrans" cxnId="{10C62231-38BC-9247-A3F5-520136FB66B7}">
      <dgm:prSet/>
      <dgm:spPr/>
      <dgm:t>
        <a:bodyPr/>
        <a:lstStyle/>
        <a:p>
          <a:endParaRPr lang="en-US"/>
        </a:p>
      </dgm:t>
    </dgm:pt>
    <dgm:pt modelId="{FEE3D987-DE9A-1B4E-B0AC-886DA3BED90E}">
      <dgm:prSet phldrT="[Text]"/>
      <dgm:spPr/>
      <dgm:t>
        <a:bodyPr/>
        <a:lstStyle/>
        <a:p>
          <a:pPr algn="l"/>
          <a:r>
            <a:rPr lang="en-US" dirty="0" smtClean="0"/>
            <a:t>- Triaged follow-up with specialist &amp; PMD</a:t>
          </a:r>
        </a:p>
        <a:p>
          <a:pPr algn="l"/>
          <a:r>
            <a:rPr lang="en-US" dirty="0" smtClean="0"/>
            <a:t>- Ride provision</a:t>
          </a:r>
        </a:p>
        <a:p>
          <a:pPr algn="l"/>
          <a:r>
            <a:rPr lang="en-US" dirty="0" smtClean="0"/>
            <a:t>- Home health visit</a:t>
          </a:r>
        </a:p>
        <a:p>
          <a:pPr algn="l"/>
          <a:r>
            <a:rPr lang="en-US" dirty="0" smtClean="0"/>
            <a:t>- Patient leaves with medications in-hand</a:t>
          </a:r>
        </a:p>
      </dgm:t>
    </dgm:pt>
    <dgm:pt modelId="{8495109F-0F49-C648-9FD6-A606A7BA15EB}" type="parTrans" cxnId="{FB675FCB-C3E9-AF4D-B0FC-A9197F439002}">
      <dgm:prSet/>
      <dgm:spPr/>
      <dgm:t>
        <a:bodyPr/>
        <a:lstStyle/>
        <a:p>
          <a:endParaRPr lang="en-US"/>
        </a:p>
      </dgm:t>
    </dgm:pt>
    <dgm:pt modelId="{AA13E3F6-A868-5245-BCBC-0F69A56072F8}" type="sibTrans" cxnId="{FB675FCB-C3E9-AF4D-B0FC-A9197F439002}">
      <dgm:prSet/>
      <dgm:spPr/>
      <dgm:t>
        <a:bodyPr/>
        <a:lstStyle/>
        <a:p>
          <a:endParaRPr lang="en-US"/>
        </a:p>
      </dgm:t>
    </dgm:pt>
    <dgm:pt modelId="{D879B7E9-1804-3C4D-AC30-6E9B8DF60244}" type="pres">
      <dgm:prSet presAssocID="{4BE41854-F3B6-B642-BD23-FA16F7C5C945}" presName="CompostProcess" presStyleCnt="0">
        <dgm:presLayoutVars>
          <dgm:dir/>
          <dgm:resizeHandles val="exact"/>
        </dgm:presLayoutVars>
      </dgm:prSet>
      <dgm:spPr/>
    </dgm:pt>
    <dgm:pt modelId="{1B7EED89-14F3-3D43-8C93-962CD6C0354E}" type="pres">
      <dgm:prSet presAssocID="{4BE41854-F3B6-B642-BD23-FA16F7C5C945}" presName="arrow" presStyleLbl="bgShp" presStyleIdx="0" presStyleCnt="1"/>
      <dgm:spPr/>
    </dgm:pt>
    <dgm:pt modelId="{4D76299D-A328-284C-A515-CA6673AC7D6F}" type="pres">
      <dgm:prSet presAssocID="{4BE41854-F3B6-B642-BD23-FA16F7C5C945}" presName="linearProcess" presStyleCnt="0"/>
      <dgm:spPr/>
    </dgm:pt>
    <dgm:pt modelId="{CD558E28-8650-5347-B546-A3EF50D5CEDA}" type="pres">
      <dgm:prSet presAssocID="{00F52F39-099E-C24B-BDE9-4E6756264843}" presName="textNode" presStyleLbl="node1" presStyleIdx="0" presStyleCnt="3" custLinFactNeighborX="-10107" custLinFactNeighborY="18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4A490-3D4A-AC42-B7DA-E9C8463DE39D}" type="pres">
      <dgm:prSet presAssocID="{6285A48D-AA3D-4A43-BDAA-6CA8AB0AF20E}" presName="sibTrans" presStyleCnt="0"/>
      <dgm:spPr/>
    </dgm:pt>
    <dgm:pt modelId="{32B66C3A-8064-1645-8665-1B96E915DFE0}" type="pres">
      <dgm:prSet presAssocID="{537BE525-C88C-1242-8D59-288216F51163}" presName="textNode" presStyleLbl="node1" presStyleIdx="1" presStyleCnt="3" custLinFactNeighborX="-10616" custLinFactNeighborY="10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DB162-A3F7-3E48-8E76-0986A0DD1B6E}" type="pres">
      <dgm:prSet presAssocID="{D380BD6E-6C2F-0440-BE90-B9BF46EF8A61}" presName="sibTrans" presStyleCnt="0"/>
      <dgm:spPr/>
    </dgm:pt>
    <dgm:pt modelId="{E073A5E3-57D1-8D48-AE3F-0216ABC7AC0E}" type="pres">
      <dgm:prSet presAssocID="{FEE3D987-DE9A-1B4E-B0AC-886DA3BED90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619D3E-1F95-7245-911B-DF2E7C2BD38F}" type="presOf" srcId="{FEE3D987-DE9A-1B4E-B0AC-886DA3BED90E}" destId="{E073A5E3-57D1-8D48-AE3F-0216ABC7AC0E}" srcOrd="0" destOrd="0" presId="urn:microsoft.com/office/officeart/2005/8/layout/hProcess9"/>
    <dgm:cxn modelId="{53F75CE4-251B-2944-AEDD-A7C778B4F16E}" type="presOf" srcId="{4BE41854-F3B6-B642-BD23-FA16F7C5C945}" destId="{D879B7E9-1804-3C4D-AC30-6E9B8DF60244}" srcOrd="0" destOrd="0" presId="urn:microsoft.com/office/officeart/2005/8/layout/hProcess9"/>
    <dgm:cxn modelId="{C0D01F54-B2A1-7849-910A-8B6FB1922F7C}" type="presOf" srcId="{00F52F39-099E-C24B-BDE9-4E6756264843}" destId="{CD558E28-8650-5347-B546-A3EF50D5CEDA}" srcOrd="0" destOrd="0" presId="urn:microsoft.com/office/officeart/2005/8/layout/hProcess9"/>
    <dgm:cxn modelId="{1F61A721-A925-2F44-8C59-001FF218ACD5}" type="presOf" srcId="{537BE525-C88C-1242-8D59-288216F51163}" destId="{32B66C3A-8064-1645-8665-1B96E915DFE0}" srcOrd="0" destOrd="0" presId="urn:microsoft.com/office/officeart/2005/8/layout/hProcess9"/>
    <dgm:cxn modelId="{FE19F8C1-54CE-A24C-9D26-C1E0F3B85610}" srcId="{4BE41854-F3B6-B642-BD23-FA16F7C5C945}" destId="{00F52F39-099E-C24B-BDE9-4E6756264843}" srcOrd="0" destOrd="0" parTransId="{D4D1897B-8EEA-E045-B95B-6B68BF849B34}" sibTransId="{6285A48D-AA3D-4A43-BDAA-6CA8AB0AF20E}"/>
    <dgm:cxn modelId="{FB675FCB-C3E9-AF4D-B0FC-A9197F439002}" srcId="{4BE41854-F3B6-B642-BD23-FA16F7C5C945}" destId="{FEE3D987-DE9A-1B4E-B0AC-886DA3BED90E}" srcOrd="2" destOrd="0" parTransId="{8495109F-0F49-C648-9FD6-A606A7BA15EB}" sibTransId="{AA13E3F6-A868-5245-BCBC-0F69A56072F8}"/>
    <dgm:cxn modelId="{10C62231-38BC-9247-A3F5-520136FB66B7}" srcId="{4BE41854-F3B6-B642-BD23-FA16F7C5C945}" destId="{537BE525-C88C-1242-8D59-288216F51163}" srcOrd="1" destOrd="0" parTransId="{4AF3CA01-1F69-9447-9C63-A272F141CA99}" sibTransId="{D380BD6E-6C2F-0440-BE90-B9BF46EF8A61}"/>
    <dgm:cxn modelId="{34E6D27A-7830-1043-B43E-F59A3384E1CB}" type="presParOf" srcId="{D879B7E9-1804-3C4D-AC30-6E9B8DF60244}" destId="{1B7EED89-14F3-3D43-8C93-962CD6C0354E}" srcOrd="0" destOrd="0" presId="urn:microsoft.com/office/officeart/2005/8/layout/hProcess9"/>
    <dgm:cxn modelId="{701D8A63-3BCC-334E-A1C6-FFD34352F47C}" type="presParOf" srcId="{D879B7E9-1804-3C4D-AC30-6E9B8DF60244}" destId="{4D76299D-A328-284C-A515-CA6673AC7D6F}" srcOrd="1" destOrd="0" presId="urn:microsoft.com/office/officeart/2005/8/layout/hProcess9"/>
    <dgm:cxn modelId="{E3680E13-768E-5246-859B-F95FBDF07B59}" type="presParOf" srcId="{4D76299D-A328-284C-A515-CA6673AC7D6F}" destId="{CD558E28-8650-5347-B546-A3EF50D5CEDA}" srcOrd="0" destOrd="0" presId="urn:microsoft.com/office/officeart/2005/8/layout/hProcess9"/>
    <dgm:cxn modelId="{8CA33555-D070-A046-ADAC-08A88D3A4DA5}" type="presParOf" srcId="{4D76299D-A328-284C-A515-CA6673AC7D6F}" destId="{9194A490-3D4A-AC42-B7DA-E9C8463DE39D}" srcOrd="1" destOrd="0" presId="urn:microsoft.com/office/officeart/2005/8/layout/hProcess9"/>
    <dgm:cxn modelId="{BDFE165F-709F-F54B-91CB-EFA84402106A}" type="presParOf" srcId="{4D76299D-A328-284C-A515-CA6673AC7D6F}" destId="{32B66C3A-8064-1645-8665-1B96E915DFE0}" srcOrd="2" destOrd="0" presId="urn:microsoft.com/office/officeart/2005/8/layout/hProcess9"/>
    <dgm:cxn modelId="{2883FE6C-FE23-3B4B-83AF-CD1DCC923498}" type="presParOf" srcId="{4D76299D-A328-284C-A515-CA6673AC7D6F}" destId="{BD9DB162-A3F7-3E48-8E76-0986A0DD1B6E}" srcOrd="3" destOrd="0" presId="urn:microsoft.com/office/officeart/2005/8/layout/hProcess9"/>
    <dgm:cxn modelId="{85F69361-EA79-F145-9A8F-89E1664AB8BC}" type="presParOf" srcId="{4D76299D-A328-284C-A515-CA6673AC7D6F}" destId="{E073A5E3-57D1-8D48-AE3F-0216ABC7AC0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18095A-4459-9B4B-8159-05EB92DC298B}" type="doc">
      <dgm:prSet loTypeId="urn:microsoft.com/office/officeart/2005/8/layout/cycle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B5A85D-2082-4940-9204-DF0DEA5CA18F}">
      <dgm:prSet phldrT="[Text]"/>
      <dgm:spPr/>
      <dgm:t>
        <a:bodyPr/>
        <a:lstStyle/>
        <a:p>
          <a:r>
            <a:rPr lang="en-US" dirty="0" smtClean="0"/>
            <a:t>High Risk Discharge</a:t>
          </a:r>
        </a:p>
        <a:p>
          <a:r>
            <a:rPr lang="en-US" dirty="0" smtClean="0"/>
            <a:t>Identified</a:t>
          </a:r>
          <a:endParaRPr lang="en-US" dirty="0"/>
        </a:p>
      </dgm:t>
    </dgm:pt>
    <dgm:pt modelId="{CEDC0B09-B4AA-D54F-9706-0214FAD88A9F}" type="parTrans" cxnId="{0EDEFD1B-B1E1-B64B-9148-6BE9A737ABDE}">
      <dgm:prSet/>
      <dgm:spPr/>
      <dgm:t>
        <a:bodyPr/>
        <a:lstStyle/>
        <a:p>
          <a:endParaRPr lang="en-US"/>
        </a:p>
      </dgm:t>
    </dgm:pt>
    <dgm:pt modelId="{277046CE-1FFC-E746-B58D-B291F3C8B2A2}" type="sibTrans" cxnId="{0EDEFD1B-B1E1-B64B-9148-6BE9A737ABDE}">
      <dgm:prSet/>
      <dgm:spPr/>
      <dgm:t>
        <a:bodyPr/>
        <a:lstStyle/>
        <a:p>
          <a:endParaRPr lang="en-US"/>
        </a:p>
      </dgm:t>
    </dgm:pt>
    <dgm:pt modelId="{C0F164D3-51A8-D448-BB6E-82499AFBC2B4}">
      <dgm:prSet phldrT="[Text]"/>
      <dgm:spPr/>
      <dgm:t>
        <a:bodyPr/>
        <a:lstStyle/>
        <a:p>
          <a:r>
            <a:rPr lang="en-US" dirty="0" smtClean="0"/>
            <a:t>Readmit mitigation via interventions</a:t>
          </a:r>
          <a:endParaRPr lang="en-US" dirty="0"/>
        </a:p>
      </dgm:t>
    </dgm:pt>
    <dgm:pt modelId="{C51223A6-DF30-0545-885E-8F5DBCFEAE8B}" type="parTrans" cxnId="{DE44C4AA-E1ED-D142-BFD8-07430768313D}">
      <dgm:prSet/>
      <dgm:spPr/>
      <dgm:t>
        <a:bodyPr/>
        <a:lstStyle/>
        <a:p>
          <a:endParaRPr lang="en-US"/>
        </a:p>
      </dgm:t>
    </dgm:pt>
    <dgm:pt modelId="{1E703F3F-7246-B44E-9955-DF78B9BDF24C}" type="sibTrans" cxnId="{DE44C4AA-E1ED-D142-BFD8-07430768313D}">
      <dgm:prSet/>
      <dgm:spPr/>
      <dgm:t>
        <a:bodyPr/>
        <a:lstStyle/>
        <a:p>
          <a:endParaRPr lang="en-US"/>
        </a:p>
      </dgm:t>
    </dgm:pt>
    <dgm:pt modelId="{92F3E561-2824-B84F-8968-965D80615244}">
      <dgm:prSet phldrT="[Text]"/>
      <dgm:spPr/>
      <dgm:t>
        <a:bodyPr/>
        <a:lstStyle/>
        <a:p>
          <a:r>
            <a:rPr lang="en-US" dirty="0" smtClean="0"/>
            <a:t>Readmission identified as failure</a:t>
          </a:r>
          <a:endParaRPr lang="en-US" dirty="0"/>
        </a:p>
      </dgm:t>
    </dgm:pt>
    <dgm:pt modelId="{C742655E-ACB1-E24A-A9B3-8E5783F54243}" type="parTrans" cxnId="{4FDF24C2-80A7-BF46-8B00-650915E3CA64}">
      <dgm:prSet/>
      <dgm:spPr/>
      <dgm:t>
        <a:bodyPr/>
        <a:lstStyle/>
        <a:p>
          <a:endParaRPr lang="en-US"/>
        </a:p>
      </dgm:t>
    </dgm:pt>
    <dgm:pt modelId="{77F07A64-24E3-914B-B1AC-A3970FD5C14F}" type="sibTrans" cxnId="{4FDF24C2-80A7-BF46-8B00-650915E3CA64}">
      <dgm:prSet/>
      <dgm:spPr/>
      <dgm:t>
        <a:bodyPr/>
        <a:lstStyle/>
        <a:p>
          <a:endParaRPr lang="en-US"/>
        </a:p>
      </dgm:t>
    </dgm:pt>
    <dgm:pt modelId="{FC23300F-255D-A043-A2CC-DA99757E2738}">
      <dgm:prSet phldrT="[Text]"/>
      <dgm:spPr/>
      <dgm:t>
        <a:bodyPr/>
        <a:lstStyle/>
        <a:p>
          <a:r>
            <a:rPr lang="en-US" dirty="0" smtClean="0"/>
            <a:t>Systematic study of failure</a:t>
          </a:r>
          <a:endParaRPr lang="en-US" dirty="0"/>
        </a:p>
      </dgm:t>
    </dgm:pt>
    <dgm:pt modelId="{12CCB091-1F02-5E44-A594-DC299A93EDEC}" type="parTrans" cxnId="{940E956A-59A0-7D48-8B5B-3634A0CB8D0B}">
      <dgm:prSet/>
      <dgm:spPr/>
      <dgm:t>
        <a:bodyPr/>
        <a:lstStyle/>
        <a:p>
          <a:endParaRPr lang="en-US"/>
        </a:p>
      </dgm:t>
    </dgm:pt>
    <dgm:pt modelId="{BA4EC5DD-C04C-2F4E-91A2-0A54B85BF340}" type="sibTrans" cxnId="{940E956A-59A0-7D48-8B5B-3634A0CB8D0B}">
      <dgm:prSet/>
      <dgm:spPr/>
      <dgm:t>
        <a:bodyPr/>
        <a:lstStyle/>
        <a:p>
          <a:endParaRPr lang="en-US"/>
        </a:p>
      </dgm:t>
    </dgm:pt>
    <dgm:pt modelId="{43790044-C1F1-A848-9B0B-ABAC25E99F44}">
      <dgm:prSet phldrT="[Text]"/>
      <dgm:spPr/>
      <dgm:t>
        <a:bodyPr/>
        <a:lstStyle/>
        <a:p>
          <a:r>
            <a:rPr lang="en-US" dirty="0" smtClean="0"/>
            <a:t>Application of learnings to readmit mitigation</a:t>
          </a:r>
          <a:endParaRPr lang="en-US" dirty="0"/>
        </a:p>
      </dgm:t>
    </dgm:pt>
    <dgm:pt modelId="{37CEAD9D-AAF0-AF49-ABDF-943EDEC9F139}" type="parTrans" cxnId="{BF8F437A-8190-EF42-A094-1F90F7330E00}">
      <dgm:prSet/>
      <dgm:spPr/>
      <dgm:t>
        <a:bodyPr/>
        <a:lstStyle/>
        <a:p>
          <a:endParaRPr lang="en-US"/>
        </a:p>
      </dgm:t>
    </dgm:pt>
    <dgm:pt modelId="{3F7F49CE-B988-8E46-8B73-8009A6FE157A}" type="sibTrans" cxnId="{BF8F437A-8190-EF42-A094-1F90F7330E00}">
      <dgm:prSet/>
      <dgm:spPr/>
      <dgm:t>
        <a:bodyPr/>
        <a:lstStyle/>
        <a:p>
          <a:endParaRPr lang="en-US"/>
        </a:p>
      </dgm:t>
    </dgm:pt>
    <dgm:pt modelId="{089FF63D-1136-8241-867C-DDA395A08AE0}" type="pres">
      <dgm:prSet presAssocID="{F518095A-4459-9B4B-8159-05EB92DC298B}" presName="Name0" presStyleCnt="0">
        <dgm:presLayoutVars>
          <dgm:dir/>
          <dgm:resizeHandles val="exact"/>
        </dgm:presLayoutVars>
      </dgm:prSet>
      <dgm:spPr/>
    </dgm:pt>
    <dgm:pt modelId="{7E7C85DE-58C8-274F-98CD-1602A4936F68}" type="pres">
      <dgm:prSet presAssocID="{F518095A-4459-9B4B-8159-05EB92DC298B}" presName="cycle" presStyleCnt="0"/>
      <dgm:spPr/>
    </dgm:pt>
    <dgm:pt modelId="{905D60F0-8CDD-6343-B323-E6CA223509D8}" type="pres">
      <dgm:prSet presAssocID="{21B5A85D-2082-4940-9204-DF0DEA5CA18F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C144F-5458-1048-A8D0-6E4A859762D6}" type="pres">
      <dgm:prSet presAssocID="{277046CE-1FFC-E746-B58D-B291F3C8B2A2}" presName="sibTransFirstNode" presStyleLbl="bgShp" presStyleIdx="0" presStyleCnt="1"/>
      <dgm:spPr/>
    </dgm:pt>
    <dgm:pt modelId="{3330B19F-3A95-9746-8B75-E6E7F1E6C5D1}" type="pres">
      <dgm:prSet presAssocID="{C0F164D3-51A8-D448-BB6E-82499AFBC2B4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A1DB6E-D892-5643-BD24-725E620952A6}" type="pres">
      <dgm:prSet presAssocID="{92F3E561-2824-B84F-8968-965D80615244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49E49-57C3-4E47-A632-4835D7F816CE}" type="pres">
      <dgm:prSet presAssocID="{FC23300F-255D-A043-A2CC-DA99757E2738}" presName="nodeFollowingNodes" presStyleLbl="node1" presStyleIdx="3" presStyleCnt="5">
        <dgm:presLayoutVars>
          <dgm:bulletEnabled val="1"/>
        </dgm:presLayoutVars>
      </dgm:prSet>
      <dgm:spPr/>
    </dgm:pt>
    <dgm:pt modelId="{25BC393A-BA8D-8E4D-8C1F-86945100BFCF}" type="pres">
      <dgm:prSet presAssocID="{43790044-C1F1-A848-9B0B-ABAC25E99F44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8EC95A-AC27-4342-9DCA-FD7FEFC22D64}" type="presOf" srcId="{F518095A-4459-9B4B-8159-05EB92DC298B}" destId="{089FF63D-1136-8241-867C-DDA395A08AE0}" srcOrd="0" destOrd="0" presId="urn:microsoft.com/office/officeart/2005/8/layout/cycle3"/>
    <dgm:cxn modelId="{9C95059C-4D4F-5C4C-B335-9F69D5980F84}" type="presOf" srcId="{43790044-C1F1-A848-9B0B-ABAC25E99F44}" destId="{25BC393A-BA8D-8E4D-8C1F-86945100BFCF}" srcOrd="0" destOrd="0" presId="urn:microsoft.com/office/officeart/2005/8/layout/cycle3"/>
    <dgm:cxn modelId="{3B0E1629-F44F-AC46-BDBC-A47190A98235}" type="presOf" srcId="{21B5A85D-2082-4940-9204-DF0DEA5CA18F}" destId="{905D60F0-8CDD-6343-B323-E6CA223509D8}" srcOrd="0" destOrd="0" presId="urn:microsoft.com/office/officeart/2005/8/layout/cycle3"/>
    <dgm:cxn modelId="{6E1CE1C6-10C2-CD42-94AB-947FEBCEF1BC}" type="presOf" srcId="{FC23300F-255D-A043-A2CC-DA99757E2738}" destId="{E5E49E49-57C3-4E47-A632-4835D7F816CE}" srcOrd="0" destOrd="0" presId="urn:microsoft.com/office/officeart/2005/8/layout/cycle3"/>
    <dgm:cxn modelId="{940E956A-59A0-7D48-8B5B-3634A0CB8D0B}" srcId="{F518095A-4459-9B4B-8159-05EB92DC298B}" destId="{FC23300F-255D-A043-A2CC-DA99757E2738}" srcOrd="3" destOrd="0" parTransId="{12CCB091-1F02-5E44-A594-DC299A93EDEC}" sibTransId="{BA4EC5DD-C04C-2F4E-91A2-0A54B85BF340}"/>
    <dgm:cxn modelId="{BF3B7F12-EF0B-C14A-BCB3-8655AFA8ADBF}" type="presOf" srcId="{92F3E561-2824-B84F-8968-965D80615244}" destId="{7FA1DB6E-D892-5643-BD24-725E620952A6}" srcOrd="0" destOrd="0" presId="urn:microsoft.com/office/officeart/2005/8/layout/cycle3"/>
    <dgm:cxn modelId="{BF8F437A-8190-EF42-A094-1F90F7330E00}" srcId="{F518095A-4459-9B4B-8159-05EB92DC298B}" destId="{43790044-C1F1-A848-9B0B-ABAC25E99F44}" srcOrd="4" destOrd="0" parTransId="{37CEAD9D-AAF0-AF49-ABDF-943EDEC9F139}" sibTransId="{3F7F49CE-B988-8E46-8B73-8009A6FE157A}"/>
    <dgm:cxn modelId="{9C987251-7A59-A242-971C-309ABE9FBB25}" type="presOf" srcId="{277046CE-1FFC-E746-B58D-B291F3C8B2A2}" destId="{96FC144F-5458-1048-A8D0-6E4A859762D6}" srcOrd="0" destOrd="0" presId="urn:microsoft.com/office/officeart/2005/8/layout/cycle3"/>
    <dgm:cxn modelId="{FCAE5614-BC69-674B-BD01-DD4F79642E0F}" type="presOf" srcId="{C0F164D3-51A8-D448-BB6E-82499AFBC2B4}" destId="{3330B19F-3A95-9746-8B75-E6E7F1E6C5D1}" srcOrd="0" destOrd="0" presId="urn:microsoft.com/office/officeart/2005/8/layout/cycle3"/>
    <dgm:cxn modelId="{DE44C4AA-E1ED-D142-BFD8-07430768313D}" srcId="{F518095A-4459-9B4B-8159-05EB92DC298B}" destId="{C0F164D3-51A8-D448-BB6E-82499AFBC2B4}" srcOrd="1" destOrd="0" parTransId="{C51223A6-DF30-0545-885E-8F5DBCFEAE8B}" sibTransId="{1E703F3F-7246-B44E-9955-DF78B9BDF24C}"/>
    <dgm:cxn modelId="{4FDF24C2-80A7-BF46-8B00-650915E3CA64}" srcId="{F518095A-4459-9B4B-8159-05EB92DC298B}" destId="{92F3E561-2824-B84F-8968-965D80615244}" srcOrd="2" destOrd="0" parTransId="{C742655E-ACB1-E24A-A9B3-8E5783F54243}" sibTransId="{77F07A64-24E3-914B-B1AC-A3970FD5C14F}"/>
    <dgm:cxn modelId="{0EDEFD1B-B1E1-B64B-9148-6BE9A737ABDE}" srcId="{F518095A-4459-9B4B-8159-05EB92DC298B}" destId="{21B5A85D-2082-4940-9204-DF0DEA5CA18F}" srcOrd="0" destOrd="0" parTransId="{CEDC0B09-B4AA-D54F-9706-0214FAD88A9F}" sibTransId="{277046CE-1FFC-E746-B58D-B291F3C8B2A2}"/>
    <dgm:cxn modelId="{4F1E82B1-D71B-E140-8BE6-CC85AF4E945A}" type="presParOf" srcId="{089FF63D-1136-8241-867C-DDA395A08AE0}" destId="{7E7C85DE-58C8-274F-98CD-1602A4936F68}" srcOrd="0" destOrd="0" presId="urn:microsoft.com/office/officeart/2005/8/layout/cycle3"/>
    <dgm:cxn modelId="{120BE1E7-F762-A64C-AC33-A51F5751671F}" type="presParOf" srcId="{7E7C85DE-58C8-274F-98CD-1602A4936F68}" destId="{905D60F0-8CDD-6343-B323-E6CA223509D8}" srcOrd="0" destOrd="0" presId="urn:microsoft.com/office/officeart/2005/8/layout/cycle3"/>
    <dgm:cxn modelId="{8DB0E409-C16C-284C-B8E5-C9A1E64E563F}" type="presParOf" srcId="{7E7C85DE-58C8-274F-98CD-1602A4936F68}" destId="{96FC144F-5458-1048-A8D0-6E4A859762D6}" srcOrd="1" destOrd="0" presId="urn:microsoft.com/office/officeart/2005/8/layout/cycle3"/>
    <dgm:cxn modelId="{A283EB56-F577-3A43-825D-5885E9FBD82B}" type="presParOf" srcId="{7E7C85DE-58C8-274F-98CD-1602A4936F68}" destId="{3330B19F-3A95-9746-8B75-E6E7F1E6C5D1}" srcOrd="2" destOrd="0" presId="urn:microsoft.com/office/officeart/2005/8/layout/cycle3"/>
    <dgm:cxn modelId="{C42E28AF-6A66-4C4D-9EA9-5D147182FD6B}" type="presParOf" srcId="{7E7C85DE-58C8-274F-98CD-1602A4936F68}" destId="{7FA1DB6E-D892-5643-BD24-725E620952A6}" srcOrd="3" destOrd="0" presId="urn:microsoft.com/office/officeart/2005/8/layout/cycle3"/>
    <dgm:cxn modelId="{F2A3A47D-09A4-984C-BE01-EEAAF8762BBE}" type="presParOf" srcId="{7E7C85DE-58C8-274F-98CD-1602A4936F68}" destId="{E5E49E49-57C3-4E47-A632-4835D7F816CE}" srcOrd="4" destOrd="0" presId="urn:microsoft.com/office/officeart/2005/8/layout/cycle3"/>
    <dgm:cxn modelId="{6F485127-18A6-A447-B976-112C0E25A1A8}" type="presParOf" srcId="{7E7C85DE-58C8-274F-98CD-1602A4936F68}" destId="{25BC393A-BA8D-8E4D-8C1F-86945100BFCF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EED89-14F3-3D43-8C93-962CD6C0354E}">
      <dsp:nvSpPr>
        <dsp:cNvPr id="0" name=""/>
        <dsp:cNvSpPr/>
      </dsp:nvSpPr>
      <dsp:spPr>
        <a:xfrm>
          <a:off x="859349" y="0"/>
          <a:ext cx="9739293" cy="252859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558E28-8650-5347-B546-A3EF50D5CEDA}">
      <dsp:nvSpPr>
        <dsp:cNvPr id="0" name=""/>
        <dsp:cNvSpPr/>
      </dsp:nvSpPr>
      <dsp:spPr>
        <a:xfrm>
          <a:off x="369613" y="777199"/>
          <a:ext cx="3437397" cy="10114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Pre-discharge identification of Patient @ high-risk for readmission</a:t>
          </a:r>
          <a:endParaRPr lang="en-US" sz="1100" kern="1200" dirty="0"/>
        </a:p>
      </dsp:txBody>
      <dsp:txXfrm>
        <a:off x="418987" y="826573"/>
        <a:ext cx="3338649" cy="912690"/>
      </dsp:txXfrm>
    </dsp:sp>
    <dsp:sp modelId="{32B66C3A-8064-1645-8665-1B96E915DFE0}">
      <dsp:nvSpPr>
        <dsp:cNvPr id="0" name=""/>
        <dsp:cNvSpPr/>
      </dsp:nvSpPr>
      <dsp:spPr>
        <a:xfrm>
          <a:off x="3990697" y="768946"/>
          <a:ext cx="3437397" cy="10114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Directed resources before and after discharge</a:t>
          </a:r>
          <a:endParaRPr lang="en-US" sz="1100" kern="1200" dirty="0"/>
        </a:p>
      </dsp:txBody>
      <dsp:txXfrm>
        <a:off x="4040071" y="818320"/>
        <a:ext cx="3338649" cy="912690"/>
      </dsp:txXfrm>
    </dsp:sp>
    <dsp:sp modelId="{E073A5E3-57D1-8D48-AE3F-0216ABC7AC0E}">
      <dsp:nvSpPr>
        <dsp:cNvPr id="0" name=""/>
        <dsp:cNvSpPr/>
      </dsp:nvSpPr>
      <dsp:spPr>
        <a:xfrm>
          <a:off x="7632320" y="758579"/>
          <a:ext cx="3437397" cy="10114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- Triaged follow-up with specialist &amp; PMD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- Ride provision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- Home health visit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- Patient leaves with medications in-hand</a:t>
          </a:r>
        </a:p>
      </dsp:txBody>
      <dsp:txXfrm>
        <a:off x="7681694" y="807953"/>
        <a:ext cx="3338649" cy="912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C144F-5458-1048-A8D0-6E4A859762D6}">
      <dsp:nvSpPr>
        <dsp:cNvPr id="0" name=""/>
        <dsp:cNvSpPr/>
      </dsp:nvSpPr>
      <dsp:spPr>
        <a:xfrm>
          <a:off x="3258172" y="-22926"/>
          <a:ext cx="3615080" cy="3615080"/>
        </a:xfrm>
        <a:prstGeom prst="circularArrow">
          <a:avLst>
            <a:gd name="adj1" fmla="val 5544"/>
            <a:gd name="adj2" fmla="val 330680"/>
            <a:gd name="adj3" fmla="val 13743255"/>
            <a:gd name="adj4" fmla="val 1740587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5D60F0-8CDD-6343-B323-E6CA223509D8}">
      <dsp:nvSpPr>
        <dsp:cNvPr id="0" name=""/>
        <dsp:cNvSpPr/>
      </dsp:nvSpPr>
      <dsp:spPr>
        <a:xfrm>
          <a:off x="4207410" y="1278"/>
          <a:ext cx="1716603" cy="8583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High Risk Discharge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Identified</a:t>
          </a:r>
          <a:endParaRPr lang="en-US" sz="1500" kern="1200" dirty="0"/>
        </a:p>
      </dsp:txBody>
      <dsp:txXfrm>
        <a:off x="4249309" y="43177"/>
        <a:ext cx="1632805" cy="774503"/>
      </dsp:txXfrm>
    </dsp:sp>
    <dsp:sp modelId="{3330B19F-3A95-9746-8B75-E6E7F1E6C5D1}">
      <dsp:nvSpPr>
        <dsp:cNvPr id="0" name=""/>
        <dsp:cNvSpPr/>
      </dsp:nvSpPr>
      <dsp:spPr>
        <a:xfrm>
          <a:off x="5673570" y="1066506"/>
          <a:ext cx="1716603" cy="8583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Readmit mitigation via interventions</a:t>
          </a:r>
          <a:endParaRPr lang="en-US" sz="1500" kern="1200" dirty="0"/>
        </a:p>
      </dsp:txBody>
      <dsp:txXfrm>
        <a:off x="5715469" y="1108405"/>
        <a:ext cx="1632805" cy="774503"/>
      </dsp:txXfrm>
    </dsp:sp>
    <dsp:sp modelId="{7FA1DB6E-D892-5643-BD24-725E620952A6}">
      <dsp:nvSpPr>
        <dsp:cNvPr id="0" name=""/>
        <dsp:cNvSpPr/>
      </dsp:nvSpPr>
      <dsp:spPr>
        <a:xfrm>
          <a:off x="5113547" y="2790081"/>
          <a:ext cx="1716603" cy="8583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Readmission identified as failure</a:t>
          </a:r>
          <a:endParaRPr lang="en-US" sz="1500" kern="1200" dirty="0"/>
        </a:p>
      </dsp:txBody>
      <dsp:txXfrm>
        <a:off x="5155446" y="2831980"/>
        <a:ext cx="1632805" cy="774503"/>
      </dsp:txXfrm>
    </dsp:sp>
    <dsp:sp modelId="{E5E49E49-57C3-4E47-A632-4835D7F816CE}">
      <dsp:nvSpPr>
        <dsp:cNvPr id="0" name=""/>
        <dsp:cNvSpPr/>
      </dsp:nvSpPr>
      <dsp:spPr>
        <a:xfrm>
          <a:off x="3301273" y="2790081"/>
          <a:ext cx="1716603" cy="8583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Systematic study of failure</a:t>
          </a:r>
          <a:endParaRPr lang="en-US" sz="1500" kern="1200" dirty="0"/>
        </a:p>
      </dsp:txBody>
      <dsp:txXfrm>
        <a:off x="3343172" y="2831980"/>
        <a:ext cx="1632805" cy="774503"/>
      </dsp:txXfrm>
    </dsp:sp>
    <dsp:sp modelId="{25BC393A-BA8D-8E4D-8C1F-86945100BFCF}">
      <dsp:nvSpPr>
        <dsp:cNvPr id="0" name=""/>
        <dsp:cNvSpPr/>
      </dsp:nvSpPr>
      <dsp:spPr>
        <a:xfrm>
          <a:off x="2741250" y="1066506"/>
          <a:ext cx="1716603" cy="8583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Application of learnings to readmit mitigation</a:t>
          </a:r>
          <a:endParaRPr lang="en-US" sz="1500" kern="1200" dirty="0"/>
        </a:p>
      </dsp:txBody>
      <dsp:txXfrm>
        <a:off x="2783149" y="1108405"/>
        <a:ext cx="1632805" cy="77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3632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823-AF0A-8B49-8F81-1F0CD098CE86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3632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836986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823-AF0A-8B49-8F81-1F0CD098CE86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4D4-A390-EA42-BCF9-97CC83CBB36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823-AF0A-8B49-8F81-1F0CD098CE86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4D4-A390-EA42-BCF9-97CC83CBB36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2378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2378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0E34-D6B9-C048-9708-6D40DDC11ECC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3632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0E34-D6B9-C048-9708-6D40DDC11ECC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2472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2472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0E34-D6B9-C048-9708-6D40DDC11ECC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74A-5FC3-4344-8FF7-EF1167397809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3632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74A-5FC3-4344-8FF7-EF1167397809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1881-8612-0842-B2F9-5029B026B24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74A-5FC3-4344-8FF7-EF1167397809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1881-8612-0842-B2F9-5029B026B246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9.xml"/><Relationship Id="rId18" Type="http://schemas.openxmlformats.org/officeDocument/2006/relationships/theme" Target="../theme/theme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275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9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24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0E34-D6B9-C048-9708-6D40DDC11ECC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8280633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B74A-5FC3-4344-8FF7-EF1167397809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41881-8612-0842-B2F9-5029B026B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2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52639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2823-AF0A-8B49-8F81-1F0CD098CE86}" type="datetimeFigureOut">
              <a:rPr lang="en-US" smtClean="0"/>
              <a:pPr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134D4-A390-EA42-BCF9-97CC83CBB3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1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4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Decreasing Preventable Readmissions Through Prognostic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 Hagedorn, MD</a:t>
            </a:r>
          </a:p>
          <a:p>
            <a:r>
              <a:rPr lang="en-US" dirty="0" smtClean="0"/>
              <a:t>Gabrielle </a:t>
            </a:r>
            <a:r>
              <a:rPr lang="en-US" dirty="0" err="1" smtClean="0"/>
              <a:t>Choonoo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011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Champions Needed</a:t>
            </a:r>
          </a:p>
          <a:p>
            <a:pPr lvl="1"/>
            <a:r>
              <a:rPr lang="en-US" dirty="0" smtClean="0"/>
              <a:t>Physician documentation, discharge</a:t>
            </a:r>
          </a:p>
          <a:p>
            <a:pPr lvl="1"/>
            <a:r>
              <a:rPr lang="en-US" dirty="0" smtClean="0"/>
              <a:t>Hospital social work, care management</a:t>
            </a:r>
          </a:p>
          <a:p>
            <a:pPr lvl="1"/>
            <a:r>
              <a:rPr lang="en-US" dirty="0" smtClean="0"/>
              <a:t>Home health network</a:t>
            </a:r>
          </a:p>
          <a:p>
            <a:pPr lvl="1"/>
            <a:r>
              <a:rPr lang="en-US" dirty="0" smtClean="0"/>
              <a:t>Scheduling capacity @ specialist &amp; PMD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Resource deployment</a:t>
            </a:r>
          </a:p>
          <a:p>
            <a:pPr lvl="1"/>
            <a:r>
              <a:rPr lang="en-US" dirty="0" smtClean="0"/>
              <a:t>Further development to accurately capture and score additional comorbidity data</a:t>
            </a:r>
          </a:p>
          <a:p>
            <a:pPr lvl="1"/>
            <a:r>
              <a:rPr lang="en-US" dirty="0" smtClean="0"/>
              <a:t>Investigation of other covariates which may/may not improve characteristics of the model</a:t>
            </a:r>
          </a:p>
          <a:p>
            <a:pPr lvl="1"/>
            <a:r>
              <a:rPr lang="en-US" dirty="0" smtClean="0"/>
              <a:t>Development and deployment in production environment</a:t>
            </a:r>
          </a:p>
          <a:p>
            <a:pPr lvl="1"/>
            <a:r>
              <a:rPr lang="en-US" dirty="0" smtClean="0"/>
              <a:t>Education of provider workforce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state: A learning readmission prevention 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429156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09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LACE model can help KPNW direct care management resources to hospitalized patients @ high-risk for readmission</a:t>
            </a:r>
          </a:p>
          <a:p>
            <a:r>
              <a:rPr lang="en-US" dirty="0" smtClean="0"/>
              <a:t>Current prototype in incompletely implemented and significantly flawed</a:t>
            </a:r>
          </a:p>
          <a:p>
            <a:pPr lvl="1"/>
            <a:r>
              <a:rPr lang="en-US" dirty="0" smtClean="0"/>
              <a:t>Still have negative predictive value which could be of operational use</a:t>
            </a:r>
          </a:p>
          <a:p>
            <a:r>
              <a:rPr lang="en-US" dirty="0" smtClean="0"/>
              <a:t>Further development has potential to significantly improve model characteristics and subsequent gains to organization</a:t>
            </a:r>
          </a:p>
          <a:p>
            <a:r>
              <a:rPr lang="en-US" dirty="0" smtClean="0"/>
              <a:t>In addition to development resources need buy-in and champions across org to assist with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</a:t>
            </a:r>
          </a:p>
          <a:p>
            <a:r>
              <a:rPr lang="en-US" dirty="0" smtClean="0"/>
              <a:t>The proposed solution</a:t>
            </a:r>
          </a:p>
          <a:p>
            <a:pPr lvl="1"/>
            <a:r>
              <a:rPr lang="en-US" dirty="0" smtClean="0"/>
              <a:t>Identification of patients at high-risk for readmission</a:t>
            </a:r>
          </a:p>
          <a:p>
            <a:pPr lvl="1"/>
            <a:r>
              <a:rPr lang="en-US" dirty="0" smtClean="0"/>
              <a:t>Downstream organizational implications</a:t>
            </a:r>
          </a:p>
          <a:p>
            <a:r>
              <a:rPr lang="en-US" dirty="0" smtClean="0"/>
              <a:t>Barriers/Limitations to this approach</a:t>
            </a:r>
          </a:p>
          <a:p>
            <a:r>
              <a:rPr lang="en-US" dirty="0" smtClean="0"/>
              <a:t>Payoff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Readmissions: A 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37925"/>
          </a:xfrm>
        </p:spPr>
        <p:txBody>
          <a:bodyPr>
            <a:normAutofit/>
          </a:bodyPr>
          <a:lstStyle/>
          <a:p>
            <a:r>
              <a:rPr lang="en-US" dirty="0" smtClean="0"/>
              <a:t>Definition: more than one admission to the hospital &lt;30 days</a:t>
            </a:r>
          </a:p>
          <a:p>
            <a:r>
              <a:rPr lang="en-US" dirty="0" smtClean="0"/>
              <a:t>Unpreventable</a:t>
            </a:r>
          </a:p>
          <a:p>
            <a:pPr lvl="1"/>
            <a:r>
              <a:rPr lang="en-US" dirty="0" smtClean="0"/>
              <a:t>Progression of disease</a:t>
            </a:r>
          </a:p>
          <a:p>
            <a:pPr lvl="1"/>
            <a:r>
              <a:rPr lang="en-US" dirty="0" smtClean="0"/>
              <a:t>Previously unrecognized/undiagnosed problem</a:t>
            </a:r>
          </a:p>
          <a:p>
            <a:pPr lvl="1"/>
            <a:r>
              <a:rPr lang="en-US" dirty="0" smtClean="0"/>
              <a:t>Unrelated/new problem</a:t>
            </a:r>
          </a:p>
          <a:p>
            <a:r>
              <a:rPr lang="en-US" dirty="0" smtClean="0"/>
              <a:t>Preventable</a:t>
            </a:r>
          </a:p>
          <a:p>
            <a:pPr lvl="1"/>
            <a:r>
              <a:rPr lang="en-US" dirty="0" smtClean="0"/>
              <a:t>Inadequate follow-up</a:t>
            </a:r>
          </a:p>
          <a:p>
            <a:pPr lvl="1"/>
            <a:r>
              <a:rPr lang="en-US" dirty="0" smtClean="0"/>
              <a:t>Impaired access to the transportation</a:t>
            </a:r>
          </a:p>
          <a:p>
            <a:pPr lvl="1"/>
            <a:r>
              <a:rPr lang="en-US" dirty="0" smtClean="0"/>
              <a:t>Poor social support system</a:t>
            </a:r>
          </a:p>
          <a:p>
            <a:pPr lvl="1"/>
            <a:r>
              <a:rPr lang="en-US" dirty="0" smtClean="0"/>
              <a:t>Noncompliance with medications/recommendations</a:t>
            </a:r>
          </a:p>
          <a:p>
            <a:pPr lvl="1"/>
            <a:r>
              <a:rPr lang="en-US" dirty="0" smtClean="0"/>
              <a:t>Difficulty navigating medical system</a:t>
            </a:r>
          </a:p>
        </p:txBody>
      </p:sp>
    </p:spTree>
    <p:extLst>
      <p:ext uri="{BB962C8B-B14F-4D97-AF65-F5344CB8AC3E}">
        <p14:creationId xmlns:p14="http://schemas.microsoft.com/office/powerpoint/2010/main" val="1006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spend effort and time on preventing readmissions?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Decrease cost to org</a:t>
            </a:r>
          </a:p>
          <a:p>
            <a:pPr lvl="1"/>
            <a:r>
              <a:rPr lang="en-US" dirty="0" smtClean="0"/>
              <a:t>Preventable readmissions lead to increased org costs</a:t>
            </a:r>
          </a:p>
          <a:p>
            <a:pPr lvl="1"/>
            <a:r>
              <a:rPr lang="en-US" dirty="0" smtClean="0"/>
              <a:t>Occupied patient beds lowers </a:t>
            </a:r>
            <a:r>
              <a:rPr lang="en-US" dirty="0"/>
              <a:t>system capacity</a:t>
            </a:r>
          </a:p>
          <a:p>
            <a:pPr lvl="1"/>
            <a:r>
              <a:rPr lang="en-US" dirty="0"/>
              <a:t>CMS-related </a:t>
            </a:r>
            <a:r>
              <a:rPr lang="en-US" dirty="0" smtClean="0"/>
              <a:t>penalties</a:t>
            </a:r>
          </a:p>
          <a:p>
            <a:pPr lvl="1"/>
            <a:r>
              <a:rPr lang="en-US" dirty="0" smtClean="0"/>
              <a:t>Prevented readmission episodes represent area for improved revenue</a:t>
            </a:r>
          </a:p>
          <a:p>
            <a:pPr lvl="1"/>
            <a:r>
              <a:rPr lang="en-US" dirty="0" smtClean="0"/>
              <a:t>Transition to bundled care optimizes further revenue</a:t>
            </a:r>
            <a:endParaRPr lang="en-US" dirty="0"/>
          </a:p>
          <a:p>
            <a:r>
              <a:rPr lang="en-US" dirty="0"/>
              <a:t>Here @ KPNW</a:t>
            </a:r>
          </a:p>
          <a:p>
            <a:pPr lvl="1"/>
            <a:r>
              <a:rPr lang="en-US" dirty="0"/>
              <a:t>Current readmissions account for ~15% of hospital-based encounters </a:t>
            </a:r>
          </a:p>
          <a:p>
            <a:pPr marL="457200" lvl="1" indent="0">
              <a:buNone/>
            </a:pPr>
            <a:r>
              <a:rPr lang="en-US" dirty="0"/>
              <a:t>(n=~35k encounters)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patients @ high-risk for readmission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2010 - Van </a:t>
            </a:r>
            <a:r>
              <a:rPr lang="en-US" dirty="0" err="1" smtClean="0"/>
              <a:t>Walraven</a:t>
            </a:r>
            <a:r>
              <a:rPr lang="en-US" dirty="0" smtClean="0"/>
              <a:t> et al developed scoring tool to risk stratify hospitalized patients</a:t>
            </a:r>
          </a:p>
          <a:p>
            <a:pPr lvl="1"/>
            <a:r>
              <a:rPr lang="en-US" dirty="0" smtClean="0"/>
              <a:t>Score based on 4 factors</a:t>
            </a:r>
          </a:p>
          <a:p>
            <a:pPr lvl="2"/>
            <a:r>
              <a:rPr lang="en-US" dirty="0" smtClean="0"/>
              <a:t>L </a:t>
            </a:r>
            <a:r>
              <a:rPr lang="mr-IN" dirty="0" smtClean="0"/>
              <a:t>–</a:t>
            </a:r>
            <a:r>
              <a:rPr lang="en-US" dirty="0" smtClean="0"/>
              <a:t> Length of Stay</a:t>
            </a:r>
          </a:p>
          <a:p>
            <a:pPr lvl="2"/>
            <a:r>
              <a:rPr lang="en-US" dirty="0" smtClean="0"/>
              <a:t>A </a:t>
            </a:r>
            <a:r>
              <a:rPr lang="mr-IN" dirty="0" smtClean="0"/>
              <a:t>–</a:t>
            </a:r>
            <a:r>
              <a:rPr lang="en-US" dirty="0" smtClean="0"/>
              <a:t> Acuity of admission (ED vs clinic, elsewhere_</a:t>
            </a:r>
          </a:p>
          <a:p>
            <a:pPr lvl="2"/>
            <a:r>
              <a:rPr lang="en-US" dirty="0" smtClean="0"/>
              <a:t>C </a:t>
            </a:r>
            <a:r>
              <a:rPr lang="mr-IN" dirty="0" smtClean="0"/>
              <a:t>–</a:t>
            </a:r>
            <a:r>
              <a:rPr lang="en-US" dirty="0" smtClean="0"/>
              <a:t> associated comorbidities</a:t>
            </a:r>
          </a:p>
          <a:p>
            <a:pPr lvl="2"/>
            <a:r>
              <a:rPr lang="en-US" dirty="0" smtClean="0"/>
              <a:t>E </a:t>
            </a:r>
            <a:r>
              <a:rPr lang="mr-IN" dirty="0" smtClean="0"/>
              <a:t>–</a:t>
            </a:r>
            <a:r>
              <a:rPr lang="en-US" dirty="0" smtClean="0"/>
              <a:t> Number of ED visits in 6 </a:t>
            </a:r>
            <a:r>
              <a:rPr lang="en-US" dirty="0" err="1" smtClean="0"/>
              <a:t>mo</a:t>
            </a:r>
            <a:r>
              <a:rPr lang="en-US" dirty="0" smtClean="0"/>
              <a:t> prior to admissions</a:t>
            </a:r>
          </a:p>
        </p:txBody>
      </p:sp>
    </p:spTree>
    <p:extLst>
      <p:ext uri="{BB962C8B-B14F-4D97-AF65-F5344CB8AC3E}">
        <p14:creationId xmlns:p14="http://schemas.microsoft.com/office/powerpoint/2010/main" val="14584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LACE stratification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56792"/>
            <a:ext cx="3643603" cy="3934408"/>
          </a:xfrm>
        </p:spPr>
        <p:txBody>
          <a:bodyPr/>
          <a:lstStyle/>
          <a:p>
            <a:r>
              <a:rPr lang="en-US" dirty="0" smtClean="0"/>
              <a:t>Development team found model was able to quantify risk of death and unplanned readmission within 30 days of discharge from the hospital.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70" y="609600"/>
            <a:ext cx="6420300" cy="58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Prototyped Model @ KPNW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04866" y="1740851"/>
            <a:ext cx="183813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 of Stay</a:t>
            </a:r>
          </a:p>
          <a:p>
            <a:pPr algn="ctr"/>
            <a:r>
              <a:rPr lang="en-US" sz="1200" dirty="0" smtClean="0"/>
              <a:t>(from current encounter)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04863" y="2872102"/>
            <a:ext cx="183813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Acuity of Admission</a:t>
            </a:r>
          </a:p>
          <a:p>
            <a:pPr algn="ctr"/>
            <a:r>
              <a:rPr lang="en-US" sz="1200" dirty="0" smtClean="0"/>
              <a:t>(Admission source for current encounter)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604862" y="4003353"/>
            <a:ext cx="183813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Comorbidities</a:t>
            </a:r>
          </a:p>
          <a:p>
            <a:pPr algn="ctr"/>
            <a:r>
              <a:rPr lang="en-US" sz="1200" dirty="0" smtClean="0"/>
              <a:t>(Patient’s problem list, currently only </a:t>
            </a:r>
          </a:p>
          <a:p>
            <a:pPr algn="ctr"/>
            <a:r>
              <a:rPr lang="en-US" sz="1200" dirty="0" smtClean="0"/>
              <a:t>includes CAD &amp; CHF)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04862" y="5134604"/>
            <a:ext cx="183813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 Utilizations</a:t>
            </a:r>
          </a:p>
          <a:p>
            <a:pPr algn="ctr"/>
            <a:r>
              <a:rPr lang="en-US" sz="1200" dirty="0" smtClean="0"/>
              <a:t>(Past encounters in patient chart)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442997" y="2198051"/>
            <a:ext cx="1604866" cy="1487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3442994" y="3329302"/>
            <a:ext cx="1539555" cy="346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3442993" y="3666931"/>
            <a:ext cx="1520894" cy="7936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3442993" y="3676261"/>
            <a:ext cx="1586209" cy="19155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733731" y="3209731"/>
            <a:ext cx="183813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LACE SCORE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0864" y="1740850"/>
            <a:ext cx="1309397" cy="4308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Historic </a:t>
            </a:r>
          </a:p>
          <a:p>
            <a:pPr algn="ctr"/>
            <a:r>
              <a:rPr lang="en-US" sz="2400" dirty="0" smtClean="0"/>
              <a:t>System</a:t>
            </a:r>
          </a:p>
          <a:p>
            <a:pPr algn="ctr"/>
            <a:r>
              <a:rPr lang="en-US" sz="2400" dirty="0" smtClean="0"/>
              <a:t>Data</a:t>
            </a:r>
            <a:endParaRPr lang="en-US" sz="36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71373"/>
              </p:ext>
            </p:extLst>
          </p:nvPr>
        </p:nvGraphicFramePr>
        <p:xfrm>
          <a:off x="7203864" y="4333232"/>
          <a:ext cx="4410270" cy="215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090"/>
                <a:gridCol w="1470090"/>
                <a:gridCol w="1470090"/>
              </a:tblGrid>
              <a:tr h="71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Readmit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readmit</a:t>
                      </a:r>
                      <a:endParaRPr lang="en-US" dirty="0"/>
                    </a:p>
                  </a:txBody>
                  <a:tcPr/>
                </a:tc>
              </a:tr>
              <a:tr h="71768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of </a:t>
                      </a:r>
                    </a:p>
                    <a:p>
                      <a:r>
                        <a:rPr lang="en-US" dirty="0" smtClean="0"/>
                        <a:t>No Readmit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1.2%</a:t>
                      </a:r>
                      <a:endParaRPr lang="en-US" dirty="0"/>
                    </a:p>
                  </a:txBody>
                  <a:tcPr/>
                </a:tc>
              </a:tr>
              <a:tr h="71768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of Readmit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832" y="1228463"/>
            <a:ext cx="4446335" cy="291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7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prototype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Incomplete comorbidity implementation</a:t>
            </a:r>
          </a:p>
          <a:p>
            <a:pPr lvl="1"/>
            <a:r>
              <a:rPr lang="en-US" dirty="0" smtClean="0"/>
              <a:t>Only currently includes diagnoses associated with CAD and CHF</a:t>
            </a:r>
          </a:p>
          <a:p>
            <a:pPr lvl="1"/>
            <a:r>
              <a:rPr lang="en-US" dirty="0" smtClean="0"/>
              <a:t>Other comorbidities included in the van </a:t>
            </a:r>
            <a:r>
              <a:rPr lang="en-US" dirty="0" err="1" smtClean="0"/>
              <a:t>Walraven</a:t>
            </a:r>
            <a:r>
              <a:rPr lang="en-US" dirty="0" smtClean="0"/>
              <a:t> model include: dementia, depression, COPD, Asthma, Diabetes, Hepatic disease, Neoplastic disease,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Poor positive predictive value</a:t>
            </a:r>
          </a:p>
          <a:p>
            <a:pPr lvl="1"/>
            <a:r>
              <a:rPr lang="en-US" dirty="0" smtClean="0"/>
              <a:t>Cannot actively determine where to spend resources based on model as currently implemented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2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 given current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negative predictive value means ancillary discharge efforts can be diverted from low-risk cases</a:t>
            </a:r>
          </a:p>
          <a:p>
            <a:r>
              <a:rPr lang="en-US" dirty="0" smtClean="0"/>
              <a:t>Resources for further development/refinement should lead to improvement in screening characteristics meaning efforts can be actively directed to high-risk case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43542089"/>
              </p:ext>
            </p:extLst>
          </p:nvPr>
        </p:nvGraphicFramePr>
        <p:xfrm>
          <a:off x="214604" y="4198775"/>
          <a:ext cx="11457992" cy="2528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3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CCHMC Teal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CHMC Teal" id="{194BFCE7-5F9D-DF4F-BAC0-60B4A4A91D25}" vid="{DCBC7E60-5169-3A42-853D-F4B1C7D7CDB0}"/>
    </a:ext>
  </a:extLst>
</a:theme>
</file>

<file path=ppt/theme/theme2.xml><?xml version="1.0" encoding="utf-8"?>
<a:theme xmlns:a="http://schemas.openxmlformats.org/drawingml/2006/main" name="1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CH_PpointTemplate_4x3_Flexible Format" id="{70C6EDD9-E542-CD46-A606-EA4EC801A231}" vid="{F69E1A3F-A85F-CF40-8F21-F42301769FB6}"/>
    </a:ext>
  </a:extLst>
</a:theme>
</file>

<file path=ppt/theme/theme3.xml><?xml version="1.0" encoding="utf-8"?>
<a:theme xmlns:a="http://schemas.openxmlformats.org/drawingml/2006/main" name="2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CH_PpointTemplate_4x3_Flexible Format" id="{70C6EDD9-E542-CD46-A606-EA4EC801A231}" vid="{ABB5F6CE-C741-EC41-9303-F618E220AE04}"/>
    </a:ext>
  </a:extLst>
</a:theme>
</file>

<file path=ppt/theme/theme4.xml><?xml version="1.0" encoding="utf-8"?>
<a:theme xmlns:a="http://schemas.openxmlformats.org/drawingml/2006/main" name="3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CH_PpointTemplate_4x3_Flexible Format" id="{70C6EDD9-E542-CD46-A606-EA4EC801A231}" vid="{2377175B-732D-C946-9705-6FB83A632028}"/>
    </a:ext>
  </a:extLst>
</a:theme>
</file>

<file path=ppt/theme/theme5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CCHMC Teal</Template>
  <TotalTime>140</TotalTime>
  <Words>574</Words>
  <Application>Microsoft Macintosh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Calibri Light</vt:lpstr>
      <vt:lpstr>Mangal</vt:lpstr>
      <vt:lpstr>Arial</vt:lpstr>
      <vt:lpstr>CCHMC Teal</vt:lpstr>
      <vt:lpstr>1_Custom Design</vt:lpstr>
      <vt:lpstr>2_Custom Design</vt:lpstr>
      <vt:lpstr>3_Custom Design</vt:lpstr>
      <vt:lpstr>Celestial</vt:lpstr>
      <vt:lpstr>Decreasing Preventable Readmissions Through Prognostic modeling</vt:lpstr>
      <vt:lpstr>Overview</vt:lpstr>
      <vt:lpstr>Readmissions: A brief overview</vt:lpstr>
      <vt:lpstr>Why spend effort and time on preventing readmissions?</vt:lpstr>
      <vt:lpstr>Identifying patients @ high-risk for readmission</vt:lpstr>
      <vt:lpstr>LACE stratification</vt:lpstr>
      <vt:lpstr>Prototyped Model @ KPNW</vt:lpstr>
      <vt:lpstr>Limitations of prototype Model</vt:lpstr>
      <vt:lpstr>Opportunities given current constraints</vt:lpstr>
      <vt:lpstr>Next steps</vt:lpstr>
      <vt:lpstr>Future state: A learning readmission prevention system</vt:lpstr>
      <vt:lpstr>Conclusions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Decreasing Preventable Readmissions Through Prognostic modeling</dc:title>
  <dc:creator>Hagedorn, Philip</dc:creator>
  <cp:lastModifiedBy>Hagedorn, Philip</cp:lastModifiedBy>
  <cp:revision>14</cp:revision>
  <dcterms:created xsi:type="dcterms:W3CDTF">2017-08-24T18:43:53Z</dcterms:created>
  <dcterms:modified xsi:type="dcterms:W3CDTF">2017-08-24T21:04:31Z</dcterms:modified>
</cp:coreProperties>
</file>