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90BD34-58D2-44B0-9CFE-4B9858748792}">
  <a:tblStyle styleId="{C590BD34-58D2-44B0-9CFE-4B985874879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Once we decided on the best version of the LACE model for InifiniCare’s patient population, we wanted to optimize how we would use LACE in a care setting.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What this graph shows is that as the threshold score used to identify high-risk patients goes up, sensitivity decreases, but the positive predictive value of LACE goes up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While we would want to intervene with as many high-risk patients as possible, we have to consider the capacity of our clinical staff to handle the extra workload that intervening requires.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If we choose a threshold score that gives a high sensitivity, our false positive predictions are also high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so for example, using a threshold of 6, we predicted 3,867 high-risk patients in our test set, which represents more than 50% of all admissions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given the capacity of our clinical staff, this rate of interventions simply isn’t feasible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also, only about 1 in 5 predicted patients were actual readmissions in the test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We estimate that we have the capacity to intervene in ~25% of admitted patients, which corresponds to a LACE score of 8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this also comes with a higher return on investment, since now almost a quarter of predictions are actual readmissions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/>
              <a:t>Reducing </a:t>
            </a:r>
            <a:r>
              <a:rPr lang="en-US"/>
              <a:t>InfiniCare’s </a:t>
            </a:r>
            <a:r>
              <a:rPr lang="en-US"/>
              <a:t>readmissions with 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LACE 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Lawrence Hsu and Vincent Caruso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Implementing LACE at InfiniCare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800"/>
              <a:t>LACE will be used for decision making at time of discharge 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Implemented in EHR (as L+A+C)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EHR notifies discharging clinician of patient’s LAC score</a:t>
            </a:r>
          </a:p>
          <a:p>
            <a:pPr indent="-381000" lvl="0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400"/>
              <a:t>High risk patients (LAC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6) </a:t>
            </a:r>
            <a:r>
              <a:rPr lang="en-US" sz="2400"/>
              <a:t>receive intervention</a:t>
            </a:r>
          </a:p>
          <a:p>
            <a:pPr indent="-355600" lvl="1" marL="13716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in-depth case review</a:t>
            </a:r>
          </a:p>
          <a:p>
            <a:pPr indent="-355600" lvl="1" marL="13716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patient education</a:t>
            </a:r>
          </a:p>
          <a:p>
            <a:pPr indent="-355600" lvl="1" marL="13716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000"/>
              <a:t>additional monitoring post-discharge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Potential impact of LACE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914400" rtl="0">
              <a:spcBef>
                <a:spcPts val="0"/>
              </a:spcBef>
              <a:buSzPct val="100000"/>
            </a:pPr>
            <a:r>
              <a:rPr lang="en-US" sz="2800"/>
              <a:t>Impact of LACE will be measured by amount of decrease in readmission rate</a:t>
            </a:r>
          </a:p>
          <a:p>
            <a:pPr indent="-406400" lvl="0" marL="914400" rtl="0">
              <a:spcBef>
                <a:spcPts val="0"/>
              </a:spcBef>
              <a:buSzPct val="100000"/>
            </a:pPr>
            <a:r>
              <a:rPr lang="en-US" sz="2800"/>
              <a:t>Over time and with experience, we expect to improve predictive value of LACE implementation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/>
              <a:t>By preventing just 15% of correctly predicted readmissions, we can reduce overall readmission rate by 1%.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next step...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Prioritize</a:t>
            </a:r>
            <a:r>
              <a:rPr lang="en-US" sz="2800"/>
              <a:t> implementing LACE at InifiniCare within the next year</a:t>
            </a:r>
          </a:p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Publicize and promote initiative to clinical staff</a:t>
            </a:r>
          </a:p>
          <a:p>
            <a:pPr indent="-4064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2800"/>
              <a:t>Appoint a clinical team to develop an intervention plan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>
              <a:spcBef>
                <a:spcPts val="0"/>
              </a:spcBef>
              <a:buNone/>
            </a:pPr>
            <a:r>
              <a:rPr lang="en-US" sz="2800"/>
              <a:t>By successfully implementing LACE, we have an opportunity to improve patients’ lives and make Infinicare a leader in evidence-based medicine.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	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Risk score </a:t>
            </a:r>
            <a:r>
              <a:rPr lang="en-US" sz="2800"/>
              <a:t>to identify and predict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patients at risk of </a:t>
            </a:r>
            <a:r>
              <a:rPr lang="en-US" sz="2800"/>
              <a:t>readmission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Objectives of Risk Score Development: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Improve quality of care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 cost and resource wast</a:t>
            </a:r>
            <a:r>
              <a:rPr lang="en-US" sz="2400"/>
              <a:t>e</a:t>
            </a:r>
          </a:p>
          <a:p>
            <a:pPr indent="-193547" lvl="1" marL="8412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en-US" sz="2400"/>
              <a:t> hospital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r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eputation</a:t>
            </a:r>
            <a:r>
              <a:rPr lang="en-US" sz="2400"/>
              <a:t> in the community</a:t>
            </a:r>
          </a:p>
          <a:p>
            <a:pPr indent="-91440" lvl="0" marL="5486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State of Readmissions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Current readmission rate at InfiniCare </a:t>
            </a:r>
            <a:r>
              <a:rPr lang="en-US" sz="2800"/>
              <a:t>is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17.6%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 of readmission</a:t>
            </a:r>
            <a:r>
              <a:rPr lang="en-US" sz="2800"/>
              <a:t> ~$13,000 per readmission (2013)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sz="2800"/>
              <a:t>National readmission rate decreasing since 2012, but InfiniCare’s rate has remained steady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If we maintain the status quo...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We accept that many patients are receiving inadequate care</a:t>
            </a:r>
          </a:p>
          <a:p>
            <a:pPr lvl="0" rtl="0">
              <a:spcBef>
                <a:spcPts val="14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Readmission costs may increase due to lower reimbursement rates and increasing federal penalties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2800"/>
              <a:t>Our reputation in the community may suffer</a:t>
            </a:r>
          </a:p>
          <a:p>
            <a:pPr indent="-1422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Losing customers to other companies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Solution: LACE score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LACE is a readmission risk </a:t>
            </a:r>
            <a:r>
              <a:rPr lang="en-US" sz="2400"/>
              <a:t>score developed by Ottawa Hospital Research Institute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Based on 4 components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 - length of stay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A - acuity of admission 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C - comorbidities </a:t>
            </a:r>
            <a:r>
              <a:rPr lang="en-US" sz="2400"/>
              <a:t>(Charlson) 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E - ED visits in last 6 months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400"/>
              <a:t>LACE predicts which patients are at high risk of readmission within 30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Can we make LACE better for InfiniCare patients?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097275" y="1845725"/>
            <a:ext cx="5342100" cy="43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 + A + .... + E</a:t>
            </a:r>
          </a:p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    </a:t>
            </a:r>
            <a:r>
              <a:rPr lang="en-US" sz="2800"/>
              <a:t>C  =</a:t>
            </a:r>
            <a:r>
              <a:rPr lang="en-US" sz="1800"/>
              <a:t> 	   </a:t>
            </a:r>
            <a:r>
              <a:rPr b="1" lang="en-US" sz="1800">
                <a:solidFill>
                  <a:srgbClr val="0000FF"/>
                </a:solidFill>
              </a:rPr>
              <a:t>myocardial infarction</a:t>
            </a:r>
          </a:p>
          <a:p>
            <a:pPr lvl="0" marL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				+ </a:t>
            </a:r>
            <a:r>
              <a:rPr b="1" lang="en-US" sz="1800">
                <a:solidFill>
                  <a:srgbClr val="0000FF"/>
                </a:solidFill>
              </a:rPr>
              <a:t>cerebrovascular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peripheral vascular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diabetes without complications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congestive heart failure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diabetes with complications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chronic pulmonary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mild liver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any tumor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b="1" lang="en-US" sz="1800">
                <a:solidFill>
                  <a:srgbClr val="0000FF"/>
                </a:solidFill>
              </a:rPr>
              <a:t>dementia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AIDS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</a:t>
            </a:r>
            <a:r>
              <a:rPr lang="en-US" sz="1800" strike="sngStrike"/>
              <a:t>moderate/severe liver disease</a:t>
            </a:r>
          </a:p>
          <a:p>
            <a:pPr indent="35559" lvl="0" marL="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+ metastatic tumor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642000" y="3285900"/>
            <a:ext cx="5342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Predictive value of variables assessed using a logistic regression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Choosing the optimal LACE model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080" y="2026630"/>
            <a:ext cx="6618400" cy="39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Using LAC(E) to predict readmissions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37" y="2032948"/>
            <a:ext cx="6835725" cy="41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Predicting readmissions: R</a:t>
            </a:r>
            <a:r>
              <a:rPr lang="en-US"/>
              <a:t>eturn on investment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1731387" y="25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{C590BD34-58D2-44B0-9CFE-4B9858748792}</a:tableStyleId>
              </a:tblPr>
              <a:tblGrid>
                <a:gridCol w="1465025"/>
                <a:gridCol w="1465025"/>
                <a:gridCol w="1465025"/>
                <a:gridCol w="1465025"/>
                <a:gridCol w="1465025"/>
                <a:gridCol w="1465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Risk 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“High risk” threshold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Correctly predicted readmissions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Overall predicted readmissions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Return on investment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LAC ≥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20.2%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21.6%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8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0.43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446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1843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24.2%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L+A+C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LAC ≥ </a:t>
                      </a: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29.0%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