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  <p:sldMasterId id="2147483730" r:id="rId2"/>
  </p:sldMasterIdLst>
  <p:notesMasterIdLst>
    <p:notesMasterId r:id="rId14"/>
  </p:notesMasterIdLst>
  <p:sldIdLst>
    <p:sldId id="256" r:id="rId3"/>
    <p:sldId id="268" r:id="rId4"/>
    <p:sldId id="270" r:id="rId5"/>
    <p:sldId id="259" r:id="rId6"/>
    <p:sldId id="271" r:id="rId7"/>
    <p:sldId id="267" r:id="rId8"/>
    <p:sldId id="265" r:id="rId9"/>
    <p:sldId id="269" r:id="rId10"/>
    <p:sldId id="261" r:id="rId11"/>
    <p:sldId id="262" r:id="rId12"/>
    <p:sldId id="273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77797" autoAdjust="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tsch\Box%20Sync\BMI\BMI%20569%20Analytics\Week2analyticsWorkspace\data\LAC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tsch\Box%20Sync\BMI\BMI%20569%20Analytics\Week2analyticsWorkspace\data\LA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No Readmission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Sheet1!$A$4:$A$18</c:f>
              <c:numCache>
                <c:formatCode>General</c:formatCode>
                <c:ptCount val="1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</c:numCache>
            </c:numRef>
          </c:cat>
          <c:val>
            <c:numRef>
              <c:f>Sheet2!$E$3:$E$17</c:f>
              <c:numCache>
                <c:formatCode>0%</c:formatCode>
                <c:ptCount val="15"/>
                <c:pt idx="0">
                  <c:v>2.80965841364983E-2</c:v>
                </c:pt>
                <c:pt idx="1">
                  <c:v>5.48649661138167E-2</c:v>
                </c:pt>
                <c:pt idx="2">
                  <c:v>0.104587405919014</c:v>
                </c:pt>
                <c:pt idx="3">
                  <c:v>0.16268773626673</c:v>
                </c:pt>
                <c:pt idx="4">
                  <c:v>0.142219800429111</c:v>
                </c:pt>
                <c:pt idx="5">
                  <c:v>0.153628716411811</c:v>
                </c:pt>
                <c:pt idx="6">
                  <c:v>0.15144910261213099</c:v>
                </c:pt>
                <c:pt idx="7">
                  <c:v>9.5868950720294305E-2</c:v>
                </c:pt>
                <c:pt idx="8">
                  <c:v>5.6669958791676599E-2</c:v>
                </c:pt>
                <c:pt idx="9">
                  <c:v>3.1366004836018098E-2</c:v>
                </c:pt>
                <c:pt idx="10">
                  <c:v>1.3247965126179199E-2</c:v>
                </c:pt>
                <c:pt idx="11">
                  <c:v>3.88243708067977E-3</c:v>
                </c:pt>
                <c:pt idx="12">
                  <c:v>1.19197629669993E-3</c:v>
                </c:pt>
                <c:pt idx="13">
                  <c:v>2.0433879371998799E-4</c:v>
                </c:pt>
                <c:pt idx="14">
                  <c:v>3.4056465619998003E-5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CC-42D4-9F54-E2250F8609EC}"/>
            </c:ext>
          </c:extLst>
        </c:ser>
        <c:ser>
          <c:idx val="1"/>
          <c:order val="1"/>
          <c:tx>
            <c:v>Readmission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Sheet1!$A$4:$A$18</c:f>
              <c:numCache>
                <c:formatCode>General</c:formatCode>
                <c:ptCount val="1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</c:numCache>
            </c:numRef>
          </c:cat>
          <c:val>
            <c:numRef>
              <c:f>Sheet2!$F$3:$F$17</c:f>
              <c:numCache>
                <c:formatCode>0%</c:formatCode>
                <c:ptCount val="15"/>
                <c:pt idx="0">
                  <c:v>6.9645966337782902E-3</c:v>
                </c:pt>
                <c:pt idx="1">
                  <c:v>1.7218030566840799E-2</c:v>
                </c:pt>
                <c:pt idx="2">
                  <c:v>4.1594118785064797E-2</c:v>
                </c:pt>
                <c:pt idx="3">
                  <c:v>8.8992068098278199E-2</c:v>
                </c:pt>
                <c:pt idx="4">
                  <c:v>0.106983942735539</c:v>
                </c:pt>
                <c:pt idx="5">
                  <c:v>0.16695685819307399</c:v>
                </c:pt>
                <c:pt idx="6">
                  <c:v>0.184948732830335</c:v>
                </c:pt>
                <c:pt idx="7">
                  <c:v>0.14780421745018399</c:v>
                </c:pt>
                <c:pt idx="8">
                  <c:v>0.104855871541884</c:v>
                </c:pt>
                <c:pt idx="9">
                  <c:v>7.6997485006771102E-2</c:v>
                </c:pt>
                <c:pt idx="10">
                  <c:v>4.1207196749854902E-2</c:v>
                </c:pt>
                <c:pt idx="11">
                  <c:v>1.16076610562972E-2</c:v>
                </c:pt>
                <c:pt idx="12">
                  <c:v>3.2888372992841901E-3</c:v>
                </c:pt>
                <c:pt idx="13">
                  <c:v>5.8038305281485803E-4</c:v>
                </c:pt>
                <c:pt idx="1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CC-42D4-9F54-E2250F8609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4776032"/>
        <c:axId val="-14767920"/>
      </c:lineChart>
      <c:catAx>
        <c:axId val="-14776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LACE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767920"/>
        <c:crosses val="autoZero"/>
        <c:auto val="1"/>
        <c:lblAlgn val="ctr"/>
        <c:lblOffset val="100"/>
        <c:noMultiLvlLbl val="0"/>
      </c:catAx>
      <c:valAx>
        <c:axId val="-14767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776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Sheet1!$A$4:$A$18</c:f>
              <c:numCache>
                <c:formatCode>General</c:formatCode>
                <c:ptCount val="1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</c:numCache>
            </c:numRef>
          </c:cat>
          <c:val>
            <c:numRef>
              <c:f>Sheet2!$D$3:$D$17</c:f>
              <c:numCache>
                <c:formatCode>0%</c:formatCode>
                <c:ptCount val="15"/>
                <c:pt idx="0">
                  <c:v>4.1811846689895502E-2</c:v>
                </c:pt>
                <c:pt idx="1">
                  <c:v>5.2352941176470602E-2</c:v>
                </c:pt>
                <c:pt idx="2">
                  <c:v>6.5429093122337204E-2</c:v>
                </c:pt>
                <c:pt idx="3">
                  <c:v>8.7836547641779603E-2</c:v>
                </c:pt>
                <c:pt idx="4">
                  <c:v>0.116938041869317</c:v>
                </c:pt>
                <c:pt idx="5">
                  <c:v>0.16058801637514</c:v>
                </c:pt>
                <c:pt idx="6">
                  <c:v>0.17693873773829399</c:v>
                </c:pt>
                <c:pt idx="7">
                  <c:v>0.21346744900810299</c:v>
                </c:pt>
                <c:pt idx="8">
                  <c:v>0.245693563009973</c:v>
                </c:pt>
                <c:pt idx="9">
                  <c:v>0.301743745261562</c:v>
                </c:pt>
                <c:pt idx="10">
                  <c:v>0.353820598006645</c:v>
                </c:pt>
                <c:pt idx="11">
                  <c:v>0.34482758620689702</c:v>
                </c:pt>
                <c:pt idx="12">
                  <c:v>0.32692307692307698</c:v>
                </c:pt>
                <c:pt idx="13">
                  <c:v>0.33333333333333298</c:v>
                </c:pt>
                <c:pt idx="1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6D-4DB1-97AF-E7B94D9322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6796480"/>
        <c:axId val="-6825760"/>
      </c:lineChart>
      <c:catAx>
        <c:axId val="-6796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LACE</a:t>
                </a:r>
                <a:r>
                  <a:rPr lang="en-US" baseline="0"/>
                  <a:t> Score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825760"/>
        <c:crosses val="autoZero"/>
        <c:auto val="1"/>
        <c:lblAlgn val="ctr"/>
        <c:lblOffset val="100"/>
        <c:noMultiLvlLbl val="0"/>
      </c:catAx>
      <c:valAx>
        <c:axId val="-682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796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DF7F0-CFE0-47A1-A98C-7AC5EF8530C1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30720-2A2E-46A5-B0BB-574FBB218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1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20-2A2E-46A5-B0BB-574FBB2188F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$41.3 billion  over 11 months 2011 to treat patients readmitted within 30 days of DC</a:t>
            </a:r>
          </a:p>
          <a:p>
            <a:r>
              <a:rPr lang="en-US" dirty="0"/>
              <a:t>1.8 million readmissions cost the Medicare program $24 billion </a:t>
            </a:r>
          </a:p>
          <a:p>
            <a:r>
              <a:rPr lang="en-US" dirty="0"/>
              <a:t>600,000 privately insured patient readmissions totaled $8.1 billion</a:t>
            </a:r>
          </a:p>
          <a:p>
            <a:r>
              <a:rPr lang="en-US" dirty="0"/>
              <a:t>700,000 Medicaid patient readmissions cost hospitals $7.6 billion</a:t>
            </a:r>
          </a:p>
          <a:p>
            <a:endParaRPr lang="en-US" dirty="0"/>
          </a:p>
          <a:p>
            <a:r>
              <a:rPr lang="en-US" dirty="0"/>
              <a:t>2%</a:t>
            </a:r>
            <a:r>
              <a:rPr lang="en-US" baseline="0" dirty="0"/>
              <a:t> Medicare fines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are competing</a:t>
            </a:r>
            <a:r>
              <a:rPr lang="en-US" baseline="0" dirty="0"/>
              <a:t> with other hospitals and we want our patients to get great care then go home and stay home</a:t>
            </a:r>
            <a:endParaRPr lang="en-US" dirty="0"/>
          </a:p>
          <a:p>
            <a:r>
              <a:rPr lang="en-US" dirty="0"/>
              <a:t>Health</a:t>
            </a:r>
            <a:r>
              <a:rPr lang="en-US" baseline="0" dirty="0"/>
              <a:t>care is now a consumer driven our patients and their family are the consumers, we need to do better for them and our business.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20-2A2E-46A5-B0BB-574FBB2188F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hospital readmission rate is 18</a:t>
            </a:r>
          </a:p>
          <a:p>
            <a:endParaRPr lang="en-US" sz="1200" b="0" i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Hospital-Wide RSRR (%) 	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Maximum 	21.4 	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90% 	16.8 	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75% 	16.1 	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Median (50%) 	15.5 	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25% 	15.1 	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10% 	14.5 	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Minimum 	11.0 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20-2A2E-46A5-B0BB-574FBB2188F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20-2A2E-46A5-B0BB-574FBB2188F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90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20-2A2E-46A5-B0BB-574FBB2188F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20-2A2E-46A5-B0BB-574FBB2188F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20-2A2E-46A5-B0BB-574FBB2188F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20-2A2E-46A5-B0BB-574FBB2188F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44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20-2A2E-46A5-B0BB-574FBB2188F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1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828D-A39A-41DF-A83B-1A70521B48AF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097-2390-4265-8AD4-F8A6A504B6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828D-A39A-41DF-A83B-1A70521B48AF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097-2390-4265-8AD4-F8A6A504B6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828D-A39A-41DF-A83B-1A70521B48AF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097-2390-4265-8AD4-F8A6A504B6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828D-A39A-41DF-A83B-1A70521B48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097-2390-4265-8AD4-F8A6A504B6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828D-A39A-41DF-A83B-1A70521B48AF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097-2390-4265-8AD4-F8A6A504B6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828D-A39A-41DF-A83B-1A70521B48AF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097-2390-4265-8AD4-F8A6A504B6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828D-A39A-41DF-A83B-1A70521B48AF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097-2390-4265-8AD4-F8A6A504B6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828D-A39A-41DF-A83B-1A70521B48AF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097-2390-4265-8AD4-F8A6A504B6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828D-A39A-41DF-A83B-1A70521B48AF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097-2390-4265-8AD4-F8A6A504B6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828D-A39A-41DF-A83B-1A70521B48AF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097-2390-4265-8AD4-F8A6A504B6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828D-A39A-41DF-A83B-1A70521B48AF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097-2390-4265-8AD4-F8A6A504B6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828D-A39A-41DF-A83B-1A70521B48AF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097-2390-4265-8AD4-F8A6A504B6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8828D-A39A-41DF-A83B-1A70521B48AF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71097-2390-4265-8AD4-F8A6A504B6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8828D-A39A-41DF-A83B-1A70521B48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71097-2390-4265-8AD4-F8A6A504B6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accent1">
                <a:lumMod val="60000"/>
                <a:lumOff val="4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62000"/>
            <a:ext cx="8763000" cy="3428999"/>
          </a:xfrm>
        </p:spPr>
        <p:txBody>
          <a:bodyPr>
            <a:normAutofit/>
          </a:bodyPr>
          <a:lstStyle/>
          <a:p>
            <a:r>
              <a:rPr lang="en-US" dirty="0"/>
              <a:t>Moving the Needle on </a:t>
            </a:r>
            <a:br>
              <a:rPr lang="en-US" dirty="0"/>
            </a:br>
            <a:r>
              <a:rPr lang="en-US" dirty="0"/>
              <a:t>Post-Hospitalization Morbidity:</a:t>
            </a:r>
            <a:br>
              <a:rPr lang="en-US" dirty="0"/>
            </a:br>
            <a:r>
              <a:rPr lang="en-US" dirty="0"/>
              <a:t>Predicting 30-day Readmissions</a:t>
            </a:r>
            <a:br>
              <a:rPr lang="en-US" dirty="0"/>
            </a:br>
            <a:r>
              <a:rPr lang="en-US" dirty="0"/>
              <a:t>LACE Index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Presented by: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Noellee Clarke, MD &amp; Jason Schaffer, MD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497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accent1">
                <a:lumMod val="60000"/>
                <a:lumOff val="4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 Toward Meaningful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Our charge to you</a:t>
            </a:r>
          </a:p>
          <a:p>
            <a:pPr lvl="1"/>
            <a:r>
              <a:rPr lang="en-US" dirty="0"/>
              <a:t>Resources to dedicate to this high risk group</a:t>
            </a:r>
          </a:p>
          <a:p>
            <a:pPr lvl="1"/>
            <a:r>
              <a:rPr lang="en-US" dirty="0"/>
              <a:t>Prospective Pilot of the model and prediction tool</a:t>
            </a:r>
          </a:p>
          <a:p>
            <a:pPr lvl="1"/>
            <a:r>
              <a:rPr lang="en-US" dirty="0"/>
              <a:t>Champions for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75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accent1">
                <a:lumMod val="60000"/>
                <a:lumOff val="4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accent1">
                <a:lumMod val="60000"/>
                <a:lumOff val="4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CEB9-9100-4DFE-854C-600516B7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 for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4F19C-6C64-4BA2-96A0-46534811C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to </a:t>
            </a:r>
            <a:r>
              <a:rPr lang="en-US" u="sng" dirty="0"/>
              <a:t>Decrease</a:t>
            </a:r>
            <a:r>
              <a:rPr lang="en-US" dirty="0"/>
              <a:t> 30 Day Readmissions</a:t>
            </a:r>
          </a:p>
          <a:p>
            <a:r>
              <a:rPr lang="en-US" dirty="0"/>
              <a:t>30 day readmissions are a significant cost </a:t>
            </a:r>
          </a:p>
          <a:p>
            <a:pPr lvl="1"/>
            <a:r>
              <a:rPr lang="en-US" dirty="0"/>
              <a:t>Direct Costs: $41.3 billion dollars in 2011</a:t>
            </a:r>
          </a:p>
          <a:p>
            <a:pPr lvl="2"/>
            <a:r>
              <a:rPr lang="en-US" dirty="0"/>
              <a:t>Non-Reimbursed Care</a:t>
            </a:r>
          </a:p>
          <a:p>
            <a:pPr lvl="2"/>
            <a:r>
              <a:rPr lang="en-US" dirty="0"/>
              <a:t>Resource Utilization</a:t>
            </a:r>
          </a:p>
          <a:p>
            <a:pPr lvl="1"/>
            <a:r>
              <a:rPr lang="en-US" dirty="0"/>
              <a:t>Indirect Costs</a:t>
            </a:r>
          </a:p>
          <a:p>
            <a:pPr lvl="2"/>
            <a:r>
              <a:rPr lang="en-US" dirty="0"/>
              <a:t>HEDIS and Quality Measures </a:t>
            </a:r>
          </a:p>
          <a:p>
            <a:pPr lvl="2"/>
            <a:r>
              <a:rPr lang="en-US" dirty="0"/>
              <a:t>Impact Brand/Hospital Image</a:t>
            </a:r>
          </a:p>
          <a:p>
            <a:pPr lvl="1"/>
            <a:r>
              <a:rPr lang="en-US" dirty="0"/>
              <a:t>Significant patient morbidity 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41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accent1">
                <a:lumMod val="60000"/>
                <a:lumOff val="4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How Are We Doing?</a:t>
            </a:r>
          </a:p>
        </p:txBody>
      </p:sp>
      <p:pic>
        <p:nvPicPr>
          <p:cNvPr id="4" name="Content Placeholder 3" descr="Map.png"/>
          <p:cNvPicPr>
            <a:picLocks noGrp="1" noChangeAspect="1"/>
          </p:cNvPicPr>
          <p:nvPr>
            <p:ph idx="1"/>
          </p:nvPr>
        </p:nvPicPr>
        <p:blipFill>
          <a:blip r:embed="rId3"/>
          <a:srcRect l="-2391" r="-2391"/>
          <a:stretch>
            <a:fillRect/>
          </a:stretch>
        </p:blipFill>
        <p:spPr>
          <a:xfrm>
            <a:off x="-17322" y="1066800"/>
            <a:ext cx="9237522" cy="5080280"/>
          </a:xfrm>
        </p:spPr>
      </p:pic>
      <p:sp>
        <p:nvSpPr>
          <p:cNvPr id="5" name="TextBox 4"/>
          <p:cNvSpPr txBox="1"/>
          <p:nvPr/>
        </p:nvSpPr>
        <p:spPr>
          <a:xfrm>
            <a:off x="0" y="6096000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CMS Hospital Quality </a:t>
            </a:r>
            <a:r>
              <a:rPr lang="en-US" sz="1400" dirty="0" err="1"/>
              <a:t>Chartbook</a:t>
            </a:r>
            <a:r>
              <a:rPr lang="en-US" sz="1400" dirty="0"/>
              <a:t> 2014 </a:t>
            </a:r>
          </a:p>
          <a:p>
            <a:r>
              <a:rPr lang="en-US" sz="1400" dirty="0"/>
              <a:t>Source Data and Population: Hospital-Wide Readmission Measure Cohort data, </a:t>
            </a:r>
          </a:p>
          <a:p>
            <a:r>
              <a:rPr lang="en-US" sz="1400" dirty="0"/>
              <a:t>July 2012 – June 2013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accent1">
                <a:lumMod val="60000"/>
                <a:lumOff val="4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LACE Index Predictive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Predicting readmission based on 4 key components </a:t>
            </a:r>
          </a:p>
          <a:p>
            <a:pPr lvl="1"/>
            <a:r>
              <a:rPr lang="en-US" b="1" dirty="0"/>
              <a:t>L</a:t>
            </a:r>
            <a:r>
              <a:rPr lang="en-US" dirty="0"/>
              <a:t>ength of Stay</a:t>
            </a:r>
          </a:p>
          <a:p>
            <a:pPr lvl="1"/>
            <a:r>
              <a:rPr lang="en-US" b="1" dirty="0"/>
              <a:t>A</a:t>
            </a:r>
            <a:r>
              <a:rPr lang="en-US" dirty="0"/>
              <a:t>cuity of Admission </a:t>
            </a:r>
          </a:p>
          <a:p>
            <a:pPr lvl="1"/>
            <a:r>
              <a:rPr lang="en-US" b="1" dirty="0" err="1"/>
              <a:t>C</a:t>
            </a:r>
            <a:r>
              <a:rPr lang="en-US" dirty="0" err="1"/>
              <a:t>harleson</a:t>
            </a:r>
            <a:r>
              <a:rPr lang="en-US" dirty="0"/>
              <a:t> </a:t>
            </a:r>
            <a:r>
              <a:rPr lang="en-US" dirty="0" err="1"/>
              <a:t>comorbidity</a:t>
            </a:r>
            <a:r>
              <a:rPr lang="en-US" dirty="0"/>
              <a:t> index	</a:t>
            </a:r>
          </a:p>
          <a:p>
            <a:pPr lvl="1"/>
            <a:r>
              <a:rPr lang="en-US" b="1" dirty="0"/>
              <a:t>E</a:t>
            </a:r>
            <a:r>
              <a:rPr lang="en-US" dirty="0"/>
              <a:t>D visits 6 months prior to admission</a:t>
            </a:r>
          </a:p>
          <a:p>
            <a:pPr lvl="1">
              <a:buNone/>
            </a:pPr>
            <a:r>
              <a:rPr lang="en-US" dirty="0"/>
              <a:t>	</a:t>
            </a:r>
          </a:p>
          <a:p>
            <a:r>
              <a:rPr lang="en-US" dirty="0"/>
              <a:t>Previously validated in Ontario Canada</a:t>
            </a:r>
          </a:p>
          <a:p>
            <a:r>
              <a:rPr lang="en-US" dirty="0"/>
              <a:t>Can it be applied to our population?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70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accent1">
                <a:lumMod val="60000"/>
                <a:lumOff val="4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Validation &amp; Application to Our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Neuropsychiatric Unit</a:t>
            </a:r>
          </a:p>
          <a:p>
            <a:pPr lvl="1"/>
            <a:r>
              <a:rPr lang="en-US" dirty="0"/>
              <a:t>High readmission rates and high morbidity</a:t>
            </a:r>
          </a:p>
          <a:p>
            <a:r>
              <a:rPr lang="en-US" dirty="0"/>
              <a:t>Population </a:t>
            </a:r>
          </a:p>
          <a:p>
            <a:pPr lvl="1"/>
            <a:r>
              <a:rPr lang="en-US" dirty="0"/>
              <a:t>10k patients, 34.5k encounters</a:t>
            </a:r>
          </a:p>
          <a:p>
            <a:r>
              <a:rPr lang="en-US" dirty="0" err="1"/>
              <a:t>Comorbidities</a:t>
            </a:r>
            <a:endParaRPr lang="en-US" dirty="0"/>
          </a:p>
          <a:p>
            <a:pPr lvl="1"/>
            <a:r>
              <a:rPr lang="en-US" dirty="0" err="1"/>
              <a:t>Cerebrovascular</a:t>
            </a:r>
            <a:r>
              <a:rPr lang="en-US" dirty="0"/>
              <a:t> Accident </a:t>
            </a:r>
          </a:p>
          <a:p>
            <a:pPr lvl="1"/>
            <a:r>
              <a:rPr lang="en-US" dirty="0"/>
              <a:t>Dementia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accent1">
                <a:lumMod val="60000"/>
                <a:lumOff val="4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Analysis L+A+C+E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>
            <a:normAutofit/>
          </a:bodyPr>
          <a:lstStyle/>
          <a:p>
            <a:r>
              <a:rPr lang="en-US" dirty="0"/>
              <a:t>Analysis </a:t>
            </a:r>
          </a:p>
          <a:p>
            <a:pPr lvl="1"/>
            <a:r>
              <a:rPr lang="en-US" dirty="0"/>
              <a:t>Logistic regression model</a:t>
            </a:r>
          </a:p>
          <a:p>
            <a:r>
              <a:rPr lang="en-US" dirty="0"/>
              <a:t>Models Tested</a:t>
            </a:r>
          </a:p>
          <a:p>
            <a:pPr lvl="1"/>
            <a:r>
              <a:rPr lang="en-US" dirty="0"/>
              <a:t>LACE Score</a:t>
            </a:r>
          </a:p>
          <a:p>
            <a:pPr lvl="1"/>
            <a:r>
              <a:rPr lang="en-US" dirty="0"/>
              <a:t>L, A, C, E Components</a:t>
            </a:r>
          </a:p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48006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/>
              <a:t>LACE Score</a:t>
            </a:r>
          </a:p>
          <a:p>
            <a:r>
              <a:rPr lang="en-US" sz="1600" dirty="0"/>
              <a:t>Predictive Probability Threshold: 0.35       </a:t>
            </a:r>
          </a:p>
          <a:p>
            <a:r>
              <a:rPr lang="en-US" sz="1600" dirty="0"/>
              <a:t>95% CI : (0.8356, 0.8528)</a:t>
            </a:r>
          </a:p>
          <a:p>
            <a:r>
              <a:rPr lang="en-US" sz="1600" dirty="0"/>
              <a:t>Negative Predictive Value: 99.4% </a:t>
            </a:r>
          </a:p>
          <a:p>
            <a:r>
              <a:rPr lang="en-US" sz="1600" dirty="0"/>
              <a:t>Model Accuracy: 0.8443   </a:t>
            </a:r>
          </a:p>
          <a:p>
            <a:r>
              <a:rPr lang="en-US" sz="1600" dirty="0"/>
              <a:t>AUC = 0.644	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3400" y="4819471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/>
              <a:t>L + A + C + E</a:t>
            </a:r>
          </a:p>
          <a:p>
            <a:r>
              <a:rPr lang="en-US" sz="1600" dirty="0"/>
              <a:t>Predictive Probability Threshold: 0.35     </a:t>
            </a:r>
          </a:p>
          <a:p>
            <a:r>
              <a:rPr lang="en-US" sz="1600" dirty="0"/>
              <a:t>95% CI : (0.8356, 0.8528)</a:t>
            </a:r>
          </a:p>
          <a:p>
            <a:r>
              <a:rPr lang="en-US" sz="1600" dirty="0"/>
              <a:t>Negative Predictive Value: 98.4% </a:t>
            </a:r>
          </a:p>
          <a:p>
            <a:r>
              <a:rPr lang="en-US" sz="1600" dirty="0"/>
              <a:t>Model Accuracy: 0.8443  </a:t>
            </a:r>
          </a:p>
          <a:p>
            <a:r>
              <a:rPr lang="en-US" sz="1600" dirty="0"/>
              <a:t>AUC = 0.676 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accent1">
                <a:lumMod val="60000"/>
                <a:lumOff val="4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/>
              <a:t>LACE Distribution by Percentage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51D8E08-DE43-4F15-9854-1B0FC2461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731747"/>
              </p:ext>
            </p:extLst>
          </p:nvPr>
        </p:nvGraphicFramePr>
        <p:xfrm>
          <a:off x="393502" y="859234"/>
          <a:ext cx="8750498" cy="5998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accent1">
                <a:lumMod val="60000"/>
                <a:lumOff val="4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9C5F042-88CC-4F6D-A444-44D1D3CB6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49064"/>
              </p:ext>
            </p:extLst>
          </p:nvPr>
        </p:nvGraphicFramePr>
        <p:xfrm>
          <a:off x="241562" y="1676400"/>
          <a:ext cx="8660876" cy="4894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/>
              <a:t>Percent of Readmissions per LACE Score</a:t>
            </a:r>
          </a:p>
        </p:txBody>
      </p:sp>
    </p:spTree>
    <p:extLst>
      <p:ext uri="{BB962C8B-B14F-4D97-AF65-F5344CB8AC3E}">
        <p14:creationId xmlns:p14="http://schemas.microsoft.com/office/powerpoint/2010/main" val="3246964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accent1">
                <a:lumMod val="60000"/>
                <a:lumOff val="4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 Theory to Clinical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Clinical Decision Support in real time</a:t>
            </a:r>
          </a:p>
          <a:p>
            <a:pPr lvl="1"/>
            <a:r>
              <a:rPr lang="en-US" dirty="0"/>
              <a:t>Support clinicians and ancillary staff</a:t>
            </a:r>
          </a:p>
          <a:p>
            <a:pPr lvl="1"/>
            <a:r>
              <a:rPr lang="en-US" dirty="0"/>
              <a:t>Leverage current EHR features</a:t>
            </a:r>
          </a:p>
          <a:p>
            <a:pPr lvl="1"/>
            <a:r>
              <a:rPr lang="en-US" dirty="0"/>
              <a:t>Reinforce best practices </a:t>
            </a:r>
          </a:p>
          <a:p>
            <a:pPr lvl="1"/>
            <a:r>
              <a:rPr lang="en-US" dirty="0"/>
              <a:t>Daily recalculation to project risk prior to D/C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Monitoring &amp; Maintaining Success</a:t>
            </a:r>
          </a:p>
          <a:p>
            <a:pPr lvl="1"/>
            <a:r>
              <a:rPr lang="en-US" dirty="0"/>
              <a:t>6 month pilot with 3 month assessment of ROI</a:t>
            </a:r>
          </a:p>
          <a:p>
            <a:pPr lvl="1"/>
            <a:r>
              <a:rPr lang="en-US" dirty="0"/>
              <a:t>Dashboard 30 day readmission rate</a:t>
            </a:r>
          </a:p>
          <a:p>
            <a:pPr lvl="1"/>
            <a:r>
              <a:rPr lang="en-US" dirty="0"/>
              <a:t>Model reevaluation as our population changes</a:t>
            </a:r>
          </a:p>
        </p:txBody>
      </p:sp>
    </p:spTree>
    <p:extLst>
      <p:ext uri="{BB962C8B-B14F-4D97-AF65-F5344CB8AC3E}">
        <p14:creationId xmlns:p14="http://schemas.microsoft.com/office/powerpoint/2010/main" val="25748551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1271</TotalTime>
  <Words>388</Words>
  <Application>Microsoft Office PowerPoint</Application>
  <PresentationFormat>On-screen Show (4:3)</PresentationFormat>
  <Paragraphs>102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Office Theme</vt:lpstr>
      <vt:lpstr>1_Office Theme</vt:lpstr>
      <vt:lpstr>Moving the Needle on  Post-Hospitalization Morbidity: Predicting 30-day Readmissions LACE Index model</vt:lpstr>
      <vt:lpstr>Reason for Action</vt:lpstr>
      <vt:lpstr>How Are We Doing?</vt:lpstr>
      <vt:lpstr>LACE Index Predictive Model</vt:lpstr>
      <vt:lpstr>Validation &amp; Application to Our Population</vt:lpstr>
      <vt:lpstr>Model Analysis L+A+C+E</vt:lpstr>
      <vt:lpstr>LACE Distribution by Percentage </vt:lpstr>
      <vt:lpstr>Percent of Readmissions per LACE Score</vt:lpstr>
      <vt:lpstr>Apply Theory to Clinical Practice</vt:lpstr>
      <vt:lpstr>Move Toward Meaningful Change</vt:lpstr>
      <vt:lpstr>Thank you!</vt:lpstr>
    </vt:vector>
  </TitlesOfParts>
  <Company>Kaiser Permanente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P SIKORA</dc:creator>
  <cp:lastModifiedBy>Schaffer, Jason T MD</cp:lastModifiedBy>
  <cp:revision>30</cp:revision>
  <dcterms:created xsi:type="dcterms:W3CDTF">2017-08-25T13:42:03Z</dcterms:created>
  <dcterms:modified xsi:type="dcterms:W3CDTF">2017-09-01T13:50:14Z</dcterms:modified>
</cp:coreProperties>
</file>