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have we gathered you all here today:</a:t>
            </a:r>
          </a:p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We’re going to discuss Concern about 30-day readmissions</a:t>
            </a:r>
          </a:p>
          <a:p>
            <a:pPr indent="-317500" lvl="0" marL="457200" rtl="0">
              <a:lnSpc>
                <a:spcPct val="2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LACE index as a decision making tool related to identifying high risk patients.</a:t>
            </a:r>
          </a:p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the potential benefits to Neuman and our patients</a:t>
            </a:r>
          </a:p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We’re going to discuss your role, as the Executive Committee, in the effective implementation of the LACE index.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are concerned about our readmission rates?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-For our organization, Between Jan 1, 2014 – Nov 18, 2014 we have had 5169 readmissions.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-Data from the Healthcare Cost Utilization Project, for all cause CMS-tacked readmission data for 2009: expected cost for single readmission $11,200 (Rizzo 2013).</a:t>
            </a:r>
            <a:b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Readmission data is publically reported, (and whether or not these data are indicative of care quality), public perception of care is critical piece or our business. 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One recent research model on projected savings from readmission reduction Estimated savings for the average 30-day readmission avoided: approximately $9000 (Carey &amp; Stefos 2016).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LACE tool presents an opportunity to identify high risk patients for intervention.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we continue without addressing readmission concerns, 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Studies have identified common factors associated with preventable readmissions, such as 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 conjunction with LACE implementation, we feel these 4 areas in particular would be a good fit for pilot areas of intervention after identifying high risk patients.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x.doi.org/10.1155/2015/169870" TargetMode="External"/><Relationship Id="rId4" Type="http://schemas.openxmlformats.org/officeDocument/2006/relationships/hyperlink" Target="http://khn.org/news/more-than-half-of-hospitals-to-be-penalized-for-excess-readmissions/" TargetMode="External"/><Relationship Id="rId5" Type="http://schemas.openxmlformats.org/officeDocument/2006/relationships/hyperlink" Target="http://www.beckershospitalreview.com/quality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Implementing LACE at Neuman Memorial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79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Laura Hickerson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Dan Slater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Analytics 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Potential Impact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33% of identified patients will be readmitted in 30 days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25% of readmissions are deemed preventable overall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Active areas of research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 % of readmissions are preventable for this high risk subgroup?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How effective can interventions be?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Sensitivity and PPV are expected to improve with more comorbidity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Every 1% reduction ~ $500,000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Ongoing Executive Committee Sponsorship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Readmission reduction program requires support and coordination across organization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Analytics providing metric but care providers will execute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Pilot intervention program needs to be designed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Stakeholders include Finance, Hospitalists, Nursing, Outpatient Care, Quality, Pharmacy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Executive Committee sponsorship is needed to help bring stakeholders together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Recommendations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Develop Comorbidity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Improve model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 with stakeholders to develop intervention plans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Seek IRB approval for pilot program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/>
              <a:t>Analytics Group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600"/>
              <a:t>Neuman Memorial Hospital</a:t>
            </a:r>
          </a:p>
        </p:txBody>
      </p:sp>
      <p:pic>
        <p:nvPicPr>
          <p:cNvPr descr="5636087775_40965d6cb0_b.jp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392" y="3936299"/>
            <a:ext cx="704975" cy="6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7508400" y="4276075"/>
            <a:ext cx="13239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Founder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74825" y="11314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Auerbach AD, Kripalani S, Vasilevskis EE, Sehgal N, Lindenauer PK, Metlay JP, et al. Preventability and Causes of Readmissions in a National Cohort of General Medicine Patients. JAMA Intern Med. 2016 Apr;176(4):484–93.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Low et al., BioMed Research International Volume 2015 (2015) </a:t>
            </a:r>
            <a:r>
              <a:rPr lang="en" sz="1200" u="sng">
                <a:solidFill>
                  <a:srgbClr val="418B34"/>
                </a:solidFill>
                <a:highlight>
                  <a:srgbClr val="FFFFFF"/>
                </a:highlight>
                <a:hlinkClick r:id="rId3"/>
              </a:rPr>
              <a:t>http://dx.doi.org/10.1155/2015/169870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Carey and Stefos, Cost of Hospital Admissions: Evidence from the VA (Healthcare Management Science, 2016, No. 19, v.3)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Rau, Kaiser Health News, Aug 2, 2016 accessed Aug 24, 2017 </a:t>
            </a:r>
            <a:r>
              <a:rPr lang="en" sz="1200" u="sng">
                <a:solidFill>
                  <a:srgbClr val="000000"/>
                </a:solidFill>
                <a:hlinkClick r:id="rId4"/>
              </a:rPr>
              <a:t>http://khn.org/news/more-than-half-of-hospitals-to-be-penalized-for-excess-readmissions/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Rizzo, E. Six stats on the cost of readmissions for CMS-tracked conditions. Beckers Infection Control &amp; Clinical Quality. Dec 12, 2013. </a:t>
            </a:r>
            <a:r>
              <a:rPr lang="en" sz="1200">
                <a:solidFill>
                  <a:srgbClr val="000000"/>
                </a:solidFill>
                <a:hlinkClick r:id="rId5"/>
              </a:rPr>
              <a:t>http://www.beckershospitalreview.com/quality/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6-stats-on-the-cost-of-readmission-for-cms-tracked-conditions.html</a:t>
            </a:r>
          </a:p>
          <a:p>
            <a:pPr lvl="0" marR="50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van Walraven C, Bennett C, Jennings A, Austin PC, Forster AJ. Proportion of hospital readmissions deemed avoidable: a systematic review. CMAJ. 2011 Apr 19;183(7):E391-402.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66350" y="454275"/>
            <a:ext cx="8484600" cy="41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</a:p>
          <a:p>
            <a:pPr indent="-381000" lvl="0" marL="457200" rtl="0">
              <a:lnSpc>
                <a:spcPct val="2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Concern about 30-day readmissions</a:t>
            </a:r>
          </a:p>
          <a:p>
            <a:pPr indent="-381000" lvl="0" marL="457200" rtl="0">
              <a:lnSpc>
                <a:spcPct val="2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LACE index as a decision making tool</a:t>
            </a:r>
          </a:p>
          <a:p>
            <a:pPr indent="-381000" lvl="0" marL="457200" rtl="0">
              <a:lnSpc>
                <a:spcPct val="2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benefits to Neuman Memorial and our patients</a:t>
            </a:r>
          </a:p>
          <a:p>
            <a:pPr indent="-381000" lvl="0" marL="457200" rtl="0">
              <a:lnSpc>
                <a:spcPct val="20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Executive Committee support for LACE initiative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Areas of Concern - 30 Day Readmissions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organization:  Jan 1, 2014 – Nov 18, 2014 5169 readmissions.</a:t>
            </a:r>
          </a:p>
          <a:p>
            <a:pPr indent="-368300" lvl="0" marL="4572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2009 All-Cause CMS readmission data: expected cost for single readmission $11,200 (Rizzo 2013).</a:t>
            </a:r>
          </a:p>
          <a:p>
            <a:pPr indent="-368300" lvl="0" marL="4572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Readmissions are reportable, and public perception of care is very important</a:t>
            </a:r>
          </a:p>
          <a:p>
            <a:pPr indent="-368300" lvl="0" marL="4572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Estimated savings for the average 30-day readmission avoided:  ~$9000 (Carey &amp; Stefos 2016).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as Usual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Missed opportunity to identify high risk patients for intervention</a:t>
            </a:r>
          </a:p>
          <a:p>
            <a:pPr indent="-368300" lvl="0" marL="4572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Missed opportunity to improve care quality </a:t>
            </a:r>
          </a:p>
          <a:p>
            <a:pPr indent="-368300" lvl="0" marL="457200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Readmissions cause patient burden &amp; $$$ cost regardless of penalties</a:t>
            </a:r>
          </a:p>
          <a:p>
            <a:pPr indent="-368300" lvl="0" marL="4572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hospitals have implemented LACE index with success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198075"/>
            <a:ext cx="8520600" cy="126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Common factors associated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with Preventable Readmissions 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Auerbach et al. 2016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467675"/>
            <a:ext cx="8520600" cy="310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to relay information to outpatient care (continuity of care) </a:t>
            </a:r>
          </a:p>
          <a:p>
            <a:pPr indent="-3683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 lack of awareness of who to contact post discharge (6.2% of readmits)</a:t>
            </a:r>
          </a:p>
          <a:p>
            <a:pPr indent="-3683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Inability to keep appointments (8.3 % of readmits)</a:t>
            </a:r>
          </a:p>
          <a:p>
            <a:pPr indent="-3683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discussions about care goals (3.84% of admissions)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Pilot Areas for Intervention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evaluation of LACE at Neuman Memorial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Scoring based on data we can extract from our EHR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b="1" lang="en" sz="2400" u="sng"/>
              <a:t>L</a:t>
            </a:r>
            <a:r>
              <a:rPr lang="en" sz="2400"/>
              <a:t>ength of stay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b="1" lang="en" sz="2400" u="sng"/>
              <a:t>A</a:t>
            </a:r>
            <a:r>
              <a:rPr lang="en" sz="2400"/>
              <a:t>cuity of Admission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b="1" lang="en" sz="2400" u="sng"/>
              <a:t>C</a:t>
            </a:r>
            <a:r>
              <a:rPr lang="en" sz="2400"/>
              <a:t>omorbidities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b="1" lang="en" sz="2400" u="sng"/>
              <a:t>E</a:t>
            </a:r>
            <a:r>
              <a:rPr lang="en" sz="2400"/>
              <a:t>R → Admission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based on 2014 data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39,701 hospital encounters from January 2014 through November 2014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34,532 index admissions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5,169 readmissions  within 30 days (15% readmission rate)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(move to later discussion?) Each 1% reduction ~ $100k ($450k?)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Model developed from 90% of data, randomly selected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Tested on 10%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Logistic regression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Focus interventions on the highest risk group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875" y="1076375"/>
            <a:ext cx="538673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LAE model, omitting 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are missing comorbidity data pending database population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Model should improve with C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13.7% sensitivity should improve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94.9% specificity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(compare to Low et al, 2015)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9.3% sensitivity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95.8% specificity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137" y="2011000"/>
            <a:ext cx="35528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