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63" r:id="rId3"/>
    <p:sldId id="257" r:id="rId4"/>
    <p:sldId id="258" r:id="rId5"/>
    <p:sldId id="259" r:id="rId6"/>
    <p:sldId id="260" r:id="rId7"/>
    <p:sldId id="261" r:id="rId8"/>
    <p:sldId id="264" r:id="rId9"/>
    <p:sldId id="262" r:id="rId10"/>
  </p:sldIdLst>
  <p:sldSz cx="9144000" cy="6858000" type="screen4x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2" autoAdjust="0"/>
  </p:normalViewPr>
  <p:slideViewPr>
    <p:cSldViewPr>
      <p:cViewPr>
        <p:scale>
          <a:sx n="74" d="100"/>
          <a:sy n="74" d="100"/>
        </p:scale>
        <p:origin x="1608"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8/24/2017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a:t>
            </a:fld>
            <a:endParaRPr lang="en-US"/>
          </a:p>
        </p:txBody>
      </p:sp>
    </p:spTree>
    <p:extLst>
      <p:ext uri="{BB962C8B-B14F-4D97-AF65-F5344CB8AC3E}">
        <p14:creationId xmlns:p14="http://schemas.microsoft.com/office/powerpoint/2010/main" val="235042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Briefly</a:t>
            </a:r>
            <a:r>
              <a:rPr lang="en-US" baseline="0" dirty="0"/>
              <a:t> introduce the concept</a:t>
            </a:r>
          </a:p>
          <a:p>
            <a:r>
              <a:rPr lang="en-US" baseline="0" dirty="0"/>
              <a:t>“Over the next 15 minutes I will introduce a risk score that will help us predict the risk of inpatient readmissions.  I will lay out the need for change, introduce you to the model, and discuss how you will play a role in the success of this effort.”</a:t>
            </a:r>
          </a:p>
          <a:p>
            <a:endParaRPr lang="en-US" baseline="0" dirty="0"/>
          </a:p>
          <a:p>
            <a:r>
              <a:rPr lang="en-US" baseline="0" dirty="0"/>
              <a:t>I </a:t>
            </a:r>
            <a:r>
              <a:rPr lang="en-US" b="1" u="sng" baseline="0" dirty="0"/>
              <a:t>frequently</a:t>
            </a:r>
            <a:r>
              <a:rPr lang="en-US" baseline="0" dirty="0"/>
              <a:t> see analysts spend too much time setting the stage and defining the need for change (next section).  Do not fall into this trap.  You will run out of time and lose your opportunity to explain the model and how it will help!</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2</a:t>
            </a:fld>
            <a:endParaRPr lang="en-US"/>
          </a:p>
        </p:txBody>
      </p:sp>
    </p:spTree>
    <p:extLst>
      <p:ext uri="{BB962C8B-B14F-4D97-AF65-F5344CB8AC3E}">
        <p14:creationId xmlns:p14="http://schemas.microsoft.com/office/powerpoint/2010/main" val="37699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a few minutes establishing a</a:t>
            </a:r>
            <a:r>
              <a:rPr lang="en-US" baseline="0" dirty="0"/>
              <a:t> fact based need for change.  Use existing organizational performance metrics, published studies, and current organizational problems to frame the need for change.  Do not introduce editorial or build connections to the future yet.  You are using facts to explain the current state. </a:t>
            </a:r>
          </a:p>
          <a:p>
            <a:br>
              <a:rPr lang="en-US" baseline="0" dirty="0"/>
            </a:br>
            <a:r>
              <a:rPr lang="en-US" baseline="0" dirty="0"/>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235145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connection between inaction</a:t>
            </a:r>
            <a:r>
              <a:rPr lang="en-US" baseline="0" dirty="0"/>
              <a:t> and the future state with a focus on building the emotional need for change.  Connect current problems to likely / plausible future consequences.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143277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solution at a high level before going into detail.  </a:t>
            </a:r>
          </a:p>
          <a:p>
            <a:endParaRPr lang="en-US" baseline="0" dirty="0"/>
          </a:p>
          <a:p>
            <a:r>
              <a:rPr lang="en-US" baseline="0" dirty="0"/>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p>
          <a:p>
            <a:endParaRPr lang="en-US" baseline="0" dirty="0"/>
          </a:p>
          <a:p>
            <a:r>
              <a:rPr lang="en-US" baseline="0" dirty="0"/>
              <a:t>The bulk of your presentation should focus on the solution (this section plus the next two)</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335879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1103655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9</a:t>
            </a:fld>
            <a:endParaRPr lang="en-US"/>
          </a:p>
        </p:txBody>
      </p:sp>
    </p:spTree>
    <p:extLst>
      <p:ext uri="{BB962C8B-B14F-4D97-AF65-F5344CB8AC3E}">
        <p14:creationId xmlns:p14="http://schemas.microsoft.com/office/powerpoint/2010/main" val="302784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62830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72705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789819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7370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10405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55537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02016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7366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95390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97010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03860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8828D-A39A-41DF-A83B-1A70521B48AF}"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23978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8828D-A39A-41DF-A83B-1A70521B48AF}"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34810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70060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8380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898828D-A39A-41DF-A83B-1A70521B48AF}" type="datetimeFigureOut">
              <a:rPr lang="en-US" smtClean="0"/>
              <a:t>8/24/2017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48297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96822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98828D-A39A-41DF-A83B-1A70521B48AF}" type="datetimeFigureOut">
              <a:rPr lang="en-US" smtClean="0"/>
              <a:t>8/24/2017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22287637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LACE: Predictive Measure for Readmission Risk Reduction</a:t>
            </a:r>
          </a:p>
        </p:txBody>
      </p:sp>
      <p:sp>
        <p:nvSpPr>
          <p:cNvPr id="3" name="Subtitle 2"/>
          <p:cNvSpPr>
            <a:spLocks noGrp="1"/>
          </p:cNvSpPr>
          <p:nvPr>
            <p:ph type="subTitle" idx="1"/>
          </p:nvPr>
        </p:nvSpPr>
        <p:spPr/>
        <p:txBody>
          <a:bodyPr/>
          <a:lstStyle/>
          <a:p>
            <a:r>
              <a:rPr lang="en-US" dirty="0"/>
              <a:t>Presented by: Aaron </a:t>
            </a:r>
            <a:r>
              <a:rPr lang="en-US" dirty="0" err="1"/>
              <a:t>coyner</a:t>
            </a:r>
            <a:r>
              <a:rPr lang="en-US" dirty="0"/>
              <a:t> and Connor Smith</a:t>
            </a:r>
          </a:p>
        </p:txBody>
      </p:sp>
    </p:spTree>
    <p:extLst>
      <p:ext uri="{BB962C8B-B14F-4D97-AF65-F5344CB8AC3E}">
        <p14:creationId xmlns:p14="http://schemas.microsoft.com/office/powerpoint/2010/main" val="360949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LACE Score</a:t>
            </a:r>
          </a:p>
          <a:p>
            <a:r>
              <a:rPr lang="en-US" dirty="0"/>
              <a:t>Demonstrated Need</a:t>
            </a:r>
          </a:p>
          <a:p>
            <a:r>
              <a:rPr lang="en-US" dirty="0"/>
              <a:t>Implementation</a:t>
            </a:r>
          </a:p>
        </p:txBody>
      </p:sp>
    </p:spTree>
    <p:extLst>
      <p:ext uri="{BB962C8B-B14F-4D97-AF65-F5344CB8AC3E}">
        <p14:creationId xmlns:p14="http://schemas.microsoft.com/office/powerpoint/2010/main" val="151769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change</a:t>
            </a:r>
          </a:p>
        </p:txBody>
      </p:sp>
      <p:sp>
        <p:nvSpPr>
          <p:cNvPr id="3" name="Content Placeholder 2"/>
          <p:cNvSpPr>
            <a:spLocks noGrp="1"/>
          </p:cNvSpPr>
          <p:nvPr>
            <p:ph idx="1"/>
          </p:nvPr>
        </p:nvSpPr>
        <p:spPr/>
        <p:txBody>
          <a:bodyPr/>
          <a:lstStyle/>
          <a:p>
            <a:r>
              <a:rPr lang="en-US" dirty="0"/>
              <a:t>National Readmission Rate of 15.3% (medicare.gov)</a:t>
            </a:r>
          </a:p>
          <a:p>
            <a:r>
              <a:rPr lang="en-US" dirty="0"/>
              <a:t>Readmission leads to $41.3B in additional hospital costs</a:t>
            </a:r>
          </a:p>
          <a:p>
            <a:pPr lvl="1"/>
            <a:r>
              <a:rPr lang="en-US" dirty="0"/>
              <a:t>Reduce readmission numbers</a:t>
            </a:r>
          </a:p>
          <a:p>
            <a:pPr lvl="1"/>
            <a:r>
              <a:rPr lang="en-US" dirty="0"/>
              <a:t>Reduce liability</a:t>
            </a:r>
          </a:p>
        </p:txBody>
      </p:sp>
    </p:spTree>
    <p:extLst>
      <p:ext uri="{BB962C8B-B14F-4D97-AF65-F5344CB8AC3E}">
        <p14:creationId xmlns:p14="http://schemas.microsoft.com/office/powerpoint/2010/main" val="280089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p>
        </p:txBody>
      </p:sp>
      <p:sp>
        <p:nvSpPr>
          <p:cNvPr id="3" name="Content Placeholder 2"/>
          <p:cNvSpPr>
            <a:spLocks noGrp="1"/>
          </p:cNvSpPr>
          <p:nvPr>
            <p:ph idx="1"/>
          </p:nvPr>
        </p:nvSpPr>
        <p:spPr/>
        <p:txBody>
          <a:bodyPr/>
          <a:lstStyle/>
          <a:p>
            <a:r>
              <a:rPr lang="en-US" dirty="0"/>
              <a:t>By not changing our process, we expose ourselves to the following:</a:t>
            </a:r>
          </a:p>
          <a:p>
            <a:pPr lvl="1"/>
            <a:r>
              <a:rPr lang="en-US" dirty="0"/>
              <a:t>Increased costs due to readmission</a:t>
            </a:r>
          </a:p>
          <a:p>
            <a:pPr lvl="1"/>
            <a:r>
              <a:rPr lang="en-US" dirty="0"/>
              <a:t>Increased liability due to death/deterioration</a:t>
            </a:r>
          </a:p>
        </p:txBody>
      </p:sp>
    </p:spTree>
    <p:extLst>
      <p:ext uri="{BB962C8B-B14F-4D97-AF65-F5344CB8AC3E}">
        <p14:creationId xmlns:p14="http://schemas.microsoft.com/office/powerpoint/2010/main" val="80298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LACE: Predictive Measure</a:t>
            </a:r>
          </a:p>
        </p:txBody>
      </p:sp>
      <p:sp>
        <p:nvSpPr>
          <p:cNvPr id="3" name="Content Placeholder 2"/>
          <p:cNvSpPr>
            <a:spLocks noGrp="1"/>
          </p:cNvSpPr>
          <p:nvPr>
            <p:ph idx="1"/>
          </p:nvPr>
        </p:nvSpPr>
        <p:spPr/>
        <p:txBody>
          <a:bodyPr/>
          <a:lstStyle/>
          <a:p>
            <a:r>
              <a:rPr lang="en-US" dirty="0"/>
              <a:t>LACE Score</a:t>
            </a:r>
          </a:p>
          <a:p>
            <a:pPr lvl="1"/>
            <a:r>
              <a:rPr lang="en-US" dirty="0"/>
              <a:t>Predicts readmission risk</a:t>
            </a:r>
          </a:p>
          <a:p>
            <a:pPr lvl="1"/>
            <a:r>
              <a:rPr lang="en-US" dirty="0"/>
              <a:t>Used to provide further follow up care to high-risk patients</a:t>
            </a:r>
          </a:p>
          <a:p>
            <a:pPr lvl="1"/>
            <a:r>
              <a:rPr lang="en-US" dirty="0"/>
              <a:t>Reduce waste of resources by not providing excessive care to low risk patients</a:t>
            </a:r>
          </a:p>
        </p:txBody>
      </p:sp>
    </p:spTree>
    <p:extLst>
      <p:ext uri="{BB962C8B-B14F-4D97-AF65-F5344CB8AC3E}">
        <p14:creationId xmlns:p14="http://schemas.microsoft.com/office/powerpoint/2010/main" val="372070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LACE takes into account</a:t>
            </a:r>
          </a:p>
        </p:txBody>
      </p:sp>
      <p:sp>
        <p:nvSpPr>
          <p:cNvPr id="3" name="Content Placeholder 2"/>
          <p:cNvSpPr>
            <a:spLocks noGrp="1"/>
          </p:cNvSpPr>
          <p:nvPr>
            <p:ph idx="1"/>
          </p:nvPr>
        </p:nvSpPr>
        <p:spPr/>
        <p:txBody>
          <a:bodyPr>
            <a:normAutofit/>
          </a:bodyPr>
          <a:lstStyle/>
          <a:p>
            <a:r>
              <a:rPr lang="en-US" dirty="0"/>
              <a:t>Major Factors:</a:t>
            </a:r>
          </a:p>
          <a:p>
            <a:pPr lvl="1"/>
            <a:r>
              <a:rPr lang="en-US" dirty="0"/>
              <a:t>Length of Stay</a:t>
            </a:r>
          </a:p>
          <a:p>
            <a:pPr lvl="1"/>
            <a:r>
              <a:rPr lang="en-US" dirty="0"/>
              <a:t>Emergency Room Admission</a:t>
            </a:r>
          </a:p>
          <a:p>
            <a:pPr lvl="1"/>
            <a:r>
              <a:rPr lang="en-US" dirty="0"/>
              <a:t>Comorbidity Scores</a:t>
            </a:r>
          </a:p>
          <a:p>
            <a:pPr lvl="1"/>
            <a:r>
              <a:rPr lang="en-US" dirty="0"/>
              <a:t>Emergency Room Visits</a:t>
            </a:r>
          </a:p>
          <a:p>
            <a:pPr lvl="1"/>
            <a:endParaRPr lang="en-US" dirty="0"/>
          </a:p>
          <a:p>
            <a:pPr marL="0" indent="0">
              <a:buNone/>
            </a:pPr>
            <a:endParaRPr lang="en-US" dirty="0"/>
          </a:p>
        </p:txBody>
      </p:sp>
    </p:spTree>
    <p:extLst>
      <p:ext uri="{BB962C8B-B14F-4D97-AF65-F5344CB8AC3E}">
        <p14:creationId xmlns:p14="http://schemas.microsoft.com/office/powerpoint/2010/main" val="382802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Effect</a:t>
            </a:r>
          </a:p>
        </p:txBody>
      </p:sp>
      <p:sp>
        <p:nvSpPr>
          <p:cNvPr id="3" name="Content Placeholder 2"/>
          <p:cNvSpPr>
            <a:spLocks noGrp="1"/>
          </p:cNvSpPr>
          <p:nvPr>
            <p:ph idx="1"/>
          </p:nvPr>
        </p:nvSpPr>
        <p:spPr/>
        <p:txBody>
          <a:bodyPr>
            <a:normAutofit/>
          </a:bodyPr>
          <a:lstStyle/>
          <a:p>
            <a:r>
              <a:rPr lang="en-US" dirty="0"/>
              <a:t>Physicians will consult the score during/after discharge</a:t>
            </a:r>
          </a:p>
          <a:p>
            <a:pPr lvl="1"/>
            <a:r>
              <a:rPr lang="en-US" dirty="0"/>
              <a:t>Analyze risk, prescribe further care after discharge for high risk patients</a:t>
            </a:r>
          </a:p>
          <a:p>
            <a:pPr lvl="1"/>
            <a:endParaRPr lang="en-US" dirty="0"/>
          </a:p>
          <a:p>
            <a:r>
              <a:rPr lang="en-US" dirty="0"/>
              <a:t>Impacts</a:t>
            </a:r>
          </a:p>
          <a:p>
            <a:pPr lvl="1"/>
            <a:r>
              <a:rPr lang="en-US" dirty="0"/>
              <a:t>Decreased financial impact</a:t>
            </a:r>
          </a:p>
          <a:p>
            <a:pPr lvl="1"/>
            <a:r>
              <a:rPr lang="en-US" dirty="0"/>
              <a:t>Improved safety for patients</a:t>
            </a:r>
          </a:p>
        </p:txBody>
      </p:sp>
    </p:spTree>
    <p:extLst>
      <p:ext uri="{BB962C8B-B14F-4D97-AF65-F5344CB8AC3E}">
        <p14:creationId xmlns:p14="http://schemas.microsoft.com/office/powerpoint/2010/main" val="257485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B9B4-1507-4C91-8AFA-8323990504D1}"/>
              </a:ext>
            </a:extLst>
          </p:cNvPr>
          <p:cNvSpPr>
            <a:spLocks noGrp="1"/>
          </p:cNvSpPr>
          <p:nvPr>
            <p:ph type="title"/>
          </p:nvPr>
        </p:nvSpPr>
        <p:spPr/>
        <p:txBody>
          <a:bodyPr/>
          <a:lstStyle/>
          <a:p>
            <a:r>
              <a:rPr lang="en-US" dirty="0"/>
              <a:t>Current Status of LACE</a:t>
            </a:r>
          </a:p>
        </p:txBody>
      </p:sp>
      <p:sp>
        <p:nvSpPr>
          <p:cNvPr id="3" name="Content Placeholder 2">
            <a:extLst>
              <a:ext uri="{FF2B5EF4-FFF2-40B4-BE49-F238E27FC236}">
                <a16:creationId xmlns:a16="http://schemas.microsoft.com/office/drawing/2014/main" id="{D18A1F96-1190-4C30-B8DE-96E65196F7F8}"/>
              </a:ext>
            </a:extLst>
          </p:cNvPr>
          <p:cNvSpPr>
            <a:spLocks noGrp="1"/>
          </p:cNvSpPr>
          <p:nvPr>
            <p:ph idx="1"/>
          </p:nvPr>
        </p:nvSpPr>
        <p:spPr/>
        <p:txBody>
          <a:bodyPr/>
          <a:lstStyle/>
          <a:p>
            <a:r>
              <a:rPr lang="en-US" dirty="0"/>
              <a:t>LACE Score currently does not perform well by itself</a:t>
            </a:r>
          </a:p>
          <a:p>
            <a:pPr lvl="1"/>
            <a:r>
              <a:rPr lang="en-US" dirty="0"/>
              <a:t>Including other factors improves predictive power</a:t>
            </a:r>
          </a:p>
          <a:p>
            <a:pPr lvl="1"/>
            <a:r>
              <a:rPr lang="en-US" dirty="0"/>
              <a:t>Current build is not strong enough to justify</a:t>
            </a:r>
          </a:p>
        </p:txBody>
      </p:sp>
      <p:pic>
        <p:nvPicPr>
          <p:cNvPr id="5" name="Picture 4" descr="A close up of a map&#10;&#10;Description generated with high confidence">
            <a:extLst>
              <a:ext uri="{FF2B5EF4-FFF2-40B4-BE49-F238E27FC236}">
                <a16:creationId xmlns:a16="http://schemas.microsoft.com/office/drawing/2014/main" id="{C183EDC7-F335-414D-9413-FB941BFFB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959180"/>
            <a:ext cx="4114800" cy="2542359"/>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B3092636-40D5-40F6-BBAB-532C468930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969912"/>
            <a:ext cx="4114800" cy="2542359"/>
          </a:xfrm>
          <a:prstGeom prst="rect">
            <a:avLst/>
          </a:prstGeom>
        </p:spPr>
      </p:pic>
      <p:sp>
        <p:nvSpPr>
          <p:cNvPr id="8" name="TextBox 7">
            <a:extLst>
              <a:ext uri="{FF2B5EF4-FFF2-40B4-BE49-F238E27FC236}">
                <a16:creationId xmlns:a16="http://schemas.microsoft.com/office/drawing/2014/main" id="{C29F141F-DA2A-453C-878D-928B7F044C33}"/>
              </a:ext>
            </a:extLst>
          </p:cNvPr>
          <p:cNvSpPr txBox="1"/>
          <p:nvPr/>
        </p:nvSpPr>
        <p:spPr>
          <a:xfrm>
            <a:off x="2590800" y="5105400"/>
            <a:ext cx="1399742" cy="369332"/>
          </a:xfrm>
          <a:prstGeom prst="rect">
            <a:avLst/>
          </a:prstGeom>
          <a:noFill/>
        </p:spPr>
        <p:txBody>
          <a:bodyPr wrap="none" rtlCol="0">
            <a:spAutoFit/>
          </a:bodyPr>
          <a:lstStyle/>
          <a:p>
            <a:r>
              <a:rPr lang="en-US" dirty="0">
                <a:solidFill>
                  <a:schemeClr val="bg1"/>
                </a:solidFill>
              </a:rPr>
              <a:t>AUC: 0.735</a:t>
            </a:r>
          </a:p>
        </p:txBody>
      </p:sp>
      <p:sp>
        <p:nvSpPr>
          <p:cNvPr id="9" name="TextBox 8">
            <a:extLst>
              <a:ext uri="{FF2B5EF4-FFF2-40B4-BE49-F238E27FC236}">
                <a16:creationId xmlns:a16="http://schemas.microsoft.com/office/drawing/2014/main" id="{A5C4AC4B-E4F0-4E26-82AC-54C87D8009CE}"/>
              </a:ext>
            </a:extLst>
          </p:cNvPr>
          <p:cNvSpPr txBox="1"/>
          <p:nvPr/>
        </p:nvSpPr>
        <p:spPr>
          <a:xfrm>
            <a:off x="7010400" y="5105400"/>
            <a:ext cx="1399742" cy="369332"/>
          </a:xfrm>
          <a:prstGeom prst="rect">
            <a:avLst/>
          </a:prstGeom>
          <a:noFill/>
        </p:spPr>
        <p:txBody>
          <a:bodyPr wrap="none" rtlCol="0">
            <a:spAutoFit/>
          </a:bodyPr>
          <a:lstStyle/>
          <a:p>
            <a:r>
              <a:rPr lang="en-US" dirty="0">
                <a:solidFill>
                  <a:schemeClr val="bg1"/>
                </a:solidFill>
              </a:rPr>
              <a:t>AUC: 0.671</a:t>
            </a:r>
          </a:p>
        </p:txBody>
      </p:sp>
    </p:spTree>
    <p:extLst>
      <p:ext uri="{BB962C8B-B14F-4D97-AF65-F5344CB8AC3E}">
        <p14:creationId xmlns:p14="http://schemas.microsoft.com/office/powerpoint/2010/main" val="40188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now?</a:t>
            </a:r>
          </a:p>
        </p:txBody>
      </p:sp>
      <p:sp>
        <p:nvSpPr>
          <p:cNvPr id="3" name="Content Placeholder 2"/>
          <p:cNvSpPr>
            <a:spLocks noGrp="1"/>
          </p:cNvSpPr>
          <p:nvPr>
            <p:ph idx="1"/>
          </p:nvPr>
        </p:nvSpPr>
        <p:spPr/>
        <p:txBody>
          <a:bodyPr/>
          <a:lstStyle/>
          <a:p>
            <a:r>
              <a:rPr lang="en-US" dirty="0"/>
              <a:t>Further research needs to be done into valuable predictive measures for our hospital</a:t>
            </a:r>
          </a:p>
          <a:p>
            <a:r>
              <a:rPr lang="en-US" dirty="0"/>
              <a:t>Support is needed to investigate improved measures to reduce costs and increase patient care</a:t>
            </a:r>
          </a:p>
        </p:txBody>
      </p:sp>
    </p:spTree>
    <p:extLst>
      <p:ext uri="{BB962C8B-B14F-4D97-AF65-F5344CB8AC3E}">
        <p14:creationId xmlns:p14="http://schemas.microsoft.com/office/powerpoint/2010/main" val="2647875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263</TotalTime>
  <Words>631</Words>
  <Application>Microsoft Office PowerPoint</Application>
  <PresentationFormat>On-screen Show (4:3)</PresentationFormat>
  <Paragraphs>70</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LACE: Predictive Measure for Readmission Risk Reduction</vt:lpstr>
      <vt:lpstr>Agenda</vt:lpstr>
      <vt:lpstr>Need for change</vt:lpstr>
      <vt:lpstr>Alternative</vt:lpstr>
      <vt:lpstr>LACE: Predictive Measure</vt:lpstr>
      <vt:lpstr>What LACE takes into account</vt:lpstr>
      <vt:lpstr>Organizational Effect</vt:lpstr>
      <vt:lpstr>Current Status of LACE</vt:lpstr>
      <vt:lpstr>What now?</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P SIKORA</dc:creator>
  <cp:lastModifiedBy>Connor Smith</cp:lastModifiedBy>
  <cp:revision>21</cp:revision>
  <dcterms:created xsi:type="dcterms:W3CDTF">2014-09-10T14:17:04Z</dcterms:created>
  <dcterms:modified xsi:type="dcterms:W3CDTF">2017-08-24T23:16:36Z</dcterms:modified>
</cp:coreProperties>
</file>