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rimson Tex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FE28BE7-CA2F-433E-9AA0-9F5657CCCA53}">
  <a:tblStyle styleId="{6FE28BE7-CA2F-433E-9AA0-9F5657CCCA5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rimsonTex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rimsonTex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rimsonText-bold.fntdata"/><Relationship Id="rId6" Type="http://schemas.openxmlformats.org/officeDocument/2006/relationships/slide" Target="slides/slide1.xml"/><Relationship Id="rId18" Type="http://schemas.openxmlformats.org/officeDocument/2006/relationships/font" Target="fonts/CrimsonTex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2985000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2393175"/>
            <a:ext cx="4617373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flipH="1" rot="10800000">
            <a:off x="0" y="2983958"/>
            <a:ext cx="4617373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1746892"/>
            <a:ext cx="7772400" cy="123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 rot="10800000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4526626" y="571349"/>
            <a:ext cx="4617373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4526626" y="1162132"/>
            <a:ext cx="4617373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rot="10800000">
            <a:off x="4526626" y="1162132"/>
            <a:ext cx="4617373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/>
          <p:nvPr/>
        </p:nvSpPr>
        <p:spPr>
          <a:xfrm flipH="1">
            <a:off x="4526626" y="571349"/>
            <a:ext cx="4617373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6" y="571349"/>
            <a:ext cx="4617373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/>
          <p:nvPr/>
        </p:nvSpPr>
        <p:spPr>
          <a:xfrm rot="10800000">
            <a:off x="4526626" y="1162132"/>
            <a:ext cx="4617373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 rot="10800000">
            <a:off x="0" y="4412699"/>
            <a:ext cx="9144000" cy="7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flipH="1">
            <a:off x="4526626" y="3820834"/>
            <a:ext cx="4617373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10800000">
            <a:off x="4526626" y="4411617"/>
            <a:ext cx="4617373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-plane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buChar char="●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buChar char="○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buChar char="■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buChar char="○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buChar char="■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buChar char="○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buChar char="■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770400" y="1718692"/>
            <a:ext cx="7772400" cy="123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L.A.C.E Project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Joshua Burkhart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Ian Stavros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nnet</a:t>
            </a:r>
          </a:p>
        </p:txBody>
      </p:sp>
      <p:pic>
        <p:nvPicPr>
          <p:cNvPr descr="Screen Shot 2017-08-24 at 3.36.24 PM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449" y="3131087"/>
            <a:ext cx="2871260" cy="198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8-24 at 4.36.19 PM.png"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64624"/>
            <a:ext cx="2462025" cy="17167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8-24 at 3.36.58 PM.png"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65099"/>
            <a:ext cx="2614425" cy="18899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Shape 119"/>
          <p:cNvGraphicFramePr/>
          <p:nvPr/>
        </p:nvGraphicFramePr>
        <p:xfrm>
          <a:off x="2770450" y="159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{6FE28BE7-CA2F-433E-9AA0-9F5657CCCA53}</a:tableStyleId>
              </a:tblPr>
              <a:tblGrid>
                <a:gridCol w="1227825"/>
                <a:gridCol w="1948100"/>
                <a:gridCol w="1884725"/>
              </a:tblGrid>
              <a:tr h="612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Predicted No Readmission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Predicted Readmission</a:t>
                      </a:r>
                    </a:p>
                  </a:txBody>
                  <a:tcPr marT="91425" marB="91425" marR="91425" marL="91425" anchor="ctr"/>
                </a:tc>
              </a:tr>
              <a:tr h="4865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No Readmission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1453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6</a:t>
                      </a:r>
                    </a:p>
                  </a:txBody>
                  <a:tcPr marT="91425" marB="91425" marR="91425" marL="91425" anchor="ctr"/>
                </a:tc>
              </a:tr>
              <a:tr h="3609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Readmission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48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2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20" name="Shape 120"/>
          <p:cNvGraphicFramePr/>
          <p:nvPr/>
        </p:nvGraphicFramePr>
        <p:xfrm>
          <a:off x="6036350" y="3609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{6FE28BE7-CA2F-433E-9AA0-9F5657CCCA53}</a:tableStyleId>
              </a:tblPr>
              <a:tblGrid>
                <a:gridCol w="1325225"/>
                <a:gridCol w="1325225"/>
              </a:tblGrid>
              <a:tr h="513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Accuracy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0.9642147</a:t>
                      </a:r>
                    </a:p>
                  </a:txBody>
                  <a:tcPr marT="91425" marB="91425" marR="91425" marL="91425" anchor="ctr"/>
                </a:tc>
              </a:tr>
              <a:tr h="513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AUC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0.8150034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pic>
        <p:nvPicPr>
          <p:cNvPr descr="Screen Shot 2017-08-24 at 4.29.42 PM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174" y="1656113"/>
            <a:ext cx="2614424" cy="1831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8-24 at 4.36.19 PM.pn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174" y="3320508"/>
            <a:ext cx="2614423" cy="18229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Shape 128"/>
          <p:cNvGraphicFramePr/>
          <p:nvPr/>
        </p:nvGraphicFramePr>
        <p:xfrm>
          <a:off x="119200" y="13672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{6FE28BE7-CA2F-433E-9AA0-9F5657CCCA53}</a:tableStyleId>
              </a:tblPr>
              <a:tblGrid>
                <a:gridCol w="3756400"/>
                <a:gridCol w="1123725"/>
                <a:gridCol w="951525"/>
              </a:tblGrid>
              <a:tr h="354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glm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nnet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2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Accuracy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0.9363817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0.9642147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352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AUC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0.7521385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0.8150034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652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Sensitivity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(proportion of positives that are correctly identified)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0.09427609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0.1702128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D9EAD3"/>
                    </a:solidFill>
                  </a:tcPr>
                </a:tc>
              </a:tr>
              <a:tr h="652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Specificity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(proportion of negatives that are correctly identified)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0.9818482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0.986374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652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Positive Predictive Value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(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probability that positive prediction is positive</a:t>
                      </a: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0.56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0.64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652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Negative Predictive Value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(probability that negative prediction is negative)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0.9243986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0.8965517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955700"/>
            <a:ext cx="8229600" cy="123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Questions &amp; Listening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2519850" y="1320000"/>
            <a:ext cx="41043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" sz="3600"/>
              <a:t>LACE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" sz="3600"/>
              <a:t>Comorbidities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" sz="3600"/>
              <a:t>Models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" sz="3600"/>
              <a:t>Results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" sz="3600"/>
              <a:t>Discussion</a:t>
            </a:r>
          </a:p>
          <a:p>
            <a:pPr indent="-457200" lvl="0" marL="457200">
              <a:spcBef>
                <a:spcPts val="0"/>
              </a:spcBef>
              <a:buSzPct val="100000"/>
            </a:pPr>
            <a:r>
              <a:rPr lang="en" sz="3600"/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L.A.C.E?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0" y="1163275"/>
            <a:ext cx="6979500" cy="9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Identifies ‘at risk’ patients for readmission or death within a 30 day discharge</a:t>
            </a:r>
          </a:p>
          <a:p>
            <a:pPr indent="387350" lvl="0" marL="45720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64" name="Shape 64"/>
          <p:cNvSpPr txBox="1"/>
          <p:nvPr/>
        </p:nvSpPr>
        <p:spPr>
          <a:xfrm>
            <a:off x="0" y="20673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 = Length of Stay</a:t>
            </a:r>
          </a:p>
          <a:p>
            <a:pPr indent="457200" lvl="0" marL="45720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Includes admission and discharge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= Acuity of Admission</a:t>
            </a:r>
          </a:p>
          <a:p>
            <a:pPr indent="457200" lvl="0" marL="45720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Admitted via Emergency Department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 =  Comorbidities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Weighted System based off of ICD 9 or 10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 = Emergency Department Visits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Number of times a patient visits an emergency department 6 months</a:t>
            </a:r>
          </a:p>
          <a:p>
            <a:pPr indent="457200" lvl="0" marL="45720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prior  to admission excluding the preceding visit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Comorbidity: CHF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15080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Congestive Heart Failure (CHF)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~ 6 million Americans living with CHF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~ 100,000 people diagnosed yearly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~ 5% of UK Emergency admissions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Screen Shot 2017-08-24 at 4.09.32 PM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71800"/>
            <a:ext cx="5529850" cy="13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5529850" y="3518000"/>
            <a:ext cx="35745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~ 35% chance of death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within 1</a:t>
            </a:r>
            <a:r>
              <a:rPr baseline="30000"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 </a:t>
            </a: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year after diagnosis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Comorbidity: Diabetes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131762"/>
            <a:ext cx="8229600" cy="172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Diabetes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~25 million Americans living with Diabetes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~1.5 to 5 million deaths, 2012 to 2015.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Screen Shot 2017-08-24 at 4.09.52 PM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7239"/>
            <a:ext cx="5513223" cy="221621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5513225" y="3106400"/>
            <a:ext cx="3630900" cy="18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Global Economic Cost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~ $612 Billion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 Economic Cost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~ $245 Billion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 (glm)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Built-in linear model 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https://stat.ethz.ch/R-manual/R-devel/library/stats/html/glm.html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Neural Net (nnet)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Single-layer neural net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https://cran.r-project.org/web/packages/nnet/index.html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Model: glm</a:t>
            </a:r>
          </a:p>
        </p:txBody>
      </p:sp>
      <p:pic>
        <p:nvPicPr>
          <p:cNvPr descr="Screen Shot 2017-08-24 at 3.53.39 PM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2138"/>
            <a:ext cx="3961724" cy="11989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8-24 at 5.01.08 PM.pn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7172" y="2361075"/>
            <a:ext cx="6366828" cy="265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Model: nnet</a:t>
            </a:r>
          </a:p>
        </p:txBody>
      </p:sp>
      <p:pic>
        <p:nvPicPr>
          <p:cNvPr descr="Screen Shot 2017-08-24 at 5.20.00 PM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299"/>
            <a:ext cx="7180899" cy="3496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8-24 at 3.57.56 PM.png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674" y="4378299"/>
            <a:ext cx="4220326" cy="765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glm</a:t>
            </a:r>
          </a:p>
        </p:txBody>
      </p:sp>
      <p:pic>
        <p:nvPicPr>
          <p:cNvPr descr="Screen Shot 2017-08-24 at 3.35.48 PM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333" y="3159925"/>
            <a:ext cx="2833817" cy="1991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8-24 at 4.29.42 PM.pn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77379"/>
            <a:ext cx="2664175" cy="1866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8-24 at 3.34.43 PM.png"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68074"/>
            <a:ext cx="2664176" cy="19918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Shape 109"/>
          <p:cNvGraphicFramePr/>
          <p:nvPr/>
        </p:nvGraphicFramePr>
        <p:xfrm>
          <a:off x="2937325" y="158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{6FE28BE7-CA2F-433E-9AA0-9F5657CCCA53}</a:tableStyleId>
              </a:tblPr>
              <a:tblGrid>
                <a:gridCol w="1276525"/>
                <a:gridCol w="1810075"/>
                <a:gridCol w="1799425"/>
              </a:tblGrid>
              <a:tr h="6209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rimson Text"/>
                        <a:ea typeface="Crimson Text"/>
                        <a:cs typeface="Crimson Text"/>
                        <a:sym typeface="Crimson Tex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Predicted No Readmission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Predicted Readmission</a:t>
                      </a:r>
                    </a:p>
                  </a:txBody>
                  <a:tcPr marT="91425" marB="91425" marR="91425" marL="91425" anchor="ctr"/>
                </a:tc>
              </a:tr>
              <a:tr h="4935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No Readmission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1397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62</a:t>
                      </a:r>
                    </a:p>
                  </a:txBody>
                  <a:tcPr marT="91425" marB="91425" marR="91425" marL="91425" anchor="ctr"/>
                </a:tc>
              </a:tr>
              <a:tr h="3660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Readmission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34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16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10" name="Shape 110"/>
          <p:cNvGraphicFramePr/>
          <p:nvPr/>
        </p:nvGraphicFramePr>
        <p:xfrm>
          <a:off x="6005800" y="3690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{6FE28BE7-CA2F-433E-9AA0-9F5657CCCA53}</a:tableStyleId>
              </a:tblPr>
              <a:tblGrid>
                <a:gridCol w="1421225"/>
                <a:gridCol w="1421225"/>
              </a:tblGrid>
              <a:tr h="5197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Accuracy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0.9363817</a:t>
                      </a:r>
                    </a:p>
                  </a:txBody>
                  <a:tcPr marT="91425" marB="91425" marR="91425" marL="91425" anchor="ctr"/>
                </a:tc>
              </a:tr>
              <a:tr h="5197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AUC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rimson Text"/>
                          <a:ea typeface="Crimson Text"/>
                          <a:cs typeface="Crimson Text"/>
                          <a:sym typeface="Crimson Text"/>
                        </a:rPr>
                        <a:t>0.7521385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 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