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8" r:id="rId2"/>
    <p:sldId id="269" r:id="rId3"/>
    <p:sldId id="270" r:id="rId4"/>
    <p:sldId id="271" r:id="rId5"/>
    <p:sldId id="272" r:id="rId6"/>
    <p:sldId id="265" r:id="rId7"/>
    <p:sldId id="264" r:id="rId8"/>
    <p:sldId id="267" r:id="rId9"/>
    <p:sldId id="266" r:id="rId10"/>
    <p:sldId id="261" r:id="rId11"/>
    <p:sldId id="262" r:id="rId12"/>
    <p:sldId id="274" r:id="rId13"/>
    <p:sldId id="273" r:id="rId14"/>
    <p:sldId id="275"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19" autoAdjust="0"/>
  </p:normalViewPr>
  <p:slideViewPr>
    <p:cSldViewPr>
      <p:cViewPr varScale="1">
        <p:scale>
          <a:sx n="71" d="100"/>
          <a:sy n="71" d="100"/>
        </p:scale>
        <p:origin x="122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laze\Desktop\Box%20Sync\Health_data_analytics_BMI569\ModelPercentag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44476822286978E-2"/>
          <c:y val="7.0586475164572129E-2"/>
          <c:w val="0.91193280957990486"/>
          <c:h val="0.73529759632828662"/>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F14C-4297-B810-139F92643FC3}"/>
              </c:ext>
            </c:extLst>
          </c:dPt>
          <c:dPt>
            <c:idx val="1"/>
            <c:invertIfNegative val="0"/>
            <c:bubble3D val="0"/>
            <c:spPr>
              <a:solidFill>
                <a:schemeClr val="bg1">
                  <a:lumMod val="65000"/>
                </a:schemeClr>
              </a:solidFill>
              <a:ln>
                <a:noFill/>
              </a:ln>
              <a:effectLst/>
            </c:spPr>
            <c:extLst>
              <c:ext xmlns:c16="http://schemas.microsoft.com/office/drawing/2014/chart" uri="{C3380CC4-5D6E-409C-BE32-E72D297353CC}">
                <c16:uniqueId val="{00000003-F14C-4297-B810-139F92643FC3}"/>
              </c:ext>
            </c:extLst>
          </c:dPt>
          <c:dPt>
            <c:idx val="2"/>
            <c:invertIfNegative val="0"/>
            <c:bubble3D val="0"/>
            <c:spPr>
              <a:solidFill>
                <a:schemeClr val="bg1">
                  <a:lumMod val="65000"/>
                </a:schemeClr>
              </a:solidFill>
              <a:ln>
                <a:noFill/>
              </a:ln>
              <a:effectLst/>
            </c:spPr>
            <c:extLst>
              <c:ext xmlns:c16="http://schemas.microsoft.com/office/drawing/2014/chart" uri="{C3380CC4-5D6E-409C-BE32-E72D297353CC}">
                <c16:uniqueId val="{00000005-F14C-4297-B810-139F92643FC3}"/>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F14C-4297-B810-139F92643FC3}"/>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Sheet1!$A$14:$B$17</c:f>
              <c:multiLvlStrCache>
                <c:ptCount val="4"/>
                <c:lvl>
                  <c:pt idx="0">
                    <c:v>Low Risk</c:v>
                  </c:pt>
                  <c:pt idx="1">
                    <c:v>High Risk</c:v>
                  </c:pt>
                  <c:pt idx="2">
                    <c:v>Low Risk</c:v>
                  </c:pt>
                  <c:pt idx="3">
                    <c:v>High Risk</c:v>
                  </c:pt>
                </c:lvl>
                <c:lvl>
                  <c:pt idx="0">
                    <c:v>Non-readmission patients</c:v>
                  </c:pt>
                  <c:pt idx="2">
                    <c:v>Readmission patients</c:v>
                  </c:pt>
                </c:lvl>
              </c:multiLvlStrCache>
            </c:multiLvlStrRef>
          </c:cat>
          <c:val>
            <c:numRef>
              <c:f>Sheet1!$C$14:$C$17</c:f>
              <c:numCache>
                <c:formatCode>0%</c:formatCode>
                <c:ptCount val="4"/>
                <c:pt idx="0">
                  <c:v>0.59599999999999997</c:v>
                </c:pt>
                <c:pt idx="1">
                  <c:v>0.40400000000000003</c:v>
                </c:pt>
                <c:pt idx="2">
                  <c:v>0.35399999999999998</c:v>
                </c:pt>
                <c:pt idx="3">
                  <c:v>0.64600000000000002</c:v>
                </c:pt>
              </c:numCache>
            </c:numRef>
          </c:val>
          <c:extLst>
            <c:ext xmlns:c16="http://schemas.microsoft.com/office/drawing/2014/chart" uri="{C3380CC4-5D6E-409C-BE32-E72D297353CC}">
              <c16:uniqueId val="{00000008-F14C-4297-B810-139F92643FC3}"/>
            </c:ext>
          </c:extLst>
        </c:ser>
        <c:dLbls>
          <c:showLegendKey val="0"/>
          <c:showVal val="0"/>
          <c:showCatName val="0"/>
          <c:showSerName val="0"/>
          <c:showPercent val="0"/>
          <c:showBubbleSize val="0"/>
        </c:dLbls>
        <c:gapWidth val="219"/>
        <c:overlap val="-27"/>
        <c:axId val="352726288"/>
        <c:axId val="352726616"/>
      </c:barChart>
      <c:catAx>
        <c:axId val="352726288"/>
        <c:scaling>
          <c:orientation val="minMax"/>
        </c:scaling>
        <c:delete val="0"/>
        <c:axPos val="b"/>
        <c:numFmt formatCode="General" sourceLinked="1"/>
        <c:majorTickMark val="none"/>
        <c:minorTickMark val="none"/>
        <c:tickLblPos val="nextTo"/>
        <c:spPr>
          <a:noFill/>
          <a:ln w="12700" cap="flat" cmpd="sng" algn="ctr">
            <a:solidFill>
              <a:schemeClr val="bg2">
                <a:lumMod val="50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2726616"/>
        <c:crosses val="autoZero"/>
        <c:auto val="1"/>
        <c:lblAlgn val="ctr"/>
        <c:lblOffset val="100"/>
        <c:noMultiLvlLbl val="0"/>
      </c:catAx>
      <c:valAx>
        <c:axId val="352726616"/>
        <c:scaling>
          <c:orientation val="minMax"/>
        </c:scaling>
        <c:delete val="1"/>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Percentage of patients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352726288"/>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DF7F0-CFE0-47A1-A98C-7AC5EF8530C1}" type="datetimeFigureOut">
              <a:rPr lang="en-US" smtClean="0"/>
              <a:t>8/25/2017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E30720-2A2E-46A5-B0BB-574FBB2188F9}" type="slidenum">
              <a:rPr lang="en-US" smtClean="0"/>
              <a:t>‹#›</a:t>
            </a:fld>
            <a:endParaRPr lang="en-US"/>
          </a:p>
        </p:txBody>
      </p:sp>
    </p:spTree>
    <p:extLst>
      <p:ext uri="{BB962C8B-B14F-4D97-AF65-F5344CB8AC3E}">
        <p14:creationId xmlns:p14="http://schemas.microsoft.com/office/powerpoint/2010/main" val="38337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1</a:t>
            </a:fld>
            <a:endParaRPr lang="en-US"/>
          </a:p>
        </p:txBody>
      </p:sp>
    </p:spTree>
    <p:extLst>
      <p:ext uri="{BB962C8B-B14F-4D97-AF65-F5344CB8AC3E}">
        <p14:creationId xmlns:p14="http://schemas.microsoft.com/office/powerpoint/2010/main" val="657356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Reconsider intervention strategy in 3-6 months post-implementation</a:t>
            </a:r>
          </a:p>
        </p:txBody>
      </p:sp>
      <p:sp>
        <p:nvSpPr>
          <p:cNvPr id="4" name="Slide Number Placeholder 3"/>
          <p:cNvSpPr>
            <a:spLocks noGrp="1"/>
          </p:cNvSpPr>
          <p:nvPr>
            <p:ph type="sldNum" sz="quarter" idx="10"/>
          </p:nvPr>
        </p:nvSpPr>
        <p:spPr/>
        <p:txBody>
          <a:bodyPr/>
          <a:lstStyle/>
          <a:p>
            <a:fld id="{D3E30720-2A2E-46A5-B0BB-574FBB2188F9}" type="slidenum">
              <a:rPr lang="en-US" smtClean="0"/>
              <a:t>10</a:t>
            </a:fld>
            <a:endParaRPr lang="en-US"/>
          </a:p>
        </p:txBody>
      </p:sp>
    </p:spTree>
    <p:extLst>
      <p:ext uri="{BB962C8B-B14F-4D97-AF65-F5344CB8AC3E}">
        <p14:creationId xmlns:p14="http://schemas.microsoft.com/office/powerpoint/2010/main" val="1277792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with action!</a:t>
            </a:r>
          </a:p>
          <a:p>
            <a:endParaRPr lang="en-US" dirty="0"/>
          </a:p>
          <a:p>
            <a:r>
              <a:rPr lang="en-US" dirty="0"/>
              <a:t>Specifically</a:t>
            </a:r>
            <a:r>
              <a:rPr lang="en-US" baseline="0" dirty="0"/>
              <a:t> detail what you need your audience to do in order to make this effort a success.  </a:t>
            </a:r>
          </a:p>
          <a:p>
            <a:r>
              <a:rPr lang="en-US" baseline="0" dirty="0"/>
              <a:t>Think of this as the positive benefits that offset the negative consequences you highlight earlier.  </a:t>
            </a:r>
          </a:p>
          <a:p>
            <a:r>
              <a:rPr lang="en-US" baseline="0" dirty="0"/>
              <a:t>Leave your audience with a clear sense of what they need to do individually to drive success when the leave the room.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11</a:t>
            </a:fld>
            <a:endParaRPr lang="en-US"/>
          </a:p>
        </p:txBody>
      </p:sp>
    </p:spTree>
    <p:extLst>
      <p:ext uri="{BB962C8B-B14F-4D97-AF65-F5344CB8AC3E}">
        <p14:creationId xmlns:p14="http://schemas.microsoft.com/office/powerpoint/2010/main" val="3027844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with action!</a:t>
            </a:r>
          </a:p>
          <a:p>
            <a:endParaRPr lang="en-US" dirty="0"/>
          </a:p>
          <a:p>
            <a:r>
              <a:rPr lang="en-US" dirty="0"/>
              <a:t>Specifically</a:t>
            </a:r>
            <a:r>
              <a:rPr lang="en-US" baseline="0" dirty="0"/>
              <a:t> detail what you need your audience to do in order to make this effort a success.  </a:t>
            </a:r>
          </a:p>
          <a:p>
            <a:r>
              <a:rPr lang="en-US" baseline="0" dirty="0"/>
              <a:t>Think of this as the positive benefits that offset the negative consequences you highlight earlier.  </a:t>
            </a:r>
          </a:p>
          <a:p>
            <a:r>
              <a:rPr lang="en-US" baseline="0" dirty="0"/>
              <a:t>Leave your audience with a clear sense of what they need to do individually to drive success when the leave the room.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13</a:t>
            </a:fld>
            <a:endParaRPr lang="en-US"/>
          </a:p>
        </p:txBody>
      </p:sp>
    </p:spTree>
    <p:extLst>
      <p:ext uri="{BB962C8B-B14F-4D97-AF65-F5344CB8AC3E}">
        <p14:creationId xmlns:p14="http://schemas.microsoft.com/office/powerpoint/2010/main" val="159766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Briefly</a:t>
            </a:r>
            <a:r>
              <a:rPr lang="en-US" baseline="0" dirty="0"/>
              <a:t> introduce the concept</a:t>
            </a:r>
          </a:p>
          <a:p>
            <a:r>
              <a:rPr lang="en-US" baseline="0" dirty="0"/>
              <a:t>“Over the next 15 minutes I will introduce a risk score that will help us predict the risk of inpatient readmissions.  I will lay out the need for change, introduce you to the model, and discuss how you will play a role in the success of this effort.”</a:t>
            </a:r>
          </a:p>
          <a:p>
            <a:endParaRPr lang="en-US" baseline="0" dirty="0"/>
          </a:p>
          <a:p>
            <a:r>
              <a:rPr lang="en-US" baseline="0" dirty="0"/>
              <a:t>I </a:t>
            </a:r>
            <a:r>
              <a:rPr lang="en-US" b="1" u="sng" baseline="0" dirty="0"/>
              <a:t>frequently</a:t>
            </a:r>
            <a:r>
              <a:rPr lang="en-US" baseline="0" dirty="0"/>
              <a:t> see analysts spend too much time setting the stage and defining the need for change (next section).  Do not fall into this trap.  You will run out of time and lose your opportunity to explain the model and how it will help!</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2</a:t>
            </a:fld>
            <a:endParaRPr lang="en-US"/>
          </a:p>
        </p:txBody>
      </p:sp>
    </p:spTree>
    <p:extLst>
      <p:ext uri="{BB962C8B-B14F-4D97-AF65-F5344CB8AC3E}">
        <p14:creationId xmlns:p14="http://schemas.microsoft.com/office/powerpoint/2010/main" val="86199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a few minutes establishing a</a:t>
            </a:r>
            <a:r>
              <a:rPr lang="en-US" baseline="0" dirty="0"/>
              <a:t> fact based need for change.  Use existing organizational performance metrics, published studies, and current organizational problems to frame the need for change.  Do not introduce editorial or build connections to the future yet.  You are using facts to explain the current state. </a:t>
            </a:r>
          </a:p>
          <a:p>
            <a:br>
              <a:rPr lang="en-US" baseline="0" dirty="0"/>
            </a:br>
            <a:r>
              <a:rPr lang="en-US" baseline="0" dirty="0"/>
              <a:t>Again, spending too much time justifying the need for change is the most common analyst presentation trap I witness!  Your audience already knows the problems if they work inside the organization.  Use this to pinpoint which specific pain points your model will help address.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3</a:t>
            </a:fld>
            <a:endParaRPr lang="en-US"/>
          </a:p>
        </p:txBody>
      </p:sp>
    </p:spTree>
    <p:extLst>
      <p:ext uri="{BB962C8B-B14F-4D97-AF65-F5344CB8AC3E}">
        <p14:creationId xmlns:p14="http://schemas.microsoft.com/office/powerpoint/2010/main" val="372716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the connection between inaction</a:t>
            </a:r>
            <a:r>
              <a:rPr lang="en-US" baseline="0" dirty="0"/>
              <a:t> and the future state with a focus on building the emotional need for change.  Connect current problems to likely / plausible future consequences.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4</a:t>
            </a:fld>
            <a:endParaRPr lang="en-US"/>
          </a:p>
        </p:txBody>
      </p:sp>
    </p:spTree>
    <p:extLst>
      <p:ext uri="{BB962C8B-B14F-4D97-AF65-F5344CB8AC3E}">
        <p14:creationId xmlns:p14="http://schemas.microsoft.com/office/powerpoint/2010/main" val="3669822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5</a:t>
            </a:fld>
            <a:endParaRPr lang="en-US"/>
          </a:p>
        </p:txBody>
      </p:sp>
    </p:spTree>
    <p:extLst>
      <p:ext uri="{BB962C8B-B14F-4D97-AF65-F5344CB8AC3E}">
        <p14:creationId xmlns:p14="http://schemas.microsoft.com/office/powerpoint/2010/main" val="86375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6</a:t>
            </a:fld>
            <a:endParaRPr lang="en-US"/>
          </a:p>
        </p:txBody>
      </p:sp>
    </p:spTree>
    <p:extLst>
      <p:ext uri="{BB962C8B-B14F-4D97-AF65-F5344CB8AC3E}">
        <p14:creationId xmlns:p14="http://schemas.microsoft.com/office/powerpoint/2010/main" val="2070805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7</a:t>
            </a:fld>
            <a:endParaRPr lang="en-US"/>
          </a:p>
        </p:txBody>
      </p:sp>
    </p:spTree>
    <p:extLst>
      <p:ext uri="{BB962C8B-B14F-4D97-AF65-F5344CB8AC3E}">
        <p14:creationId xmlns:p14="http://schemas.microsoft.com/office/powerpoint/2010/main" val="244364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8</a:t>
            </a:fld>
            <a:endParaRPr lang="en-US"/>
          </a:p>
        </p:txBody>
      </p:sp>
    </p:spTree>
    <p:extLst>
      <p:ext uri="{BB962C8B-B14F-4D97-AF65-F5344CB8AC3E}">
        <p14:creationId xmlns:p14="http://schemas.microsoft.com/office/powerpoint/2010/main" val="3753231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9</a:t>
            </a:fld>
            <a:endParaRPr lang="en-US"/>
          </a:p>
        </p:txBody>
      </p:sp>
    </p:spTree>
    <p:extLst>
      <p:ext uri="{BB962C8B-B14F-4D97-AF65-F5344CB8AC3E}">
        <p14:creationId xmlns:p14="http://schemas.microsoft.com/office/powerpoint/2010/main" val="3197488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64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38205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66207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31648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8828D-A39A-41DF-A83B-1A70521B48AF}"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90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98828D-A39A-41DF-A83B-1A70521B48AF}"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40981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98828D-A39A-41DF-A83B-1A70521B48AF}" type="datetimeFigureOut">
              <a:rPr lang="en-US" smtClean="0"/>
              <a:t>8/25/2017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79130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98828D-A39A-41DF-A83B-1A70521B48AF}" type="datetimeFigureOut">
              <a:rPr lang="en-US" smtClean="0"/>
              <a:t>8/25/2017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073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98828D-A39A-41DF-A83B-1A70521B48AF}" type="datetimeFigureOut">
              <a:rPr lang="en-US" smtClean="0"/>
              <a:t>8/25/2017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70307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898828D-A39A-41DF-A83B-1A70521B48AF}" type="datetimeFigureOut">
              <a:rPr lang="en-US" smtClean="0"/>
              <a:t>8/25/2017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571097-2390-4265-8AD4-F8A6A504B6BA}" type="slidenum">
              <a:rPr lang="en-US" smtClean="0"/>
              <a:t>‹#›</a:t>
            </a:fld>
            <a:endParaRPr lang="en-US"/>
          </a:p>
        </p:txBody>
      </p:sp>
    </p:spTree>
    <p:extLst>
      <p:ext uri="{BB962C8B-B14F-4D97-AF65-F5344CB8AC3E}">
        <p14:creationId xmlns:p14="http://schemas.microsoft.com/office/powerpoint/2010/main" val="292868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8828D-A39A-41DF-A83B-1A70521B48AF}"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69399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98828D-A39A-41DF-A83B-1A70521B48AF}" type="datetimeFigureOut">
              <a:rPr lang="en-US" smtClean="0"/>
              <a:t>8/25/2017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0571097-2390-4265-8AD4-F8A6A504B6BA}"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919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dirty="0"/>
              <a:t>LASH – Slash 30 Days Unplanned Readmission Rate  at Lakeside</a:t>
            </a:r>
          </a:p>
        </p:txBody>
      </p:sp>
      <p:sp>
        <p:nvSpPr>
          <p:cNvPr id="3" name="Subtitle 2"/>
          <p:cNvSpPr>
            <a:spLocks noGrp="1"/>
          </p:cNvSpPr>
          <p:nvPr>
            <p:ph type="subTitle" idx="1"/>
          </p:nvPr>
        </p:nvSpPr>
        <p:spPr/>
        <p:txBody>
          <a:bodyPr/>
          <a:lstStyle/>
          <a:p>
            <a:r>
              <a:rPr lang="en-US" dirty="0"/>
              <a:t>Presented by: Kevin Watanabe-Smith</a:t>
            </a:r>
          </a:p>
          <a:p>
            <a:r>
              <a:rPr lang="en-US" dirty="0"/>
              <a:t>                         MEENAKSHI </a:t>
            </a:r>
            <a:r>
              <a:rPr lang="en-US" dirty="0" err="1"/>
              <a:t>mISHRA</a:t>
            </a:r>
            <a:endParaRPr lang="en-US" dirty="0"/>
          </a:p>
        </p:txBody>
      </p:sp>
      <p:pic>
        <p:nvPicPr>
          <p:cNvPr id="5" name="Picture 6" descr="Image result for reduce readmission rates"/>
          <p:cNvPicPr>
            <a:picLocks noChangeAspect="1"/>
          </p:cNvPicPr>
          <p:nvPr/>
        </p:nvPicPr>
        <p:blipFill>
          <a:blip r:embed="rId3"/>
          <a:stretch>
            <a:fillRect/>
          </a:stretch>
        </p:blipFill>
        <p:spPr>
          <a:xfrm>
            <a:off x="2800350" y="890905"/>
            <a:ext cx="2743200" cy="1377308"/>
          </a:xfrm>
          <a:prstGeom prst="rect">
            <a:avLst/>
          </a:prstGeom>
        </p:spPr>
      </p:pic>
    </p:spTree>
    <p:extLst>
      <p:ext uri="{BB962C8B-B14F-4D97-AF65-F5344CB8AC3E}">
        <p14:creationId xmlns:p14="http://schemas.microsoft.com/office/powerpoint/2010/main" val="247127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711440" cy="1450757"/>
          </a:xfrm>
        </p:spPr>
        <p:txBody>
          <a:bodyPr/>
          <a:lstStyle/>
          <a:p>
            <a:r>
              <a:rPr lang="en-US" dirty="0"/>
              <a:t>LASH integration in patient care</a:t>
            </a:r>
          </a:p>
        </p:txBody>
      </p:sp>
      <p:sp>
        <p:nvSpPr>
          <p:cNvPr id="3" name="Content Placeholder 2"/>
          <p:cNvSpPr>
            <a:spLocks noGrp="1"/>
          </p:cNvSpPr>
          <p:nvPr>
            <p:ph idx="1"/>
          </p:nvPr>
        </p:nvSpPr>
        <p:spPr>
          <a:xfrm>
            <a:off x="822959" y="1981200"/>
            <a:ext cx="7543801" cy="3887894"/>
          </a:xfrm>
        </p:spPr>
        <p:txBody>
          <a:bodyPr vert="horz" lIns="0" tIns="45720" rIns="0" bIns="45720" rtlCol="0" anchor="t">
            <a:normAutofit lnSpcReduction="10000"/>
          </a:bodyPr>
          <a:lstStyle/>
          <a:p>
            <a:r>
              <a:rPr lang="en-US" sz="2400" dirty="0">
                <a:solidFill>
                  <a:schemeClr val="tx1"/>
                </a:solidFill>
              </a:rPr>
              <a:t>This index can be used with both primary and administrative data</a:t>
            </a:r>
          </a:p>
          <a:p>
            <a:r>
              <a:rPr lang="en-US" sz="2400" dirty="0">
                <a:solidFill>
                  <a:srgbClr val="000000"/>
                </a:solidFill>
              </a:rPr>
              <a:t>L and A scores calculated and updated in patient summary screen within 2 days of hospital admit</a:t>
            </a:r>
          </a:p>
          <a:p>
            <a:r>
              <a:rPr lang="en-US" sz="2400" dirty="0"/>
              <a:t>Accessed by discharge nurse</a:t>
            </a:r>
            <a:r>
              <a:rPr lang="en-US" sz="2400" dirty="0">
                <a:solidFill>
                  <a:srgbClr val="404040"/>
                </a:solidFill>
              </a:rPr>
              <a:t> when the discharge planning starts </a:t>
            </a:r>
            <a:endParaRPr lang="en-US" sz="2400">
              <a:solidFill>
                <a:schemeClr val="tx1"/>
              </a:solidFill>
            </a:endParaRPr>
          </a:p>
          <a:p>
            <a:r>
              <a:rPr lang="en-US" sz="2400" dirty="0"/>
              <a:t>Patients with a LASH 7+ will be flagged as high-risk in EPIC at discharge</a:t>
            </a:r>
          </a:p>
          <a:p>
            <a:pPr marL="383540" lvl="1"/>
            <a:r>
              <a:rPr lang="en-US" sz="2000" dirty="0"/>
              <a:t>Nurse follow-up call in 24-48 hours</a:t>
            </a:r>
          </a:p>
          <a:p>
            <a:pPr marL="383540" lvl="1"/>
            <a:r>
              <a:rPr lang="en-US" sz="2000" dirty="0"/>
              <a:t>Scheduled for visit to primary care physician within 5 days</a:t>
            </a:r>
          </a:p>
        </p:txBody>
      </p:sp>
    </p:spTree>
    <p:extLst>
      <p:ext uri="{BB962C8B-B14F-4D97-AF65-F5344CB8AC3E}">
        <p14:creationId xmlns:p14="http://schemas.microsoft.com/office/powerpoint/2010/main" val="257485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TIMELINE</a:t>
            </a:r>
          </a:p>
        </p:txBody>
      </p:sp>
      <p:sp>
        <p:nvSpPr>
          <p:cNvPr id="3" name="Content Placeholder 2"/>
          <p:cNvSpPr>
            <a:spLocks noGrp="1"/>
          </p:cNvSpPr>
          <p:nvPr>
            <p:ph idx="1"/>
          </p:nvPr>
        </p:nvSpPr>
        <p:spPr/>
        <p:txBody>
          <a:bodyPr vert="horz" lIns="0" tIns="45720" rIns="0" bIns="45720" rtlCol="0" anchor="t">
            <a:normAutofit/>
          </a:bodyPr>
          <a:lstStyle/>
          <a:p>
            <a:pPr marL="200660" lvl="1" indent="0">
              <a:buNone/>
            </a:pPr>
            <a:br>
              <a:rPr lang="en-US" dirty="0">
                <a:solidFill>
                  <a:schemeClr val="tx1"/>
                </a:solidFill>
                <a:latin typeface="+mn-ea"/>
                <a:cs typeface="+mn-ea"/>
              </a:rPr>
            </a:br>
            <a:endParaRPr lang="en-US" sz="2400" dirty="0"/>
          </a:p>
          <a:p>
            <a:pPr marL="0" indent="0">
              <a:buNone/>
            </a:pPr>
            <a:endParaRPr lang="en-US" dirty="0"/>
          </a:p>
        </p:txBody>
      </p:sp>
      <p:pic>
        <p:nvPicPr>
          <p:cNvPr id="4" name="Picture 4"/>
          <p:cNvPicPr>
            <a:picLocks noChangeAspect="1"/>
          </p:cNvPicPr>
          <p:nvPr/>
        </p:nvPicPr>
        <p:blipFill>
          <a:blip r:embed="rId3"/>
          <a:stretch>
            <a:fillRect/>
          </a:stretch>
        </p:blipFill>
        <p:spPr>
          <a:xfrm>
            <a:off x="933450" y="1845734"/>
            <a:ext cx="7217923" cy="4200693"/>
          </a:xfrm>
          <a:prstGeom prst="rect">
            <a:avLst/>
          </a:prstGeom>
        </p:spPr>
      </p:pic>
    </p:spTree>
    <p:extLst>
      <p:ext uri="{BB962C8B-B14F-4D97-AF65-F5344CB8AC3E}">
        <p14:creationId xmlns:p14="http://schemas.microsoft.com/office/powerpoint/2010/main" val="264787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a:rPr>
              <a:t>Institutional Commitment to deployment </a:t>
            </a:r>
            <a:endParaRPr lang="en-US" dirty="0">
              <a:solidFill>
                <a:schemeClr val="tx1"/>
              </a:solidFill>
            </a:endParaRPr>
          </a:p>
        </p:txBody>
      </p:sp>
      <p:sp>
        <p:nvSpPr>
          <p:cNvPr id="3" name="Content Placeholder 2"/>
          <p:cNvSpPr>
            <a:spLocks noGrp="1"/>
          </p:cNvSpPr>
          <p:nvPr>
            <p:ph idx="1"/>
          </p:nvPr>
        </p:nvSpPr>
        <p:spPr/>
        <p:txBody>
          <a:bodyPr vert="horz" lIns="0" tIns="45720" rIns="0" bIns="45720" rtlCol="0" anchor="t">
            <a:normAutofit/>
          </a:bodyPr>
          <a:lstStyle/>
          <a:p>
            <a:pPr>
              <a:buChar char="•"/>
            </a:pPr>
            <a:r>
              <a:rPr lang="en-US" sz="3200" dirty="0">
                <a:solidFill>
                  <a:srgbClr val="404040"/>
                </a:solidFill>
              </a:rPr>
              <a:t>Introduction to LASH at each department </a:t>
            </a:r>
          </a:p>
          <a:p>
            <a:pPr>
              <a:buChar char="•"/>
            </a:pPr>
            <a:r>
              <a:rPr lang="en-US" sz="3200" dirty="0"/>
              <a:t>Identify LASH champion at each department</a:t>
            </a:r>
            <a:endParaRPr lang="en-US" sz="3200" dirty="0">
              <a:solidFill>
                <a:schemeClr val="tx1"/>
              </a:solidFill>
            </a:endParaRPr>
          </a:p>
          <a:p>
            <a:pPr>
              <a:buChar char="•"/>
            </a:pPr>
            <a:r>
              <a:rPr lang="en-US" sz="3200" dirty="0"/>
              <a:t>Integration of LASH into nurse’s training and continuing education</a:t>
            </a:r>
            <a:endParaRPr lang="en-US" sz="3200" dirty="0">
              <a:solidFill>
                <a:schemeClr val="tx1"/>
              </a:solidFill>
            </a:endParaRPr>
          </a:p>
          <a:p>
            <a:endParaRPr lang="en-US" dirty="0"/>
          </a:p>
        </p:txBody>
      </p:sp>
    </p:spTree>
    <p:extLst>
      <p:ext uri="{BB962C8B-B14F-4D97-AF65-F5344CB8AC3E}">
        <p14:creationId xmlns:p14="http://schemas.microsoft.com/office/powerpoint/2010/main" val="83385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a:t>
            </a:r>
          </a:p>
        </p:txBody>
      </p:sp>
      <p:sp>
        <p:nvSpPr>
          <p:cNvPr id="3" name="Content Placeholder 2"/>
          <p:cNvSpPr>
            <a:spLocks noGrp="1"/>
          </p:cNvSpPr>
          <p:nvPr>
            <p:ph idx="1"/>
          </p:nvPr>
        </p:nvSpPr>
        <p:spPr>
          <a:xfrm>
            <a:off x="822959" y="1828800"/>
            <a:ext cx="7543801" cy="4023360"/>
          </a:xfrm>
        </p:spPr>
        <p:txBody>
          <a:bodyPr>
            <a:normAutofit/>
          </a:bodyPr>
          <a:lstStyle/>
          <a:p>
            <a:pPr marL="0" indent="0">
              <a:buNone/>
            </a:pPr>
            <a:br>
              <a:rPr lang="en-US" sz="2400" dirty="0"/>
            </a:br>
            <a:r>
              <a:rPr lang="en-US" sz="2400" dirty="0"/>
              <a:t>Benefits to Kaiser-Permanente</a:t>
            </a:r>
          </a:p>
          <a:p>
            <a:pPr lvl="1"/>
            <a:r>
              <a:rPr lang="en-US" sz="2000" dirty="0"/>
              <a:t>Currently 15% of our patients are readmitted</a:t>
            </a:r>
          </a:p>
          <a:p>
            <a:pPr lvl="2"/>
            <a:r>
              <a:rPr lang="en-US" sz="1600" dirty="0"/>
              <a:t>LASH will identify majority of these patients (65%)</a:t>
            </a:r>
            <a:br>
              <a:rPr lang="en-US" sz="1600" dirty="0"/>
            </a:br>
            <a:endParaRPr lang="en-US" sz="1600" dirty="0"/>
          </a:p>
          <a:p>
            <a:pPr lvl="1"/>
            <a:r>
              <a:rPr lang="en-US" sz="2000" dirty="0"/>
              <a:t>Tracking readmission rates over next quarter</a:t>
            </a:r>
          </a:p>
          <a:p>
            <a:pPr lvl="2"/>
            <a:r>
              <a:rPr lang="en-US" sz="1600" dirty="0"/>
              <a:t>Goal: 33% reduction in readmission rates (from 15% to 10%)</a:t>
            </a:r>
            <a:br>
              <a:rPr lang="en-US" sz="1600" dirty="0"/>
            </a:br>
            <a:endParaRPr lang="en-US" sz="1600" dirty="0"/>
          </a:p>
          <a:p>
            <a:pPr lvl="1"/>
            <a:r>
              <a:rPr lang="en-US" sz="2000" dirty="0"/>
              <a:t>Rapid return on investment within one quarter</a:t>
            </a:r>
            <a:br>
              <a:rPr lang="en-US" sz="2000" dirty="0"/>
            </a:br>
            <a:endParaRPr lang="en-US" sz="2000" dirty="0"/>
          </a:p>
          <a:p>
            <a:pPr lvl="1"/>
            <a:r>
              <a:rPr lang="en-US" sz="2000" dirty="0"/>
              <a:t>Highly sustainable with annual review of model and intervention strategy</a:t>
            </a:r>
          </a:p>
          <a:p>
            <a:pPr marL="0" indent="0">
              <a:buNone/>
            </a:pPr>
            <a:endParaRPr lang="en-US" sz="2400" dirty="0"/>
          </a:p>
        </p:txBody>
      </p:sp>
    </p:spTree>
    <p:extLst>
      <p:ext uri="{BB962C8B-B14F-4D97-AF65-F5344CB8AC3E}">
        <p14:creationId xmlns:p14="http://schemas.microsoft.com/office/powerpoint/2010/main" val="381704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a:t>
            </a:r>
          </a:p>
        </p:txBody>
      </p:sp>
      <p:pic>
        <p:nvPicPr>
          <p:cNvPr id="4" name="Picture 4"/>
          <p:cNvPicPr>
            <a:picLocks noGrp="1" noChangeAspect="1"/>
          </p:cNvPicPr>
          <p:nvPr>
            <p:ph idx="1"/>
          </p:nvPr>
        </p:nvPicPr>
        <p:blipFill>
          <a:blip r:embed="rId2"/>
          <a:stretch>
            <a:fillRect/>
          </a:stretch>
        </p:blipFill>
        <p:spPr>
          <a:xfrm>
            <a:off x="1989290" y="1846263"/>
            <a:ext cx="5209869" cy="4022725"/>
          </a:xfrm>
          <a:prstGeom prst="rect">
            <a:avLst/>
          </a:prstGeom>
        </p:spPr>
      </p:pic>
    </p:spTree>
    <p:extLst>
      <p:ext uri="{BB962C8B-B14F-4D97-AF65-F5344CB8AC3E}">
        <p14:creationId xmlns:p14="http://schemas.microsoft.com/office/powerpoint/2010/main" val="375442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pPr>
              <a:buFont typeface="Wingdings" panose="05000000000000000000" pitchFamily="2" charset="2"/>
              <a:buChar char="§"/>
            </a:pPr>
            <a:r>
              <a:rPr lang="en-US" sz="7300" dirty="0"/>
              <a:t> Rationale - Current readmission rate    and impacts</a:t>
            </a:r>
          </a:p>
          <a:p>
            <a:pPr>
              <a:buFont typeface="Wingdings" panose="05000000000000000000" pitchFamily="2" charset="2"/>
              <a:buChar char="§"/>
            </a:pPr>
            <a:r>
              <a:rPr lang="en-US" sz="7300" dirty="0"/>
              <a:t>LACE to LASH – Logic and Development</a:t>
            </a:r>
          </a:p>
          <a:p>
            <a:pPr>
              <a:buFont typeface="Wingdings" panose="05000000000000000000" pitchFamily="2" charset="2"/>
              <a:buChar char="§"/>
            </a:pPr>
            <a:r>
              <a:rPr lang="en-US" sz="7300" dirty="0"/>
              <a:t>Implementation – Roles and Workflow</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dirty="0"/>
          </a:p>
          <a:p>
            <a:pPr marL="0" indent="0">
              <a:buNone/>
            </a:pPr>
            <a:endParaRPr lang="en-US" dirty="0"/>
          </a:p>
          <a:p>
            <a:pPr marL="0" indent="0">
              <a:buNone/>
            </a:pP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35500"/>
            <a:ext cx="7772400" cy="1701861"/>
          </a:xfrm>
          <a:prstGeom prst="rect">
            <a:avLst/>
          </a:prstGeom>
        </p:spPr>
      </p:pic>
    </p:spTree>
    <p:extLst>
      <p:ext uri="{BB962C8B-B14F-4D97-AF65-F5344CB8AC3E}">
        <p14:creationId xmlns:p14="http://schemas.microsoft.com/office/powerpoint/2010/main" val="418916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Why Change</a:t>
            </a:r>
          </a:p>
        </p:txBody>
      </p:sp>
      <p:sp>
        <p:nvSpPr>
          <p:cNvPr id="3" name="Content Placeholder 2"/>
          <p:cNvSpPr>
            <a:spLocks noGrp="1"/>
          </p:cNvSpPr>
          <p:nvPr>
            <p:ph idx="1"/>
          </p:nvPr>
        </p:nvSpPr>
        <p:spPr/>
        <p:txBody>
          <a:bodyPr vert="horz" lIns="0" tIns="45720" rIns="0" bIns="45720" rtlCol="0" anchor="t">
            <a:normAutofit/>
          </a:bodyPr>
          <a:lstStyle/>
          <a:p>
            <a:endParaRPr lang="en-US" dirty="0"/>
          </a:p>
          <a:p>
            <a:pPr marL="383540" lvl="1"/>
            <a:r>
              <a:rPr lang="en-US" sz="2800" dirty="0"/>
              <a:t>Current status - 15% Readmission rate within 30 days </a:t>
            </a:r>
          </a:p>
          <a:p>
            <a:pPr marL="383540" lvl="1"/>
            <a:r>
              <a:rPr lang="en-US" sz="2800" dirty="0"/>
              <a:t>Cost and Workload</a:t>
            </a:r>
          </a:p>
          <a:p>
            <a:pPr marL="383540" lvl="1"/>
            <a:r>
              <a:rPr lang="en-US" sz="2800" dirty="0"/>
              <a:t>Identify patients who will benefit from preventative care or the high risk patients</a:t>
            </a:r>
          </a:p>
          <a:p>
            <a:pPr marL="200660" lvl="1" indent="0">
              <a:buNone/>
            </a:pPr>
            <a:endParaRPr lang="en-US" sz="2800" dirty="0"/>
          </a:p>
          <a:p>
            <a:endParaRPr lang="en-US" dirty="0"/>
          </a:p>
          <a:p>
            <a:pPr marL="0" indent="0">
              <a:buNone/>
            </a:pPr>
            <a:endParaRPr lang="en-US" dirty="0"/>
          </a:p>
        </p:txBody>
      </p:sp>
      <p:pic>
        <p:nvPicPr>
          <p:cNvPr id="4" name="Picture 4" descr="Image result for why change"/>
          <p:cNvPicPr>
            <a:picLocks noChangeAspect="1"/>
          </p:cNvPicPr>
          <p:nvPr/>
        </p:nvPicPr>
        <p:blipFill>
          <a:blip r:embed="rId3"/>
          <a:stretch>
            <a:fillRect/>
          </a:stretch>
        </p:blipFill>
        <p:spPr>
          <a:xfrm>
            <a:off x="57150" y="286604"/>
            <a:ext cx="2743200" cy="1388182"/>
          </a:xfrm>
          <a:prstGeom prst="rect">
            <a:avLst/>
          </a:prstGeom>
        </p:spPr>
      </p:pic>
    </p:spTree>
    <p:extLst>
      <p:ext uri="{BB962C8B-B14F-4D97-AF65-F5344CB8AC3E}">
        <p14:creationId xmlns:p14="http://schemas.microsoft.com/office/powerpoint/2010/main" val="141253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Impact of not changing</a:t>
            </a:r>
            <a:endParaRPr lang="en-US"/>
          </a:p>
        </p:txBody>
      </p:sp>
      <p:sp>
        <p:nvSpPr>
          <p:cNvPr id="3" name="Content Placeholder 2"/>
          <p:cNvSpPr>
            <a:spLocks noGrp="1"/>
          </p:cNvSpPr>
          <p:nvPr>
            <p:ph idx="1"/>
          </p:nvPr>
        </p:nvSpPr>
        <p:spPr/>
        <p:txBody>
          <a:bodyPr vert="horz" lIns="0" tIns="45720" rIns="0" bIns="45720" rtlCol="0" anchor="t">
            <a:noAutofit/>
          </a:bodyPr>
          <a:lstStyle/>
          <a:p>
            <a:endParaRPr lang="en-US" dirty="0">
              <a:solidFill>
                <a:srgbClr val="404040"/>
              </a:solidFill>
            </a:endParaRPr>
          </a:p>
          <a:p>
            <a:r>
              <a:rPr lang="en-US" sz="2400" dirty="0">
                <a:solidFill>
                  <a:srgbClr val="404040"/>
                </a:solidFill>
              </a:rPr>
              <a:t>Avoid CMS</a:t>
            </a:r>
            <a:r>
              <a:rPr lang="en-US" sz="2400" dirty="0"/>
              <a:t> Penalty (</a:t>
            </a:r>
            <a:r>
              <a:rPr lang="en-US" sz="2400" dirty="0">
                <a:solidFill>
                  <a:srgbClr val="000000"/>
                </a:solidFill>
              </a:rPr>
              <a:t>Non-exempt hospital) </a:t>
            </a:r>
            <a:r>
              <a:rPr lang="en-US" sz="2400" dirty="0"/>
              <a:t>- </a:t>
            </a:r>
            <a:r>
              <a:rPr lang="en-US" sz="2400" dirty="0">
                <a:solidFill>
                  <a:srgbClr val="404040"/>
                </a:solidFill>
              </a:rPr>
              <a:t>Meet 30-day risk-standardized unplanned readmission measures "</a:t>
            </a:r>
            <a:r>
              <a:rPr lang="en-US" sz="2400" dirty="0">
                <a:solidFill>
                  <a:schemeClr val="tx1"/>
                </a:solidFill>
              </a:rPr>
              <a:t>Hospitals with more unplanned readmissions than expected will receive a reduction in each Medicare case reimbursement for the upcoming fiscal year that runs from Oct. 1 through September...."(</a:t>
            </a:r>
            <a:r>
              <a:rPr lang="en-US" sz="2400" dirty="0">
                <a:solidFill>
                  <a:srgbClr val="000000"/>
                </a:solidFill>
              </a:rPr>
              <a:t>khn.org)</a:t>
            </a:r>
            <a:endParaRPr lang="en-US" sz="2400" dirty="0">
              <a:solidFill>
                <a:schemeClr val="tx1"/>
              </a:solidFill>
            </a:endParaRPr>
          </a:p>
          <a:p>
            <a:r>
              <a:rPr lang="en-US" sz="2400" dirty="0"/>
              <a:t>Loss of opportunity to intervene and improve health outcomes</a:t>
            </a:r>
            <a:r>
              <a:rPr lang="en-US" sz="2400" dirty="0">
                <a:solidFill>
                  <a:srgbClr val="404040"/>
                </a:solidFill>
              </a:rPr>
              <a:t> for high risk patients</a:t>
            </a:r>
            <a:endParaRPr sz="2400">
              <a:solidFill>
                <a:srgbClr val="000000"/>
              </a:solidFill>
            </a:endParaRPr>
          </a:p>
          <a:p>
            <a:pPr marL="383540" lvl="1">
              <a:buFont typeface="Arial" panose="020B0604020202020204" pitchFamily="34" charset="0"/>
              <a:buChar char="•"/>
            </a:pPr>
            <a:endParaRPr lang="en-US" dirty="0"/>
          </a:p>
          <a:p>
            <a:pPr marL="383540" lvl="1">
              <a:buChar char="•"/>
            </a:pPr>
            <a:endParaRPr lang="en-US" dirty="0"/>
          </a:p>
          <a:p>
            <a:pPr marL="383540" lvl="1">
              <a:buChar char="•"/>
            </a:pPr>
            <a:endParaRPr lang="en-US" dirty="0"/>
          </a:p>
          <a:p>
            <a:pPr marL="932180" lvl="4">
              <a:buNone/>
            </a:pPr>
            <a:endParaRPr lang="en-US" sz="1800" dirty="0">
              <a:solidFill>
                <a:srgbClr val="404040"/>
              </a:solidFill>
            </a:endParaRPr>
          </a:p>
          <a:p>
            <a:pPr marL="383540" lvl="1"/>
            <a:endParaRPr lang="en-US" dirty="0"/>
          </a:p>
        </p:txBody>
      </p:sp>
    </p:spTree>
    <p:extLst>
      <p:ext uri="{BB962C8B-B14F-4D97-AF65-F5344CB8AC3E}">
        <p14:creationId xmlns:p14="http://schemas.microsoft.com/office/powerpoint/2010/main" val="86243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LASH from LACE</a:t>
            </a:r>
          </a:p>
        </p:txBody>
      </p:sp>
      <p:sp>
        <p:nvSpPr>
          <p:cNvPr id="3" name="Content Placeholder 2"/>
          <p:cNvSpPr>
            <a:spLocks noGrp="1"/>
          </p:cNvSpPr>
          <p:nvPr>
            <p:ph idx="1"/>
          </p:nvPr>
        </p:nvSpPr>
        <p:spPr/>
        <p:txBody>
          <a:bodyPr vert="horz" lIns="0" tIns="45720" rIns="0" bIns="45720" rtlCol="0" anchor="t">
            <a:normAutofit fontScale="85000" lnSpcReduction="20000"/>
          </a:bodyPr>
          <a:lstStyle/>
          <a:p>
            <a:endParaRPr lang="en-US" sz="2400" dirty="0"/>
          </a:p>
          <a:p>
            <a:pPr indent="0">
              <a:buNone/>
            </a:pPr>
            <a:r>
              <a:rPr lang="en-US" sz="2400" dirty="0"/>
              <a:t>LACE as a starting point  </a:t>
            </a:r>
            <a:endParaRPr lang="en-US" sz="2400" dirty="0">
              <a:solidFill>
                <a:schemeClr val="tx1"/>
              </a:solidFill>
            </a:endParaRPr>
          </a:p>
          <a:p>
            <a:pPr marL="383540" lvl="1" indent="-285750">
              <a:buChar char="•"/>
            </a:pPr>
            <a:r>
              <a:rPr lang="en-US" sz="2400" dirty="0"/>
              <a:t>Readmission Prediction Index for 30 days readmission rates - Est. 2010 (</a:t>
            </a:r>
            <a:r>
              <a:rPr lang="en-US" sz="2400" dirty="0" err="1"/>
              <a:t>Walraven</a:t>
            </a:r>
            <a:r>
              <a:rPr lang="en-US" sz="2400" dirty="0"/>
              <a:t> in Montreal)</a:t>
            </a:r>
            <a:endParaRPr lang="en-US" sz="2400" dirty="0">
              <a:solidFill>
                <a:schemeClr val="tx1"/>
              </a:solidFill>
            </a:endParaRPr>
          </a:p>
          <a:p>
            <a:pPr marL="383540" lvl="1" indent="-285750">
              <a:buChar char="•"/>
            </a:pPr>
            <a:r>
              <a:rPr lang="en-US" sz="2400" dirty="0"/>
              <a:t>Well tested, validated and implemented at Kaiser Permanente sites in CA and OR</a:t>
            </a:r>
            <a:endParaRPr lang="en-US" sz="2400" dirty="0">
              <a:solidFill>
                <a:schemeClr val="tx1"/>
              </a:solidFill>
            </a:endParaRPr>
          </a:p>
          <a:p>
            <a:pPr marL="97790" lvl="1" indent="0">
              <a:buNone/>
            </a:pPr>
            <a:endParaRPr lang="en-US" sz="2400" dirty="0">
              <a:solidFill>
                <a:srgbClr val="404040"/>
              </a:solidFill>
            </a:endParaRPr>
          </a:p>
          <a:p>
            <a:pPr marL="200660" lvl="1" indent="0">
              <a:buNone/>
            </a:pPr>
            <a:r>
              <a:rPr lang="en-US" sz="2400" dirty="0"/>
              <a:t>Can we simplify and improve the model for our patients?</a:t>
            </a:r>
            <a:endParaRPr dirty="0">
              <a:solidFill>
                <a:schemeClr val="tx1"/>
              </a:solidFill>
            </a:endParaRPr>
          </a:p>
          <a:p>
            <a:pPr marL="383540" lvl="1"/>
            <a:r>
              <a:rPr lang="en-US" sz="2400" dirty="0"/>
              <a:t>Data sources –34,532 patients admitted to Lakeside hospitals in January 2014</a:t>
            </a:r>
          </a:p>
          <a:p>
            <a:pPr marL="566420" lvl="2"/>
            <a:r>
              <a:rPr lang="en-US" sz="2000" dirty="0"/>
              <a:t>Diagnosis and hospitalization history (patient and administrative level data)</a:t>
            </a:r>
          </a:p>
          <a:p>
            <a:pPr marL="383540" lvl="1"/>
            <a:r>
              <a:rPr lang="en-US" sz="2400" dirty="0"/>
              <a:t>Regression to identify factors predicting readmission</a:t>
            </a:r>
          </a:p>
          <a:p>
            <a:pPr marL="566420" lvl="2"/>
            <a:r>
              <a:rPr lang="en-US" sz="2000" dirty="0"/>
              <a:t>80% training, 20% testing</a:t>
            </a:r>
          </a:p>
          <a:p>
            <a:pPr marL="383540" lvl="1"/>
            <a:r>
              <a:rPr lang="en-US" sz="2400" dirty="0"/>
              <a:t>Comparison against Traditional LACE</a:t>
            </a:r>
          </a:p>
          <a:p>
            <a:pPr marL="383540" lvl="1"/>
            <a:endParaRPr lang="en-US" dirty="0"/>
          </a:p>
          <a:p>
            <a:pPr marL="0" indent="0">
              <a:buNone/>
            </a:pPr>
            <a:endParaRPr lang="en-US" dirty="0"/>
          </a:p>
        </p:txBody>
      </p:sp>
    </p:spTree>
    <p:extLst>
      <p:ext uri="{BB962C8B-B14F-4D97-AF65-F5344CB8AC3E}">
        <p14:creationId xmlns:p14="http://schemas.microsoft.com/office/powerpoint/2010/main" val="405214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4358640" cy="1465996"/>
          </a:xfrm>
        </p:spPr>
        <p:txBody>
          <a:bodyPr/>
          <a:lstStyle/>
          <a:p>
            <a:r>
              <a:rPr lang="en-US" dirty="0"/>
              <a:t>Traditional LACE</a:t>
            </a:r>
          </a:p>
        </p:txBody>
      </p:sp>
      <p:sp>
        <p:nvSpPr>
          <p:cNvPr id="3" name="Content Placeholder 2"/>
          <p:cNvSpPr>
            <a:spLocks noGrp="1"/>
          </p:cNvSpPr>
          <p:nvPr>
            <p:ph idx="1"/>
          </p:nvPr>
        </p:nvSpPr>
        <p:spPr>
          <a:xfrm>
            <a:off x="822959" y="1845734"/>
            <a:ext cx="853441" cy="4023360"/>
          </a:xfrm>
        </p:spPr>
        <p:txBody>
          <a:bodyPr>
            <a:normAutofit/>
          </a:bodyPr>
          <a:lstStyle/>
          <a:p>
            <a:r>
              <a:rPr lang="en-US" sz="6000" dirty="0"/>
              <a:t>L</a:t>
            </a:r>
          </a:p>
          <a:p>
            <a:r>
              <a:rPr lang="en-US" sz="6000" dirty="0"/>
              <a:t>A</a:t>
            </a:r>
          </a:p>
          <a:p>
            <a:r>
              <a:rPr lang="en-US" sz="6000" dirty="0"/>
              <a:t>C</a:t>
            </a:r>
          </a:p>
          <a:p>
            <a:r>
              <a:rPr lang="en-US" sz="6000" dirty="0"/>
              <a:t>E</a:t>
            </a:r>
          </a:p>
          <a:p>
            <a:pPr lvl="1"/>
            <a:endParaRPr lang="en-US" sz="5400" dirty="0"/>
          </a:p>
          <a:p>
            <a:pPr marL="0" indent="0">
              <a:buNone/>
            </a:pPr>
            <a:endParaRPr lang="en-US" sz="6000" dirty="0"/>
          </a:p>
        </p:txBody>
      </p:sp>
      <p:sp>
        <p:nvSpPr>
          <p:cNvPr id="4" name="Content Placeholder 2">
            <a:extLst>
              <a:ext uri="{FF2B5EF4-FFF2-40B4-BE49-F238E27FC236}">
                <a16:creationId xmlns:a16="http://schemas.microsoft.com/office/drawing/2014/main" id="{2D2AD7E7-E78B-4968-87E6-4DF5730978A3}"/>
              </a:ext>
            </a:extLst>
          </p:cNvPr>
          <p:cNvSpPr txBox="1">
            <a:spLocks/>
          </p:cNvSpPr>
          <p:nvPr/>
        </p:nvSpPr>
        <p:spPr>
          <a:xfrm>
            <a:off x="1622213" y="2262290"/>
            <a:ext cx="6705600" cy="8398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Length of stay</a:t>
            </a:r>
          </a:p>
        </p:txBody>
      </p:sp>
      <p:graphicFrame>
        <p:nvGraphicFramePr>
          <p:cNvPr id="6" name="Table 5">
            <a:extLst>
              <a:ext uri="{FF2B5EF4-FFF2-40B4-BE49-F238E27FC236}">
                <a16:creationId xmlns:a16="http://schemas.microsoft.com/office/drawing/2014/main" id="{A60FE707-D693-4A8D-A571-9FC728026ACD}"/>
              </a:ext>
            </a:extLst>
          </p:cNvPr>
          <p:cNvGraphicFramePr>
            <a:graphicFrameLocks noGrp="1"/>
          </p:cNvGraphicFramePr>
          <p:nvPr/>
        </p:nvGraphicFramePr>
        <p:xfrm>
          <a:off x="6035041" y="1143000"/>
          <a:ext cx="2438400" cy="2133600"/>
        </p:xfrm>
        <a:graphic>
          <a:graphicData uri="http://schemas.openxmlformats.org/drawingml/2006/table">
            <a:tbl>
              <a:tblPr firstRow="1" bandRow="1">
                <a:tableStyleId>{5C22544A-7EE6-4342-B048-85BDC9FD1C3A}</a:tableStyleId>
              </a:tblPr>
              <a:tblGrid>
                <a:gridCol w="1182253">
                  <a:extLst>
                    <a:ext uri="{9D8B030D-6E8A-4147-A177-3AD203B41FA5}">
                      <a16:colId xmlns:a16="http://schemas.microsoft.com/office/drawing/2014/main" val="501315474"/>
                    </a:ext>
                  </a:extLst>
                </a:gridCol>
                <a:gridCol w="1256147">
                  <a:extLst>
                    <a:ext uri="{9D8B030D-6E8A-4147-A177-3AD203B41FA5}">
                      <a16:colId xmlns:a16="http://schemas.microsoft.com/office/drawing/2014/main" val="1591581558"/>
                    </a:ext>
                  </a:extLst>
                </a:gridCol>
              </a:tblGrid>
              <a:tr h="241905">
                <a:tc>
                  <a:txBody>
                    <a:bodyPr/>
                    <a:lstStyle/>
                    <a:p>
                      <a:pPr algn="l"/>
                      <a:r>
                        <a:rPr lang="en-US" sz="1400" dirty="0"/>
                        <a:t>Length (days)</a:t>
                      </a:r>
                    </a:p>
                  </a:txBody>
                  <a:tcPr/>
                </a:tc>
                <a:tc>
                  <a:txBody>
                    <a:bodyPr/>
                    <a:lstStyle/>
                    <a:p>
                      <a:pPr algn="l"/>
                      <a:r>
                        <a:rPr lang="en-US" sz="1400" dirty="0"/>
                        <a:t>Score</a:t>
                      </a:r>
                    </a:p>
                  </a:txBody>
                  <a:tcPr/>
                </a:tc>
                <a:extLst>
                  <a:ext uri="{0D108BD9-81ED-4DB2-BD59-A6C34878D82A}">
                    <a16:rowId xmlns:a16="http://schemas.microsoft.com/office/drawing/2014/main" val="2299270336"/>
                  </a:ext>
                </a:extLst>
              </a:tr>
              <a:tr h="241905">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359973190"/>
                  </a:ext>
                </a:extLst>
              </a:tr>
              <a:tr h="241905">
                <a:tc>
                  <a:txBody>
                    <a:bodyPr/>
                    <a:lstStyle/>
                    <a:p>
                      <a:pPr algn="ctr"/>
                      <a:r>
                        <a:rPr lang="en-US" sz="1400" dirty="0"/>
                        <a:t>2</a:t>
                      </a:r>
                    </a:p>
                  </a:txBody>
                  <a:tcPr/>
                </a:tc>
                <a:tc>
                  <a:txBody>
                    <a:bodyPr/>
                    <a:lstStyle/>
                    <a:p>
                      <a:pPr algn="ctr"/>
                      <a:r>
                        <a:rPr lang="en-US" sz="1400" dirty="0"/>
                        <a:t>2</a:t>
                      </a:r>
                    </a:p>
                  </a:txBody>
                  <a:tcPr/>
                </a:tc>
                <a:extLst>
                  <a:ext uri="{0D108BD9-81ED-4DB2-BD59-A6C34878D82A}">
                    <a16:rowId xmlns:a16="http://schemas.microsoft.com/office/drawing/2014/main" val="2105560906"/>
                  </a:ext>
                </a:extLst>
              </a:tr>
              <a:tr h="241905">
                <a:tc>
                  <a:txBody>
                    <a:bodyPr/>
                    <a:lstStyle/>
                    <a:p>
                      <a:pPr algn="ctr"/>
                      <a:r>
                        <a:rPr lang="en-US" sz="1400" dirty="0"/>
                        <a:t>3</a:t>
                      </a:r>
                    </a:p>
                  </a:txBody>
                  <a:tcPr/>
                </a:tc>
                <a:tc>
                  <a:txBody>
                    <a:bodyPr/>
                    <a:lstStyle/>
                    <a:p>
                      <a:pPr algn="ctr"/>
                      <a:r>
                        <a:rPr lang="en-US" sz="1400" dirty="0"/>
                        <a:t>3</a:t>
                      </a:r>
                    </a:p>
                  </a:txBody>
                  <a:tcPr/>
                </a:tc>
                <a:extLst>
                  <a:ext uri="{0D108BD9-81ED-4DB2-BD59-A6C34878D82A}">
                    <a16:rowId xmlns:a16="http://schemas.microsoft.com/office/drawing/2014/main" val="2848422054"/>
                  </a:ext>
                </a:extLst>
              </a:tr>
              <a:tr h="241905">
                <a:tc>
                  <a:txBody>
                    <a:bodyPr/>
                    <a:lstStyle/>
                    <a:p>
                      <a:pPr algn="ctr"/>
                      <a:r>
                        <a:rPr lang="en-US" sz="1400" dirty="0"/>
                        <a:t>4-6</a:t>
                      </a:r>
                    </a:p>
                  </a:txBody>
                  <a:tcPr/>
                </a:tc>
                <a:tc>
                  <a:txBody>
                    <a:bodyPr/>
                    <a:lstStyle/>
                    <a:p>
                      <a:pPr algn="ctr"/>
                      <a:r>
                        <a:rPr lang="en-US" sz="1400" dirty="0"/>
                        <a:t>4</a:t>
                      </a:r>
                    </a:p>
                  </a:txBody>
                  <a:tcPr/>
                </a:tc>
                <a:extLst>
                  <a:ext uri="{0D108BD9-81ED-4DB2-BD59-A6C34878D82A}">
                    <a16:rowId xmlns:a16="http://schemas.microsoft.com/office/drawing/2014/main" val="1095026534"/>
                  </a:ext>
                </a:extLst>
              </a:tr>
              <a:tr h="241905">
                <a:tc>
                  <a:txBody>
                    <a:bodyPr/>
                    <a:lstStyle/>
                    <a:p>
                      <a:pPr algn="ctr"/>
                      <a:r>
                        <a:rPr lang="en-US" sz="1400" dirty="0"/>
                        <a:t>7-13</a:t>
                      </a:r>
                    </a:p>
                  </a:txBody>
                  <a:tcPr/>
                </a:tc>
                <a:tc>
                  <a:txBody>
                    <a:bodyPr/>
                    <a:lstStyle/>
                    <a:p>
                      <a:pPr algn="ctr"/>
                      <a:r>
                        <a:rPr lang="en-US" sz="1400" dirty="0"/>
                        <a:t>5</a:t>
                      </a:r>
                    </a:p>
                  </a:txBody>
                  <a:tcPr/>
                </a:tc>
                <a:extLst>
                  <a:ext uri="{0D108BD9-81ED-4DB2-BD59-A6C34878D82A}">
                    <a16:rowId xmlns:a16="http://schemas.microsoft.com/office/drawing/2014/main" val="3159694345"/>
                  </a:ext>
                </a:extLst>
              </a:tr>
              <a:tr h="241905">
                <a:tc>
                  <a:txBody>
                    <a:bodyPr/>
                    <a:lstStyle/>
                    <a:p>
                      <a:pPr algn="ctr"/>
                      <a:r>
                        <a:rPr lang="en-US" sz="1400" dirty="0"/>
                        <a:t>14+</a:t>
                      </a:r>
                    </a:p>
                  </a:txBody>
                  <a:tcPr/>
                </a:tc>
                <a:tc>
                  <a:txBody>
                    <a:bodyPr/>
                    <a:lstStyle/>
                    <a:p>
                      <a:pPr algn="ctr"/>
                      <a:r>
                        <a:rPr lang="en-US" sz="1400" dirty="0"/>
                        <a:t>7</a:t>
                      </a:r>
                    </a:p>
                  </a:txBody>
                  <a:tcPr/>
                </a:tc>
                <a:extLst>
                  <a:ext uri="{0D108BD9-81ED-4DB2-BD59-A6C34878D82A}">
                    <a16:rowId xmlns:a16="http://schemas.microsoft.com/office/drawing/2014/main" val="1376181641"/>
                  </a:ext>
                </a:extLst>
              </a:tr>
            </a:tbl>
          </a:graphicData>
        </a:graphic>
      </p:graphicFrame>
      <p:sp>
        <p:nvSpPr>
          <p:cNvPr id="7" name="Content Placeholder 2">
            <a:extLst>
              <a:ext uri="{FF2B5EF4-FFF2-40B4-BE49-F238E27FC236}">
                <a16:creationId xmlns:a16="http://schemas.microsoft.com/office/drawing/2014/main" id="{8DEF038E-E917-423E-B252-C9AB69B5E125}"/>
              </a:ext>
            </a:extLst>
          </p:cNvPr>
          <p:cNvSpPr txBox="1">
            <a:spLocks/>
          </p:cNvSpPr>
          <p:nvPr/>
        </p:nvSpPr>
        <p:spPr>
          <a:xfrm>
            <a:off x="1618825" y="4273976"/>
            <a:ext cx="6705600" cy="7213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Comorbidities = Determine history and weight for 14 different comorbidities. If greater than 4, round to 5. </a:t>
            </a:r>
          </a:p>
        </p:txBody>
      </p:sp>
      <p:sp>
        <p:nvSpPr>
          <p:cNvPr id="9" name="Content Placeholder 2">
            <a:extLst>
              <a:ext uri="{FF2B5EF4-FFF2-40B4-BE49-F238E27FC236}">
                <a16:creationId xmlns:a16="http://schemas.microsoft.com/office/drawing/2014/main" id="{477EADB2-EDF0-42AE-98E6-391552AB45B0}"/>
              </a:ext>
            </a:extLst>
          </p:cNvPr>
          <p:cNvSpPr txBox="1">
            <a:spLocks/>
          </p:cNvSpPr>
          <p:nvPr/>
        </p:nvSpPr>
        <p:spPr>
          <a:xfrm>
            <a:off x="1618825" y="5281507"/>
            <a:ext cx="6705600" cy="8737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Emergency visits = How many ED visits in past six months, not counting this one. 1 point per visit (max 4)  </a:t>
            </a:r>
          </a:p>
        </p:txBody>
      </p:sp>
      <p:sp>
        <p:nvSpPr>
          <p:cNvPr id="10" name="Content Placeholder 2">
            <a:extLst>
              <a:ext uri="{FF2B5EF4-FFF2-40B4-BE49-F238E27FC236}">
                <a16:creationId xmlns:a16="http://schemas.microsoft.com/office/drawing/2014/main" id="{6C38C584-06FF-4B19-AEA6-134720AA03E3}"/>
              </a:ext>
            </a:extLst>
          </p:cNvPr>
          <p:cNvSpPr txBox="1">
            <a:spLocks/>
          </p:cNvSpPr>
          <p:nvPr/>
        </p:nvSpPr>
        <p:spPr>
          <a:xfrm>
            <a:off x="1618825" y="3276599"/>
            <a:ext cx="6705600" cy="11446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Acuity = 3 points If admitted through ED</a:t>
            </a:r>
          </a:p>
        </p:txBody>
      </p:sp>
      <p:sp>
        <p:nvSpPr>
          <p:cNvPr id="12" name="Content Placeholder 2">
            <a:extLst>
              <a:ext uri="{FF2B5EF4-FFF2-40B4-BE49-F238E27FC236}">
                <a16:creationId xmlns:a16="http://schemas.microsoft.com/office/drawing/2014/main" id="{590AF3EB-5125-4C31-9587-6C72E135BD2D}"/>
              </a:ext>
            </a:extLst>
          </p:cNvPr>
          <p:cNvSpPr txBox="1">
            <a:spLocks/>
          </p:cNvSpPr>
          <p:nvPr/>
        </p:nvSpPr>
        <p:spPr>
          <a:xfrm>
            <a:off x="609600" y="5852158"/>
            <a:ext cx="8153400" cy="6807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800" b="1" dirty="0">
                <a:solidFill>
                  <a:schemeClr val="accent2"/>
                </a:solidFill>
              </a:rPr>
              <a:t>LACE of 11+ predicts high risk patients</a:t>
            </a:r>
          </a:p>
        </p:txBody>
      </p:sp>
      <p:pic>
        <p:nvPicPr>
          <p:cNvPr id="5" name="Picture 4">
            <a:extLst>
              <a:ext uri="{FF2B5EF4-FFF2-40B4-BE49-F238E27FC236}">
                <a16:creationId xmlns:a16="http://schemas.microsoft.com/office/drawing/2014/main" id="{B3B205FE-8A68-4D66-9FB7-0611C7638B9D}"/>
              </a:ext>
            </a:extLst>
          </p:cNvPr>
          <p:cNvPicPr>
            <a:picLocks noChangeAspect="1"/>
          </p:cNvPicPr>
          <p:nvPr/>
        </p:nvPicPr>
        <p:blipFill>
          <a:blip r:embed="rId3"/>
          <a:stretch>
            <a:fillRect/>
          </a:stretch>
        </p:blipFill>
        <p:spPr>
          <a:xfrm>
            <a:off x="4235423" y="3043020"/>
            <a:ext cx="4876800" cy="2180805"/>
          </a:xfrm>
          <a:prstGeom prst="rect">
            <a:avLst/>
          </a:prstGeom>
        </p:spPr>
      </p:pic>
    </p:spTree>
    <p:extLst>
      <p:ext uri="{BB962C8B-B14F-4D97-AF65-F5344CB8AC3E}">
        <p14:creationId xmlns:p14="http://schemas.microsoft.com/office/powerpoint/2010/main" val="282038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4358640" cy="1465996"/>
          </a:xfrm>
        </p:spPr>
        <p:txBody>
          <a:bodyPr/>
          <a:lstStyle/>
          <a:p>
            <a:r>
              <a:rPr lang="en-US" dirty="0"/>
              <a:t>Simplified LASH</a:t>
            </a:r>
          </a:p>
        </p:txBody>
      </p:sp>
      <p:sp>
        <p:nvSpPr>
          <p:cNvPr id="3" name="Content Placeholder 2"/>
          <p:cNvSpPr>
            <a:spLocks noGrp="1"/>
          </p:cNvSpPr>
          <p:nvPr>
            <p:ph idx="1"/>
          </p:nvPr>
        </p:nvSpPr>
        <p:spPr>
          <a:xfrm>
            <a:off x="822959" y="1845734"/>
            <a:ext cx="853441" cy="4023360"/>
          </a:xfrm>
        </p:spPr>
        <p:txBody>
          <a:bodyPr>
            <a:normAutofit/>
          </a:bodyPr>
          <a:lstStyle/>
          <a:p>
            <a:r>
              <a:rPr lang="en-US" sz="6000" dirty="0"/>
              <a:t>L</a:t>
            </a:r>
          </a:p>
          <a:p>
            <a:r>
              <a:rPr lang="en-US" sz="6000" dirty="0"/>
              <a:t>A</a:t>
            </a:r>
          </a:p>
          <a:p>
            <a:r>
              <a:rPr lang="en-US" sz="6000" dirty="0"/>
              <a:t>S</a:t>
            </a:r>
          </a:p>
          <a:p>
            <a:r>
              <a:rPr lang="en-US" sz="6000" dirty="0"/>
              <a:t>H</a:t>
            </a:r>
          </a:p>
          <a:p>
            <a:pPr lvl="1"/>
            <a:endParaRPr lang="en-US" sz="5400" dirty="0"/>
          </a:p>
          <a:p>
            <a:pPr marL="0" indent="0">
              <a:buNone/>
            </a:pPr>
            <a:endParaRPr lang="en-US" sz="6000" dirty="0"/>
          </a:p>
        </p:txBody>
      </p:sp>
      <p:sp>
        <p:nvSpPr>
          <p:cNvPr id="4" name="Content Placeholder 2">
            <a:extLst>
              <a:ext uri="{FF2B5EF4-FFF2-40B4-BE49-F238E27FC236}">
                <a16:creationId xmlns:a16="http://schemas.microsoft.com/office/drawing/2014/main" id="{2D2AD7E7-E78B-4968-87E6-4DF5730978A3}"/>
              </a:ext>
            </a:extLst>
          </p:cNvPr>
          <p:cNvSpPr txBox="1">
            <a:spLocks/>
          </p:cNvSpPr>
          <p:nvPr/>
        </p:nvSpPr>
        <p:spPr>
          <a:xfrm>
            <a:off x="1622213" y="2262290"/>
            <a:ext cx="6705600" cy="8398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Length of stay</a:t>
            </a:r>
          </a:p>
        </p:txBody>
      </p:sp>
      <p:graphicFrame>
        <p:nvGraphicFramePr>
          <p:cNvPr id="6" name="Table 5">
            <a:extLst>
              <a:ext uri="{FF2B5EF4-FFF2-40B4-BE49-F238E27FC236}">
                <a16:creationId xmlns:a16="http://schemas.microsoft.com/office/drawing/2014/main" id="{A60FE707-D693-4A8D-A571-9FC728026ACD}"/>
              </a:ext>
            </a:extLst>
          </p:cNvPr>
          <p:cNvGraphicFramePr>
            <a:graphicFrameLocks noGrp="1"/>
          </p:cNvGraphicFramePr>
          <p:nvPr>
            <p:extLst>
              <p:ext uri="{D42A27DB-BD31-4B8C-83A1-F6EECF244321}">
                <p14:modId xmlns:p14="http://schemas.microsoft.com/office/powerpoint/2010/main" val="2775790189"/>
              </p:ext>
            </p:extLst>
          </p:nvPr>
        </p:nvGraphicFramePr>
        <p:xfrm>
          <a:off x="6035041" y="1143000"/>
          <a:ext cx="2438400" cy="2133600"/>
        </p:xfrm>
        <a:graphic>
          <a:graphicData uri="http://schemas.openxmlformats.org/drawingml/2006/table">
            <a:tbl>
              <a:tblPr firstRow="1" bandRow="1">
                <a:tableStyleId>{5C22544A-7EE6-4342-B048-85BDC9FD1C3A}</a:tableStyleId>
              </a:tblPr>
              <a:tblGrid>
                <a:gridCol w="1182253">
                  <a:extLst>
                    <a:ext uri="{9D8B030D-6E8A-4147-A177-3AD203B41FA5}">
                      <a16:colId xmlns:a16="http://schemas.microsoft.com/office/drawing/2014/main" val="501315474"/>
                    </a:ext>
                  </a:extLst>
                </a:gridCol>
                <a:gridCol w="1256147">
                  <a:extLst>
                    <a:ext uri="{9D8B030D-6E8A-4147-A177-3AD203B41FA5}">
                      <a16:colId xmlns:a16="http://schemas.microsoft.com/office/drawing/2014/main" val="1591581558"/>
                    </a:ext>
                  </a:extLst>
                </a:gridCol>
              </a:tblGrid>
              <a:tr h="241905">
                <a:tc>
                  <a:txBody>
                    <a:bodyPr/>
                    <a:lstStyle/>
                    <a:p>
                      <a:pPr algn="l"/>
                      <a:r>
                        <a:rPr lang="en-US" sz="1400" dirty="0"/>
                        <a:t>Length (days)</a:t>
                      </a:r>
                    </a:p>
                  </a:txBody>
                  <a:tcPr/>
                </a:tc>
                <a:tc>
                  <a:txBody>
                    <a:bodyPr/>
                    <a:lstStyle/>
                    <a:p>
                      <a:pPr algn="l"/>
                      <a:r>
                        <a:rPr lang="en-US" sz="1400" dirty="0"/>
                        <a:t>Score</a:t>
                      </a:r>
                    </a:p>
                  </a:txBody>
                  <a:tcPr/>
                </a:tc>
                <a:extLst>
                  <a:ext uri="{0D108BD9-81ED-4DB2-BD59-A6C34878D82A}">
                    <a16:rowId xmlns:a16="http://schemas.microsoft.com/office/drawing/2014/main" val="2299270336"/>
                  </a:ext>
                </a:extLst>
              </a:tr>
              <a:tr h="241905">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359973190"/>
                  </a:ext>
                </a:extLst>
              </a:tr>
              <a:tr h="241905">
                <a:tc>
                  <a:txBody>
                    <a:bodyPr/>
                    <a:lstStyle/>
                    <a:p>
                      <a:pPr algn="ctr"/>
                      <a:r>
                        <a:rPr lang="en-US" sz="1400" dirty="0"/>
                        <a:t>2</a:t>
                      </a:r>
                    </a:p>
                  </a:txBody>
                  <a:tcPr/>
                </a:tc>
                <a:tc>
                  <a:txBody>
                    <a:bodyPr/>
                    <a:lstStyle/>
                    <a:p>
                      <a:pPr algn="ctr"/>
                      <a:r>
                        <a:rPr lang="en-US" sz="1400" dirty="0"/>
                        <a:t>2</a:t>
                      </a:r>
                    </a:p>
                  </a:txBody>
                  <a:tcPr/>
                </a:tc>
                <a:extLst>
                  <a:ext uri="{0D108BD9-81ED-4DB2-BD59-A6C34878D82A}">
                    <a16:rowId xmlns:a16="http://schemas.microsoft.com/office/drawing/2014/main" val="2105560906"/>
                  </a:ext>
                </a:extLst>
              </a:tr>
              <a:tr h="241905">
                <a:tc>
                  <a:txBody>
                    <a:bodyPr/>
                    <a:lstStyle/>
                    <a:p>
                      <a:pPr algn="ctr"/>
                      <a:r>
                        <a:rPr lang="en-US" sz="1400" dirty="0"/>
                        <a:t>3</a:t>
                      </a:r>
                    </a:p>
                  </a:txBody>
                  <a:tcPr/>
                </a:tc>
                <a:tc>
                  <a:txBody>
                    <a:bodyPr/>
                    <a:lstStyle/>
                    <a:p>
                      <a:pPr algn="ctr"/>
                      <a:r>
                        <a:rPr lang="en-US" sz="1400" dirty="0"/>
                        <a:t>3</a:t>
                      </a:r>
                    </a:p>
                  </a:txBody>
                  <a:tcPr/>
                </a:tc>
                <a:extLst>
                  <a:ext uri="{0D108BD9-81ED-4DB2-BD59-A6C34878D82A}">
                    <a16:rowId xmlns:a16="http://schemas.microsoft.com/office/drawing/2014/main" val="2848422054"/>
                  </a:ext>
                </a:extLst>
              </a:tr>
              <a:tr h="241905">
                <a:tc>
                  <a:txBody>
                    <a:bodyPr/>
                    <a:lstStyle/>
                    <a:p>
                      <a:pPr algn="ctr"/>
                      <a:r>
                        <a:rPr lang="en-US" sz="1400" dirty="0"/>
                        <a:t>4-6</a:t>
                      </a:r>
                    </a:p>
                  </a:txBody>
                  <a:tcPr/>
                </a:tc>
                <a:tc>
                  <a:txBody>
                    <a:bodyPr/>
                    <a:lstStyle/>
                    <a:p>
                      <a:pPr algn="ctr"/>
                      <a:r>
                        <a:rPr lang="en-US" sz="1400" dirty="0"/>
                        <a:t>4</a:t>
                      </a:r>
                    </a:p>
                  </a:txBody>
                  <a:tcPr/>
                </a:tc>
                <a:extLst>
                  <a:ext uri="{0D108BD9-81ED-4DB2-BD59-A6C34878D82A}">
                    <a16:rowId xmlns:a16="http://schemas.microsoft.com/office/drawing/2014/main" val="1095026534"/>
                  </a:ext>
                </a:extLst>
              </a:tr>
              <a:tr h="241905">
                <a:tc>
                  <a:txBody>
                    <a:bodyPr/>
                    <a:lstStyle/>
                    <a:p>
                      <a:pPr algn="ctr"/>
                      <a:r>
                        <a:rPr lang="en-US" sz="1400" dirty="0"/>
                        <a:t>7-13</a:t>
                      </a:r>
                    </a:p>
                  </a:txBody>
                  <a:tcPr/>
                </a:tc>
                <a:tc>
                  <a:txBody>
                    <a:bodyPr/>
                    <a:lstStyle/>
                    <a:p>
                      <a:pPr algn="ctr"/>
                      <a:r>
                        <a:rPr lang="en-US" sz="1400" dirty="0"/>
                        <a:t>5</a:t>
                      </a:r>
                    </a:p>
                  </a:txBody>
                  <a:tcPr/>
                </a:tc>
                <a:extLst>
                  <a:ext uri="{0D108BD9-81ED-4DB2-BD59-A6C34878D82A}">
                    <a16:rowId xmlns:a16="http://schemas.microsoft.com/office/drawing/2014/main" val="3159694345"/>
                  </a:ext>
                </a:extLst>
              </a:tr>
              <a:tr h="241905">
                <a:tc>
                  <a:txBody>
                    <a:bodyPr/>
                    <a:lstStyle/>
                    <a:p>
                      <a:pPr algn="ctr"/>
                      <a:r>
                        <a:rPr lang="en-US" sz="1400" dirty="0"/>
                        <a:t>14+</a:t>
                      </a:r>
                    </a:p>
                  </a:txBody>
                  <a:tcPr/>
                </a:tc>
                <a:tc>
                  <a:txBody>
                    <a:bodyPr/>
                    <a:lstStyle/>
                    <a:p>
                      <a:pPr algn="ctr"/>
                      <a:r>
                        <a:rPr lang="en-US" sz="1400" dirty="0"/>
                        <a:t>7</a:t>
                      </a:r>
                    </a:p>
                  </a:txBody>
                  <a:tcPr/>
                </a:tc>
                <a:extLst>
                  <a:ext uri="{0D108BD9-81ED-4DB2-BD59-A6C34878D82A}">
                    <a16:rowId xmlns:a16="http://schemas.microsoft.com/office/drawing/2014/main" val="1376181641"/>
                  </a:ext>
                </a:extLst>
              </a:tr>
            </a:tbl>
          </a:graphicData>
        </a:graphic>
      </p:graphicFrame>
      <p:sp>
        <p:nvSpPr>
          <p:cNvPr id="7" name="Content Placeholder 2">
            <a:extLst>
              <a:ext uri="{FF2B5EF4-FFF2-40B4-BE49-F238E27FC236}">
                <a16:creationId xmlns:a16="http://schemas.microsoft.com/office/drawing/2014/main" id="{8DEF038E-E917-423E-B252-C9AB69B5E125}"/>
              </a:ext>
            </a:extLst>
          </p:cNvPr>
          <p:cNvSpPr txBox="1">
            <a:spLocks/>
          </p:cNvSpPr>
          <p:nvPr/>
        </p:nvSpPr>
        <p:spPr>
          <a:xfrm>
            <a:off x="1618825" y="4273976"/>
            <a:ext cx="6705600" cy="7213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Stroke = 1 point if patient has a history of stroke</a:t>
            </a:r>
          </a:p>
        </p:txBody>
      </p:sp>
      <p:sp>
        <p:nvSpPr>
          <p:cNvPr id="9" name="Content Placeholder 2">
            <a:extLst>
              <a:ext uri="{FF2B5EF4-FFF2-40B4-BE49-F238E27FC236}">
                <a16:creationId xmlns:a16="http://schemas.microsoft.com/office/drawing/2014/main" id="{477EADB2-EDF0-42AE-98E6-391552AB45B0}"/>
              </a:ext>
            </a:extLst>
          </p:cNvPr>
          <p:cNvSpPr txBox="1">
            <a:spLocks/>
          </p:cNvSpPr>
          <p:nvPr/>
        </p:nvSpPr>
        <p:spPr>
          <a:xfrm>
            <a:off x="1618825" y="5281507"/>
            <a:ext cx="6705600" cy="8737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Heart Attack = 1 point if patient has a history of heart attack</a:t>
            </a:r>
          </a:p>
        </p:txBody>
      </p:sp>
      <p:sp>
        <p:nvSpPr>
          <p:cNvPr id="10" name="Content Placeholder 2">
            <a:extLst>
              <a:ext uri="{FF2B5EF4-FFF2-40B4-BE49-F238E27FC236}">
                <a16:creationId xmlns:a16="http://schemas.microsoft.com/office/drawing/2014/main" id="{6C38C584-06FF-4B19-AEA6-134720AA03E3}"/>
              </a:ext>
            </a:extLst>
          </p:cNvPr>
          <p:cNvSpPr txBox="1">
            <a:spLocks/>
          </p:cNvSpPr>
          <p:nvPr/>
        </p:nvSpPr>
        <p:spPr>
          <a:xfrm>
            <a:off x="1618825" y="3276599"/>
            <a:ext cx="6705600" cy="11446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Acuity = 3 points If admitted through ED</a:t>
            </a:r>
          </a:p>
        </p:txBody>
      </p:sp>
      <p:sp>
        <p:nvSpPr>
          <p:cNvPr id="12" name="Content Placeholder 2">
            <a:extLst>
              <a:ext uri="{FF2B5EF4-FFF2-40B4-BE49-F238E27FC236}">
                <a16:creationId xmlns:a16="http://schemas.microsoft.com/office/drawing/2014/main" id="{590AF3EB-5125-4C31-9587-6C72E135BD2D}"/>
              </a:ext>
            </a:extLst>
          </p:cNvPr>
          <p:cNvSpPr txBox="1">
            <a:spLocks/>
          </p:cNvSpPr>
          <p:nvPr/>
        </p:nvSpPr>
        <p:spPr>
          <a:xfrm>
            <a:off x="609600" y="5852158"/>
            <a:ext cx="8153400" cy="6807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800" b="1" dirty="0">
                <a:solidFill>
                  <a:schemeClr val="accent2"/>
                </a:solidFill>
              </a:rPr>
              <a:t>LASH of 7+ predicts high risk patients</a:t>
            </a:r>
          </a:p>
        </p:txBody>
      </p:sp>
    </p:spTree>
    <p:extLst>
      <p:ext uri="{BB962C8B-B14F-4D97-AF65-F5344CB8AC3E}">
        <p14:creationId xmlns:p14="http://schemas.microsoft.com/office/powerpoint/2010/main" val="205622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6949440" cy="1465996"/>
          </a:xfrm>
        </p:spPr>
        <p:txBody>
          <a:bodyPr/>
          <a:lstStyle/>
          <a:p>
            <a:r>
              <a:rPr lang="en-US" dirty="0"/>
              <a:t>LASH selectively identifies at-risk patients</a:t>
            </a:r>
          </a:p>
        </p:txBody>
      </p:sp>
      <p:graphicFrame>
        <p:nvGraphicFramePr>
          <p:cNvPr id="5" name="Chart 4">
            <a:extLst>
              <a:ext uri="{FF2B5EF4-FFF2-40B4-BE49-F238E27FC236}">
                <a16:creationId xmlns:a16="http://schemas.microsoft.com/office/drawing/2014/main" id="{7F250D39-8D72-4399-89DD-9D36C0DD39FB}"/>
              </a:ext>
            </a:extLst>
          </p:cNvPr>
          <p:cNvGraphicFramePr>
            <a:graphicFrameLocks/>
          </p:cNvGraphicFramePr>
          <p:nvPr>
            <p:extLst>
              <p:ext uri="{D42A27DB-BD31-4B8C-83A1-F6EECF244321}">
                <p14:modId xmlns:p14="http://schemas.microsoft.com/office/powerpoint/2010/main" val="3647854717"/>
              </p:ext>
            </p:extLst>
          </p:nvPr>
        </p:nvGraphicFramePr>
        <p:xfrm>
          <a:off x="1066800" y="1828800"/>
          <a:ext cx="7025640" cy="424434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FF08775C-D288-4DF1-A1E7-DAF2069870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8400" y="1904722"/>
            <a:ext cx="4178808" cy="4278684"/>
          </a:xfrm>
          <a:prstGeom prst="rect">
            <a:avLst/>
          </a:prstGeom>
        </p:spPr>
      </p:pic>
    </p:spTree>
    <p:extLst>
      <p:ext uri="{BB962C8B-B14F-4D97-AF65-F5344CB8AC3E}">
        <p14:creationId xmlns:p14="http://schemas.microsoft.com/office/powerpoint/2010/main" val="356736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8936767-AAD1-4FF7-9D22-91E6C31CFD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752600"/>
            <a:ext cx="5181600" cy="4285687"/>
          </a:xfrm>
          <a:prstGeom prst="rect">
            <a:avLst/>
          </a:prstGeom>
        </p:spPr>
      </p:pic>
      <p:sp>
        <p:nvSpPr>
          <p:cNvPr id="2" name="Title 1"/>
          <p:cNvSpPr>
            <a:spLocks noGrp="1"/>
          </p:cNvSpPr>
          <p:nvPr>
            <p:ph type="title"/>
          </p:nvPr>
        </p:nvSpPr>
        <p:spPr>
          <a:xfrm>
            <a:off x="822960" y="286604"/>
            <a:ext cx="6949440" cy="1465996"/>
          </a:xfrm>
        </p:spPr>
        <p:txBody>
          <a:bodyPr/>
          <a:lstStyle/>
          <a:p>
            <a:r>
              <a:rPr lang="en-US" dirty="0"/>
              <a:t>LASH as a superior model</a:t>
            </a:r>
          </a:p>
        </p:txBody>
      </p:sp>
      <p:graphicFrame>
        <p:nvGraphicFramePr>
          <p:cNvPr id="14" name="Table 13">
            <a:extLst>
              <a:ext uri="{FF2B5EF4-FFF2-40B4-BE49-F238E27FC236}">
                <a16:creationId xmlns:a16="http://schemas.microsoft.com/office/drawing/2014/main" id="{1A9614A5-EC42-4DEA-98F7-01B8FECB7544}"/>
              </a:ext>
            </a:extLst>
          </p:cNvPr>
          <p:cNvGraphicFramePr>
            <a:graphicFrameLocks noGrp="1"/>
          </p:cNvGraphicFramePr>
          <p:nvPr>
            <p:extLst>
              <p:ext uri="{D42A27DB-BD31-4B8C-83A1-F6EECF244321}">
                <p14:modId xmlns:p14="http://schemas.microsoft.com/office/powerpoint/2010/main" val="1568704356"/>
              </p:ext>
            </p:extLst>
          </p:nvPr>
        </p:nvGraphicFramePr>
        <p:xfrm>
          <a:off x="3581400" y="4343400"/>
          <a:ext cx="5334000" cy="1381760"/>
        </p:xfrm>
        <a:graphic>
          <a:graphicData uri="http://schemas.openxmlformats.org/drawingml/2006/table">
            <a:tbl>
              <a:tblPr firstRow="1" bandRow="1">
                <a:tableStyleId>{5C22544A-7EE6-4342-B048-85BDC9FD1C3A}</a:tableStyleId>
              </a:tblPr>
              <a:tblGrid>
                <a:gridCol w="1159565">
                  <a:extLst>
                    <a:ext uri="{9D8B030D-6E8A-4147-A177-3AD203B41FA5}">
                      <a16:colId xmlns:a16="http://schemas.microsoft.com/office/drawing/2014/main" val="2452003525"/>
                    </a:ext>
                  </a:extLst>
                </a:gridCol>
                <a:gridCol w="1546087">
                  <a:extLst>
                    <a:ext uri="{9D8B030D-6E8A-4147-A177-3AD203B41FA5}">
                      <a16:colId xmlns:a16="http://schemas.microsoft.com/office/drawing/2014/main" val="3518192637"/>
                    </a:ext>
                  </a:extLst>
                </a:gridCol>
                <a:gridCol w="1468783">
                  <a:extLst>
                    <a:ext uri="{9D8B030D-6E8A-4147-A177-3AD203B41FA5}">
                      <a16:colId xmlns:a16="http://schemas.microsoft.com/office/drawing/2014/main" val="2921258438"/>
                    </a:ext>
                  </a:extLst>
                </a:gridCol>
                <a:gridCol w="1159565">
                  <a:extLst>
                    <a:ext uri="{9D8B030D-6E8A-4147-A177-3AD203B41FA5}">
                      <a16:colId xmlns:a16="http://schemas.microsoft.com/office/drawing/2014/main" val="3391682044"/>
                    </a:ext>
                  </a:extLst>
                </a:gridCol>
              </a:tblGrid>
              <a:tr h="370840">
                <a:tc>
                  <a:txBody>
                    <a:bodyPr/>
                    <a:lstStyle/>
                    <a:p>
                      <a:r>
                        <a:rPr lang="en-US" dirty="0"/>
                        <a:t>Model</a:t>
                      </a:r>
                    </a:p>
                  </a:txBody>
                  <a:tcPr/>
                </a:tc>
                <a:tc>
                  <a:txBody>
                    <a:bodyPr/>
                    <a:lstStyle/>
                    <a:p>
                      <a:r>
                        <a:rPr lang="en-US" dirty="0"/>
                        <a:t>Readmissions Predicted</a:t>
                      </a:r>
                    </a:p>
                  </a:txBody>
                  <a:tcPr/>
                </a:tc>
                <a:tc>
                  <a:txBody>
                    <a:bodyPr/>
                    <a:lstStyle/>
                    <a:p>
                      <a:r>
                        <a:rPr lang="en-US" dirty="0"/>
                        <a:t>Total Interventions</a:t>
                      </a:r>
                    </a:p>
                  </a:txBody>
                  <a:tcPr/>
                </a:tc>
                <a:tc>
                  <a:txBody>
                    <a:bodyPr/>
                    <a:lstStyle/>
                    <a:p>
                      <a:r>
                        <a:rPr lang="en-US" dirty="0"/>
                        <a:t>Predictive Rate</a:t>
                      </a:r>
                    </a:p>
                  </a:txBody>
                  <a:tcPr/>
                </a:tc>
                <a:extLst>
                  <a:ext uri="{0D108BD9-81ED-4DB2-BD59-A6C34878D82A}">
                    <a16:rowId xmlns:a16="http://schemas.microsoft.com/office/drawing/2014/main" val="1685888988"/>
                  </a:ext>
                </a:extLst>
              </a:tr>
              <a:tr h="370840">
                <a:tc>
                  <a:txBody>
                    <a:bodyPr/>
                    <a:lstStyle/>
                    <a:p>
                      <a:r>
                        <a:rPr lang="en-US" dirty="0"/>
                        <a:t>LACE 11+</a:t>
                      </a:r>
                    </a:p>
                  </a:txBody>
                  <a:tcPr/>
                </a:tc>
                <a:tc>
                  <a:txBody>
                    <a:bodyPr/>
                    <a:lstStyle/>
                    <a:p>
                      <a:r>
                        <a:rPr lang="en-US" dirty="0"/>
                        <a:t>627</a:t>
                      </a:r>
                    </a:p>
                  </a:txBody>
                  <a:tcPr/>
                </a:tc>
                <a:tc>
                  <a:txBody>
                    <a:bodyPr/>
                    <a:lstStyle/>
                    <a:p>
                      <a:r>
                        <a:rPr lang="en-US" dirty="0"/>
                        <a:t>3053</a:t>
                      </a:r>
                    </a:p>
                  </a:txBody>
                  <a:tcPr/>
                </a:tc>
                <a:tc>
                  <a:txBody>
                    <a:bodyPr/>
                    <a:lstStyle/>
                    <a:p>
                      <a:r>
                        <a:rPr lang="en-US" dirty="0"/>
                        <a:t>20.5%</a:t>
                      </a:r>
                    </a:p>
                  </a:txBody>
                  <a:tcPr/>
                </a:tc>
                <a:extLst>
                  <a:ext uri="{0D108BD9-81ED-4DB2-BD59-A6C34878D82A}">
                    <a16:rowId xmlns:a16="http://schemas.microsoft.com/office/drawing/2014/main" val="197693859"/>
                  </a:ext>
                </a:extLst>
              </a:tr>
              <a:tr h="370840">
                <a:tc>
                  <a:txBody>
                    <a:bodyPr/>
                    <a:lstStyle/>
                    <a:p>
                      <a:r>
                        <a:rPr lang="en-US" b="1" dirty="0"/>
                        <a:t>LASH 7+</a:t>
                      </a:r>
                    </a:p>
                  </a:txBody>
                  <a:tcPr/>
                </a:tc>
                <a:tc>
                  <a:txBody>
                    <a:bodyPr/>
                    <a:lstStyle/>
                    <a:p>
                      <a:r>
                        <a:rPr lang="en-US" dirty="0"/>
                        <a:t>667</a:t>
                      </a:r>
                    </a:p>
                  </a:txBody>
                  <a:tcPr/>
                </a:tc>
                <a:tc>
                  <a:txBody>
                    <a:bodyPr/>
                    <a:lstStyle/>
                    <a:p>
                      <a:r>
                        <a:rPr lang="en-US" dirty="0"/>
                        <a:t>3039</a:t>
                      </a:r>
                    </a:p>
                  </a:txBody>
                  <a:tcPr/>
                </a:tc>
                <a:tc>
                  <a:txBody>
                    <a:bodyPr/>
                    <a:lstStyle/>
                    <a:p>
                      <a:r>
                        <a:rPr lang="en-US" dirty="0"/>
                        <a:t>21.9%</a:t>
                      </a:r>
                    </a:p>
                  </a:txBody>
                  <a:tcPr/>
                </a:tc>
                <a:extLst>
                  <a:ext uri="{0D108BD9-81ED-4DB2-BD59-A6C34878D82A}">
                    <a16:rowId xmlns:a16="http://schemas.microsoft.com/office/drawing/2014/main" val="3101723740"/>
                  </a:ext>
                </a:extLst>
              </a:tr>
            </a:tbl>
          </a:graphicData>
        </a:graphic>
      </p:graphicFrame>
    </p:spTree>
    <p:extLst>
      <p:ext uri="{BB962C8B-B14F-4D97-AF65-F5344CB8AC3E}">
        <p14:creationId xmlns:p14="http://schemas.microsoft.com/office/powerpoint/2010/main" val="1595231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328</TotalTime>
  <Words>956</Words>
  <Application>Microsoft Office PowerPoint</Application>
  <PresentationFormat>On-screen Show (4:3)</PresentationFormat>
  <Paragraphs>173</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LASH – Slash 30 Days Unplanned Readmission Rate  at Lakeside</vt:lpstr>
      <vt:lpstr>PowerPoint Presentation</vt:lpstr>
      <vt:lpstr>           Why Change</vt:lpstr>
      <vt:lpstr>Impact of not changing</vt:lpstr>
      <vt:lpstr>LASH from LACE</vt:lpstr>
      <vt:lpstr>Traditional LACE</vt:lpstr>
      <vt:lpstr>Simplified LASH</vt:lpstr>
      <vt:lpstr>LASH selectively identifies at-risk patients</vt:lpstr>
      <vt:lpstr>LASH as a superior model</vt:lpstr>
      <vt:lpstr>LASH integration in patient care</vt:lpstr>
      <vt:lpstr>TIMELINE</vt:lpstr>
      <vt:lpstr>Institutional Commitment to deployment </vt:lpstr>
      <vt:lpstr>The Future</vt:lpstr>
      <vt:lpstr>Questions?</vt:lpstr>
    </vt:vector>
  </TitlesOfParts>
  <Company>Kaiser Permanente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P SIKORA</dc:creator>
  <cp:lastModifiedBy>Kevin Watanabe-Smith</cp:lastModifiedBy>
  <cp:revision>318</cp:revision>
  <dcterms:created xsi:type="dcterms:W3CDTF">2014-09-10T14:17:04Z</dcterms:created>
  <dcterms:modified xsi:type="dcterms:W3CDTF">2017-08-25T15:55:48Z</dcterms:modified>
</cp:coreProperties>
</file>