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ms.gov/medicare/medicare-fee-for-service-payment/acuteinpatientpps/readmissions-reduction-program.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J</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a:t>J</a:t>
            </a:r>
            <a:endParaRPr i="1"/>
          </a:p>
          <a:p>
            <a:pPr indent="0" lvl="0" marL="0" marR="0" rtl="0" algn="l">
              <a:spcBef>
                <a:spcPts val="0"/>
              </a:spcBef>
              <a:spcAft>
                <a:spcPts val="0"/>
              </a:spcAft>
              <a:buNone/>
            </a:pPr>
            <a:r>
              <a:rPr b="1" i="1" lang="en-US" sz="1200" u="none" cap="none" strike="noStrike">
                <a:solidFill>
                  <a:schemeClr val="dk1"/>
                </a:solidFill>
                <a:latin typeface="Calibri"/>
                <a:ea typeface="Calibri"/>
                <a:cs typeface="Calibri"/>
                <a:sym typeface="Calibri"/>
              </a:rPr>
              <a:t>Briefly</a:t>
            </a:r>
            <a:r>
              <a:rPr b="0" i="0" lang="en-US" sz="1200" u="none" cap="none" strike="noStrike">
                <a:solidFill>
                  <a:schemeClr val="dk1"/>
                </a:solidFill>
                <a:latin typeface="Calibri"/>
                <a:ea typeface="Calibri"/>
                <a:cs typeface="Calibri"/>
                <a:sym typeface="Calibri"/>
              </a:rPr>
              <a:t> introduce the concept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“Over the next 15 minutes I will introduce a risk score that will help us predict the risk of inpatient readmissions.  I will lay out the need for change, introduce you to the model, and discuss how you will play a role in the success of this effort.”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 </a:t>
            </a:r>
            <a:r>
              <a:rPr b="1" i="0" lang="en-US" sz="1200" u="sng" cap="none" strike="noStrike">
                <a:solidFill>
                  <a:schemeClr val="dk1"/>
                </a:solidFill>
                <a:latin typeface="Calibri"/>
                <a:ea typeface="Calibri"/>
                <a:cs typeface="Calibri"/>
                <a:sym typeface="Calibri"/>
              </a:rPr>
              <a:t>frequently</a:t>
            </a:r>
            <a:r>
              <a:rPr b="0" i="0" lang="en-US" sz="1200" u="none" cap="none" strike="noStrike">
                <a:solidFill>
                  <a:schemeClr val="dk1"/>
                </a:solidFill>
                <a:latin typeface="Calibri"/>
                <a:ea typeface="Calibri"/>
                <a:cs typeface="Calibri"/>
                <a:sym typeface="Calibri"/>
              </a:rPr>
              <a:t> see analysts spend too much time setting the stage and defining the need for change (next section).  Do not fall into this trap.  You will run out of time and lose your opportunity to explain the model and how it will help!</a:t>
            </a:r>
            <a:endParaRPr b="0" i="0" sz="1200" u="none" cap="none" strike="noStrike">
              <a:solidFill>
                <a:schemeClr val="dk1"/>
              </a:solidFill>
              <a:latin typeface="Calibri"/>
              <a:ea typeface="Calibri"/>
              <a:cs typeface="Calibri"/>
              <a:sym typeface="Calibri"/>
            </a:endParaRPr>
          </a:p>
        </p:txBody>
      </p:sp>
      <p:sp>
        <p:nvSpPr>
          <p:cNvPr id="93" name="Google Shape;9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C</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Spend a few minutes establishing a fact based need for change.  Use existing organizational performance metrics, published studies, and current organizational problems to frame the need for change.  Do not introduce editorial or build connections to the future yet.  You are using facts to explain the current state. </a:t>
            </a:r>
            <a:endParaRPr/>
          </a:p>
          <a:p>
            <a:pPr indent="0" lvl="0" marL="0" marR="0" rtl="0" algn="l">
              <a:spcBef>
                <a:spcPts val="0"/>
              </a:spcBef>
              <a:spcAft>
                <a:spcPts val="0"/>
              </a:spcAft>
              <a:buNone/>
            </a:pP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Again, spending too much time justifying the need for change is the most common analyst presentation trap I witness!  Your audience already knows the problems if they work inside the organization.  Use this to pinpoint which specific pain points your model will help address.  </a:t>
            </a:r>
            <a:endParaRPr b="0" i="0" sz="1200" u="none" cap="none" strike="noStrike">
              <a:solidFill>
                <a:schemeClr val="dk1"/>
              </a:solidFill>
              <a:latin typeface="Calibri"/>
              <a:ea typeface="Calibri"/>
              <a:cs typeface="Calibri"/>
              <a:sym typeface="Calibri"/>
            </a:endParaRPr>
          </a:p>
        </p:txBody>
      </p:sp>
      <p:sp>
        <p:nvSpPr>
          <p:cNvPr id="100" name="Google Shape;10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0a1561918_0_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g40a1561918_0_1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C</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Build the connection between inaction and the future state with a focus on building the emotional need for change.  Connect current problems to likely / plausible future consequences.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CMS Detail: </a:t>
            </a:r>
            <a:r>
              <a:rPr lang="en-US" u="sng">
                <a:solidFill>
                  <a:schemeClr val="hlink"/>
                </a:solidFill>
                <a:hlinkClick r:id="rId2"/>
              </a:rPr>
              <a:t>https://www.cms.gov/medicare/medicare-fee-for-service-payment/acuteinpatientpps/readmissions-reduction-program.html</a:t>
            </a:r>
            <a:endParaRPr/>
          </a:p>
          <a:p>
            <a:pPr indent="0" lvl="0" marL="0" marR="0" rtl="0" algn="l">
              <a:spcBef>
                <a:spcPts val="0"/>
              </a:spcBef>
              <a:spcAft>
                <a:spcPts val="0"/>
              </a:spcAft>
              <a:buNone/>
            </a:pPr>
            <a:r>
              <a:t/>
            </a:r>
            <a:endParaRPr/>
          </a:p>
        </p:txBody>
      </p:sp>
      <p:sp>
        <p:nvSpPr>
          <p:cNvPr id="107" name="Google Shape;107;g40a1561918_0_1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C</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Build the connection between inaction and the future state with a focus on building the emotional need for change.  Connect current problems to likely / plausible future consequences.  </a:t>
            </a:r>
            <a:endParaRPr b="0" i="0" sz="1200" u="none" cap="none" strike="noStrike">
              <a:solidFill>
                <a:schemeClr val="dk1"/>
              </a:solidFill>
              <a:latin typeface="Calibri"/>
              <a:ea typeface="Calibri"/>
              <a:cs typeface="Calibri"/>
              <a:sym typeface="Calibri"/>
            </a:endParaRPr>
          </a:p>
        </p:txBody>
      </p:sp>
      <p:sp>
        <p:nvSpPr>
          <p:cNvPr id="114" name="Google Shape;11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0a1561918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40a1561918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C</a:t>
            </a:r>
            <a:endParaRPr/>
          </a:p>
          <a:p>
            <a:pPr indent="0" lvl="0" marL="0" marR="0" rtl="0" algn="l">
              <a:spcBef>
                <a:spcPts val="0"/>
              </a:spcBef>
              <a:spcAft>
                <a:spcPts val="0"/>
              </a:spcAft>
              <a:buNone/>
            </a:pPr>
            <a:r>
              <a:rPr lang="en-US"/>
              <a:t>Promote Defendable Research with models of Reduction in population readmission</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Repurposing information that is already collected, so we can identify patients that have a higher risk of readmission.</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Explain the solution at a high level before going into detail.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Skipping the high level and jumping straight to the detail is the second most frequent analyst presentation mistake I see.  Give your audience the big picture first so they can better understand and relate to the component parts.  This will save you from interruptions and increase their understanding.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bulk of your presentation should focus on the solution (this section plus the next two)</a:t>
            </a:r>
            <a:endParaRPr b="0" i="0" sz="1200" u="none" cap="none" strike="noStrike">
              <a:solidFill>
                <a:schemeClr val="dk1"/>
              </a:solidFill>
              <a:latin typeface="Calibri"/>
              <a:ea typeface="Calibri"/>
              <a:cs typeface="Calibri"/>
              <a:sym typeface="Calibri"/>
            </a:endParaRPr>
          </a:p>
        </p:txBody>
      </p:sp>
      <p:sp>
        <p:nvSpPr>
          <p:cNvPr id="121" name="Google Shape;121;g40a1561918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C</a:t>
            </a:r>
            <a:endParaRPr/>
          </a:p>
          <a:p>
            <a:pPr indent="0" lvl="0" marL="0" marR="0" rtl="0" algn="l">
              <a:spcBef>
                <a:spcPts val="0"/>
              </a:spcBef>
              <a:spcAft>
                <a:spcPts val="0"/>
              </a:spcAft>
              <a:buNone/>
            </a:pPr>
            <a:r>
              <a:rPr lang="en-US"/>
              <a:t>Promote Defendable Research with models of Reduction in population readmission</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Repurposing information that is already collected, so we can identify patients that have a higher risk of readmission.</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Explain the solution at a high level before going into detail.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Skipping the high level and jumping straight to the detail is the second most frequent analyst presentation mistake I see.  Give your audience the big picture first so they can better understand and relate to the component parts.  This will save you from interruptions and increase their understanding.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bulk of your presentation should focus on the solution (this section plus the next two)</a:t>
            </a:r>
            <a:endParaRPr b="0" i="0" sz="1200" u="none" cap="none" strike="noStrike">
              <a:solidFill>
                <a:schemeClr val="dk1"/>
              </a:solidFill>
              <a:latin typeface="Calibri"/>
              <a:ea typeface="Calibri"/>
              <a:cs typeface="Calibri"/>
              <a:sym typeface="Calibri"/>
            </a:endParaRPr>
          </a:p>
        </p:txBody>
      </p:sp>
      <p:sp>
        <p:nvSpPr>
          <p:cNvPr id="131" name="Google Shape;13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J</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Spend time explaining the key components and functions of your model.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It is important that your audience understand the sources of data, calculations, and logic.  Using organizational examples and organizational data works better than “dummy data” and pure mathematical calculations.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of this section as 25% sales pitch, 25% audience confidence building, and 50% end user training.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Clr>
                <a:schemeClr val="dk1"/>
              </a:buClr>
              <a:buSzPts val="1100"/>
              <a:buFont typeface="Arial"/>
              <a:buNone/>
            </a:pPr>
            <a:r>
              <a:rPr lang="en-US"/>
              <a:t>Length of Stay -  total days between admission to discharge in an acute setting</a:t>
            </a:r>
            <a:endParaRPr/>
          </a:p>
          <a:p>
            <a:pPr indent="0" lvl="0" marL="0" marR="0" rtl="0" algn="l">
              <a:spcBef>
                <a:spcPts val="0"/>
              </a:spcBef>
              <a:spcAft>
                <a:spcPts val="0"/>
              </a:spcAft>
              <a:buClr>
                <a:schemeClr val="dk1"/>
              </a:buClr>
              <a:buSzPts val="1100"/>
              <a:buFont typeface="Arial"/>
              <a:buNone/>
            </a:pPr>
            <a:r>
              <a:rPr lang="en-US"/>
              <a:t>Acuity - Was the patient admitted to hospital via the emergency department</a:t>
            </a:r>
            <a:endParaRPr/>
          </a:p>
          <a:p>
            <a:pPr indent="0" lvl="0" marL="0" marR="0" rtl="0" algn="l">
              <a:spcBef>
                <a:spcPts val="0"/>
              </a:spcBef>
              <a:spcAft>
                <a:spcPts val="0"/>
              </a:spcAft>
              <a:buClr>
                <a:schemeClr val="dk1"/>
              </a:buClr>
              <a:buSzPts val="1100"/>
              <a:buFont typeface="Arial"/>
              <a:buNone/>
            </a:pPr>
            <a:r>
              <a:rPr lang="en-US"/>
              <a:t>Comorbidities - Myocardial Infarction &amp; Dementia</a:t>
            </a:r>
            <a:endParaRPr/>
          </a:p>
          <a:p>
            <a:pPr indent="0" lvl="0" marL="0" marR="0" rtl="0" algn="l">
              <a:spcBef>
                <a:spcPts val="0"/>
              </a:spcBef>
              <a:spcAft>
                <a:spcPts val="0"/>
              </a:spcAft>
              <a:buClr>
                <a:schemeClr val="dk1"/>
              </a:buClr>
              <a:buSzPts val="1100"/>
              <a:buFont typeface="Arial"/>
              <a:buNone/>
            </a:pPr>
            <a:r>
              <a:rPr lang="en-US"/>
              <a:t>ED Visis in the Last six months</a:t>
            </a:r>
            <a:endParaRPr/>
          </a:p>
          <a:p>
            <a:pPr indent="457200" lvl="0" marL="0" marR="0" rtl="0" algn="l">
              <a:spcBef>
                <a:spcPts val="0"/>
              </a:spcBef>
              <a:spcAft>
                <a:spcPts val="0"/>
              </a:spcAft>
              <a:buClr>
                <a:schemeClr val="dk1"/>
              </a:buClr>
              <a:buSzPts val="1100"/>
              <a:buFont typeface="Arial"/>
              <a:buNone/>
            </a:pPr>
            <a:r>
              <a:rPr lang="en-US"/>
              <a:t>+ Rx scripts/Management of Warfarin at discharge</a:t>
            </a:r>
            <a:endParaRPr/>
          </a:p>
          <a:p>
            <a:pPr indent="0" lvl="0" marL="0" marR="0" rtl="0" algn="l">
              <a:spcBef>
                <a:spcPts val="0"/>
              </a:spcBef>
              <a:spcAft>
                <a:spcPts val="0"/>
              </a:spcAft>
              <a:buClr>
                <a:schemeClr val="dk1"/>
              </a:buClr>
              <a:buSzPts val="1100"/>
              <a:buFont typeface="Arial"/>
              <a:buNone/>
            </a:pPr>
            <a:r>
              <a:t/>
            </a:r>
            <a:endParaRPr/>
          </a:p>
          <a:p>
            <a:pPr indent="0" lvl="0" marL="0" marR="0" rtl="0" algn="l">
              <a:spcBef>
                <a:spcPts val="0"/>
              </a:spcBef>
              <a:spcAft>
                <a:spcPts val="0"/>
              </a:spcAft>
              <a:buSzPts val="1100"/>
              <a:buNone/>
            </a:pPr>
            <a:r>
              <a:rPr lang="en-US"/>
              <a:t>The probabilities are converted into a ratio, and to interpret the coefficients in terms of odds, we need to exponentiate them.</a:t>
            </a:r>
            <a:endParaRPr/>
          </a:p>
          <a:p>
            <a:pPr indent="0" lvl="0" marL="0" marR="0" rtl="0" algn="l">
              <a:spcBef>
                <a:spcPts val="0"/>
              </a:spcBef>
              <a:spcAft>
                <a:spcPts val="0"/>
              </a:spcAft>
              <a:buSzPts val="1100"/>
              <a:buNone/>
            </a:pPr>
            <a:r>
              <a:rPr lang="en-US"/>
              <a:t>(Intercept)     L_score    A_score3     C_score     E_score   warf_disc </a:t>
            </a:r>
            <a:endParaRPr/>
          </a:p>
          <a:p>
            <a:pPr indent="0" lvl="0" marL="0" marR="0" rtl="0" algn="l">
              <a:spcBef>
                <a:spcPts val="0"/>
              </a:spcBef>
              <a:spcAft>
                <a:spcPts val="0"/>
              </a:spcAft>
              <a:buSzPts val="1100"/>
              <a:buNone/>
            </a:pPr>
            <a:r>
              <a:rPr lang="en-US"/>
              <a:t> 0.02575574  1.35058199  1.97811444  1.15972174  1.13608912  1.06314944</a:t>
            </a:r>
            <a:endParaRPr/>
          </a:p>
          <a:p>
            <a:pPr indent="0" lvl="0" marL="0" marR="0" rtl="0" algn="l">
              <a:spcBef>
                <a:spcPts val="0"/>
              </a:spcBef>
              <a:spcAft>
                <a:spcPts val="0"/>
              </a:spcAft>
              <a:buClr>
                <a:schemeClr val="dk1"/>
              </a:buClr>
              <a:buSzPts val="1100"/>
              <a:buFont typeface="Arial"/>
              <a:buNone/>
            </a:pPr>
            <a:r>
              <a:t/>
            </a:r>
            <a:endParaRPr/>
          </a:p>
          <a:p>
            <a:pPr indent="0" lvl="0" marL="0" marR="0" rtl="0" algn="l">
              <a:spcBef>
                <a:spcPts val="0"/>
              </a:spcBef>
              <a:spcAft>
                <a:spcPts val="0"/>
              </a:spcAft>
              <a:buNone/>
            </a:pPr>
            <a:r>
              <a:t/>
            </a:r>
            <a:endParaRPr/>
          </a:p>
        </p:txBody>
      </p:sp>
      <p:sp>
        <p:nvSpPr>
          <p:cNvPr id="140" name="Google Shape;14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J</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End with action!</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Specifically detail what you need your audience to do in order to make this effort a success.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Think of this as the positive benefits that offset the negative consequences you highlight earlier.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Leave your audience with a clear sense of what they need to do individually to drive success when the leave the room.  </a:t>
            </a:r>
            <a:endParaRPr b="0" i="0" sz="1200" u="none" cap="none" strike="noStrike">
              <a:solidFill>
                <a:schemeClr val="dk1"/>
              </a:solidFill>
              <a:latin typeface="Calibri"/>
              <a:ea typeface="Calibri"/>
              <a:cs typeface="Calibri"/>
              <a:sym typeface="Calibri"/>
            </a:endParaRPr>
          </a:p>
        </p:txBody>
      </p:sp>
      <p:sp>
        <p:nvSpPr>
          <p:cNvPr id="160" name="Google Shape;16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SzPts val="4400"/>
              <a:buFont typeface="Calibri"/>
              <a:buNone/>
            </a:pPr>
            <a:r>
              <a:rPr lang="en-US" sz="3800"/>
              <a:t>LACE Risk Model as a strategy to improve Readmission Rates at Adventist Health</a:t>
            </a:r>
            <a:endParaRPr b="0" i="0" sz="4400" u="none" cap="none" strike="noStrike">
              <a:solidFill>
                <a:schemeClr val="dk1"/>
              </a:solidFill>
              <a:latin typeface="Calibri"/>
              <a:ea typeface="Calibri"/>
              <a:cs typeface="Calibri"/>
              <a:sym typeface="Calibri"/>
            </a:endParaRPr>
          </a:p>
        </p:txBody>
      </p:sp>
      <p:sp>
        <p:nvSpPr>
          <p:cNvPr id="89" name="Google Shape;89;p13"/>
          <p:cNvSpPr txBox="1"/>
          <p:nvPr>
            <p:ph idx="1" type="subTitle"/>
          </p:nvPr>
        </p:nvSpPr>
        <p:spPr>
          <a:xfrm>
            <a:off x="1371600" y="4500550"/>
            <a:ext cx="7166400" cy="1752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888888"/>
              </a:buClr>
              <a:buSzPts val="3200"/>
              <a:buFont typeface="Arial"/>
              <a:buNone/>
            </a:pPr>
            <a:r>
              <a:rPr lang="en-US"/>
              <a:t>Carolina Heimann and Joseph Cawood</a:t>
            </a:r>
            <a:endParaRPr/>
          </a:p>
          <a:p>
            <a:pPr indent="0" lvl="0" marL="0" marR="0" rtl="0" algn="r">
              <a:spcBef>
                <a:spcPts val="0"/>
              </a:spcBef>
              <a:spcAft>
                <a:spcPts val="0"/>
              </a:spcAft>
              <a:buClr>
                <a:srgbClr val="888888"/>
              </a:buClr>
              <a:buSzPts val="3200"/>
              <a:buFont typeface="Arial"/>
              <a:buNone/>
            </a:pPr>
            <a:r>
              <a:rPr lang="en-US"/>
              <a:t>August 31, 2018</a:t>
            </a:r>
            <a:endParaRPr/>
          </a:p>
          <a:p>
            <a:pPr indent="0" lvl="0" marL="0" marR="0" rtl="0" algn="ctr">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n-US" sz="3800"/>
              <a:t>Introduction</a:t>
            </a:r>
            <a:endParaRPr b="1" sz="3000"/>
          </a:p>
        </p:txBody>
      </p:sp>
      <p:sp>
        <p:nvSpPr>
          <p:cNvPr id="96" name="Google Shape;96;p14"/>
          <p:cNvSpPr txBox="1"/>
          <p:nvPr>
            <p:ph idx="1" type="body"/>
          </p:nvPr>
        </p:nvSpPr>
        <p:spPr>
          <a:xfrm>
            <a:off x="457200" y="1792749"/>
            <a:ext cx="8229600" cy="43335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lang="en-US"/>
              <a:t>What is </a:t>
            </a:r>
            <a:r>
              <a:rPr lang="en-US"/>
              <a:t>LACE: </a:t>
            </a:r>
            <a:endParaRPr/>
          </a:p>
          <a:p>
            <a:pPr indent="-285750" lvl="1" marL="742950" marR="0" rtl="0" algn="l">
              <a:spcBef>
                <a:spcPts val="0"/>
              </a:spcBef>
              <a:spcAft>
                <a:spcPts val="0"/>
              </a:spcAft>
              <a:buClr>
                <a:schemeClr val="dk1"/>
              </a:buClr>
              <a:buSzPts val="2800"/>
              <a:buFont typeface="Arial"/>
              <a:buChar char="–"/>
            </a:pPr>
            <a:r>
              <a:rPr lang="en-US"/>
              <a:t>Index that identifies patients that are at risk for readmission or mortality within 30-days of discharge.</a:t>
            </a:r>
            <a:endParaRPr/>
          </a:p>
          <a:p>
            <a:pPr indent="0" lvl="0" marL="0" marR="0" rtl="0" algn="l">
              <a:spcBef>
                <a:spcPts val="0"/>
              </a:spcBef>
              <a:spcAft>
                <a:spcPts val="0"/>
              </a:spcAft>
              <a:buNone/>
            </a:pPr>
            <a:r>
              <a:t/>
            </a:r>
            <a:endParaRPr/>
          </a:p>
          <a:p>
            <a:pPr indent="-342900" lvl="0" marL="342900" marR="0" rtl="0" algn="l">
              <a:spcBef>
                <a:spcPts val="640"/>
              </a:spcBef>
              <a:spcAft>
                <a:spcPts val="0"/>
              </a:spcAft>
              <a:buClr>
                <a:schemeClr val="dk1"/>
              </a:buClr>
              <a:buSzPts val="3200"/>
              <a:buFont typeface="Arial"/>
              <a:buChar char="•"/>
            </a:pPr>
            <a:r>
              <a:rPr lang="en-US"/>
              <a:t>We are going to present:</a:t>
            </a:r>
            <a:endParaRPr/>
          </a:p>
          <a:p>
            <a:pPr indent="-285750" lvl="1" marL="742950" marR="0" rtl="0" algn="l">
              <a:spcBef>
                <a:spcPts val="640"/>
              </a:spcBef>
              <a:spcAft>
                <a:spcPts val="0"/>
              </a:spcAft>
              <a:buClr>
                <a:schemeClr val="dk1"/>
              </a:buClr>
              <a:buSzPts val="2800"/>
              <a:buFont typeface="Arial"/>
              <a:buChar char="–"/>
            </a:pPr>
            <a:r>
              <a:rPr lang="en-US"/>
              <a:t>how LACE can help AH achieve its vision </a:t>
            </a:r>
            <a:endParaRPr/>
          </a:p>
          <a:p>
            <a:pPr indent="-285750" lvl="1" marL="742950" marR="0" rtl="0" algn="l">
              <a:spcBef>
                <a:spcPts val="640"/>
              </a:spcBef>
              <a:spcAft>
                <a:spcPts val="0"/>
              </a:spcAft>
              <a:buClr>
                <a:schemeClr val="dk1"/>
              </a:buClr>
              <a:buSzPts val="2800"/>
              <a:buFont typeface="Arial"/>
              <a:buChar char="–"/>
            </a:pPr>
            <a:r>
              <a:rPr lang="en-US"/>
              <a:t>how LACE fits in our processes</a:t>
            </a:r>
            <a:endParaRPr/>
          </a:p>
          <a:p>
            <a:pPr indent="-285750" lvl="1" marL="742950" marR="0" rtl="0" algn="l">
              <a:spcBef>
                <a:spcPts val="640"/>
              </a:spcBef>
              <a:spcAft>
                <a:spcPts val="0"/>
              </a:spcAft>
              <a:buClr>
                <a:schemeClr val="dk1"/>
              </a:buClr>
              <a:buSzPts val="2800"/>
              <a:buFont typeface="Arial"/>
              <a:buChar char="–"/>
            </a:pPr>
            <a:r>
              <a:rPr lang="en-US"/>
              <a:t>how leadership can support the initiative</a:t>
            </a:r>
            <a:endParaRPr b="0" i="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342900" marR="0" rtl="0" algn="l">
              <a:spcBef>
                <a:spcPts val="0"/>
              </a:spcBef>
              <a:spcAft>
                <a:spcPts val="0"/>
              </a:spcAft>
              <a:buNone/>
            </a:pPr>
            <a:r>
              <a:rPr lang="en-US"/>
              <a:t>Readmission is a metric that affects:</a:t>
            </a:r>
            <a:endParaRPr/>
          </a:p>
          <a:p>
            <a:pPr indent="-406400" lvl="0" marL="914400" marR="0" rtl="0" algn="l">
              <a:spcBef>
                <a:spcPts val="0"/>
              </a:spcBef>
              <a:spcAft>
                <a:spcPts val="0"/>
              </a:spcAft>
              <a:buSzPts val="2800"/>
              <a:buChar char="-"/>
            </a:pPr>
            <a:r>
              <a:rPr b="1" lang="en-US" sz="2800"/>
              <a:t>Financial Strength</a:t>
            </a:r>
            <a:endParaRPr b="1" sz="2800"/>
          </a:p>
          <a:p>
            <a:pPr indent="-406400" lvl="0" marL="914400" marR="0" rtl="0" algn="l">
              <a:spcBef>
                <a:spcPts val="0"/>
              </a:spcBef>
              <a:spcAft>
                <a:spcPts val="0"/>
              </a:spcAft>
              <a:buSzPts val="2800"/>
              <a:buChar char="-"/>
            </a:pPr>
            <a:r>
              <a:rPr b="1" lang="en-US" sz="2800"/>
              <a:t>Patient Experience</a:t>
            </a:r>
            <a:endParaRPr b="1" sz="2800"/>
          </a:p>
          <a:p>
            <a:pPr indent="-406400" lvl="0" marL="914400" marR="0" rtl="0" algn="l">
              <a:spcBef>
                <a:spcPts val="0"/>
              </a:spcBef>
              <a:spcAft>
                <a:spcPts val="0"/>
              </a:spcAft>
              <a:buSzPts val="2800"/>
              <a:buChar char="-"/>
            </a:pPr>
            <a:r>
              <a:rPr b="1" lang="en-US" sz="2800"/>
              <a:t>Top Clinical Performance</a:t>
            </a:r>
            <a:endParaRPr b="1" sz="2800"/>
          </a:p>
          <a:p>
            <a:pPr indent="0" lvl="0" marL="0" marR="0" rtl="0" algn="l">
              <a:spcBef>
                <a:spcPts val="0"/>
              </a:spcBef>
              <a:spcAft>
                <a:spcPts val="0"/>
              </a:spcAft>
              <a:buNone/>
            </a:pPr>
            <a:r>
              <a:t/>
            </a:r>
            <a:endParaRPr/>
          </a:p>
          <a:p>
            <a:pPr indent="0" lvl="0" marL="0" marR="0" rtl="0" algn="ctr">
              <a:spcBef>
                <a:spcPts val="0"/>
              </a:spcBef>
              <a:spcAft>
                <a:spcPts val="0"/>
              </a:spcAft>
              <a:buNone/>
            </a:pPr>
            <a:r>
              <a:rPr b="1" i="1" lang="en-US" sz="3000">
                <a:solidFill>
                  <a:srgbClr val="333333"/>
                </a:solidFill>
                <a:highlight>
                  <a:srgbClr val="FFFFFF"/>
                </a:highlight>
              </a:rPr>
              <a:t>Vision</a:t>
            </a:r>
            <a:r>
              <a:rPr i="1" lang="en-US" sz="3000">
                <a:solidFill>
                  <a:srgbClr val="333333"/>
                </a:solidFill>
                <a:highlight>
                  <a:srgbClr val="FFFFFF"/>
                </a:highlight>
              </a:rPr>
              <a:t>: Transform the health experience of our communities by </a:t>
            </a:r>
            <a:r>
              <a:rPr b="1" i="1" lang="en-US" sz="3000">
                <a:solidFill>
                  <a:srgbClr val="333333"/>
                </a:solidFill>
                <a:highlight>
                  <a:srgbClr val="FFFFFF"/>
                </a:highlight>
              </a:rPr>
              <a:t>improving health</a:t>
            </a:r>
            <a:r>
              <a:rPr i="1" lang="en-US" sz="3000">
                <a:solidFill>
                  <a:srgbClr val="333333"/>
                </a:solidFill>
                <a:highlight>
                  <a:srgbClr val="FFFFFF"/>
                </a:highlight>
              </a:rPr>
              <a:t>, </a:t>
            </a:r>
            <a:r>
              <a:rPr b="1" i="1" lang="en-US" sz="3000">
                <a:solidFill>
                  <a:srgbClr val="333333"/>
                </a:solidFill>
                <a:highlight>
                  <a:srgbClr val="FFFFFF"/>
                </a:highlight>
              </a:rPr>
              <a:t>enhancing interactions</a:t>
            </a:r>
            <a:r>
              <a:rPr i="1" lang="en-US" sz="3000">
                <a:solidFill>
                  <a:srgbClr val="333333"/>
                </a:solidFill>
                <a:highlight>
                  <a:srgbClr val="FFFFFF"/>
                </a:highlight>
              </a:rPr>
              <a:t> and making </a:t>
            </a:r>
            <a:r>
              <a:rPr b="1" i="1" lang="en-US" sz="3000">
                <a:solidFill>
                  <a:srgbClr val="333333"/>
                </a:solidFill>
                <a:highlight>
                  <a:srgbClr val="FFFFFF"/>
                </a:highlight>
              </a:rPr>
              <a:t>care more accessible</a:t>
            </a:r>
            <a:r>
              <a:rPr i="1" lang="en-US" sz="3000">
                <a:solidFill>
                  <a:srgbClr val="333333"/>
                </a:solidFill>
                <a:highlight>
                  <a:srgbClr val="FFFFFF"/>
                </a:highlight>
              </a:rPr>
              <a:t>.</a:t>
            </a:r>
            <a:endParaRPr i="1" sz="3000"/>
          </a:p>
          <a:p>
            <a:pPr indent="-107950" lvl="1" marL="74295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3" name="Google Shape;10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Why </a:t>
            </a:r>
            <a:r>
              <a:rPr lang="en-US"/>
              <a:t>is it important</a:t>
            </a:r>
            <a:r>
              <a:rPr b="0" i="0" lang="en-US" sz="4400" u="none" cap="none" strike="noStrike">
                <a:solidFill>
                  <a:schemeClr val="dk1"/>
                </a:solidFill>
                <a:latin typeface="Calibri"/>
                <a:ea typeface="Calibri"/>
                <a:cs typeface="Calibri"/>
                <a:sym typeface="Calibri"/>
              </a:rPr>
              <a:t>?</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57200" y="13671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Impact of chang</a:t>
            </a:r>
            <a:r>
              <a:rPr lang="en-US"/>
              <a:t>e</a:t>
            </a:r>
            <a:endParaRPr b="0" i="0" sz="4400" u="none" cap="none" strike="noStrike">
              <a:solidFill>
                <a:schemeClr val="dk1"/>
              </a:solidFill>
              <a:latin typeface="Calibri"/>
              <a:ea typeface="Calibri"/>
              <a:cs typeface="Calibri"/>
              <a:sym typeface="Calibri"/>
            </a:endParaRPr>
          </a:p>
        </p:txBody>
      </p:sp>
      <p:sp>
        <p:nvSpPr>
          <p:cNvPr id="110" name="Google Shape;110;p16"/>
          <p:cNvSpPr txBox="1"/>
          <p:nvPr>
            <p:ph idx="1" type="body"/>
          </p:nvPr>
        </p:nvSpPr>
        <p:spPr>
          <a:xfrm>
            <a:off x="272700" y="1269350"/>
            <a:ext cx="8598600" cy="5049000"/>
          </a:xfrm>
          <a:prstGeom prst="rect">
            <a:avLst/>
          </a:prstGeom>
          <a:noFill/>
          <a:ln>
            <a:noFill/>
          </a:ln>
        </p:spPr>
        <p:txBody>
          <a:bodyPr anchorCtr="0" anchor="t" bIns="45700" lIns="91425" spcFirstLastPara="1" rIns="91425" wrap="square" tIns="45700">
            <a:noAutofit/>
          </a:bodyPr>
          <a:lstStyle/>
          <a:p>
            <a:pPr indent="0" lvl="0" marL="0" rtl="0">
              <a:spcBef>
                <a:spcPts val="560"/>
              </a:spcBef>
              <a:spcAft>
                <a:spcPts val="0"/>
              </a:spcAft>
              <a:buNone/>
            </a:pPr>
            <a:r>
              <a:rPr b="1" lang="en-US" sz="2800"/>
              <a:t>FS</a:t>
            </a:r>
            <a:r>
              <a:rPr lang="en-US" sz="2800"/>
              <a:t>: Increased financial stewardship</a:t>
            </a:r>
            <a:endParaRPr sz="2800"/>
          </a:p>
          <a:p>
            <a:pPr indent="-285750" lvl="1" marL="742950" rtl="0">
              <a:spcBef>
                <a:spcPts val="560"/>
              </a:spcBef>
              <a:spcAft>
                <a:spcPts val="0"/>
              </a:spcAft>
              <a:buSzPts val="2800"/>
              <a:buChar char="–"/>
            </a:pPr>
            <a:r>
              <a:rPr lang="en-US"/>
              <a:t>Do more with reimbursement, ward off potential Federal/State penalties</a:t>
            </a:r>
            <a:endParaRPr/>
          </a:p>
          <a:p>
            <a:pPr indent="-228600" lvl="2" marL="1143000" rtl="0">
              <a:spcBef>
                <a:spcPts val="560"/>
              </a:spcBef>
              <a:spcAft>
                <a:spcPts val="0"/>
              </a:spcAft>
              <a:buSzPts val="2400"/>
              <a:buChar char="•"/>
            </a:pPr>
            <a:r>
              <a:rPr lang="en-US"/>
              <a:t>E</a:t>
            </a:r>
            <a:r>
              <a:rPr lang="en-US" sz="2400"/>
              <a:t>.g. </a:t>
            </a:r>
            <a:r>
              <a:rPr lang="en-US"/>
              <a:t>CMS to reduce payments to IPPS hospitals with excess readmissions (</a:t>
            </a:r>
            <a:r>
              <a:rPr b="1" lang="en-US" sz="1400"/>
              <a:t>Readmissions Reduction Program Section 3025</a:t>
            </a:r>
            <a:r>
              <a:rPr lang="en-US"/>
              <a:t>)</a:t>
            </a:r>
            <a:endParaRPr sz="2400"/>
          </a:p>
          <a:p>
            <a:pPr indent="0" lvl="0" marL="0" rtl="0">
              <a:spcBef>
                <a:spcPts val="560"/>
              </a:spcBef>
              <a:spcAft>
                <a:spcPts val="0"/>
              </a:spcAft>
              <a:buNone/>
            </a:pPr>
            <a:r>
              <a:t/>
            </a:r>
            <a:endParaRPr sz="2800"/>
          </a:p>
          <a:p>
            <a:pPr indent="0" lvl="0" marL="0" rtl="0">
              <a:spcBef>
                <a:spcPts val="560"/>
              </a:spcBef>
              <a:spcAft>
                <a:spcPts val="0"/>
              </a:spcAft>
              <a:buNone/>
            </a:pPr>
            <a:r>
              <a:rPr b="1" lang="en-US" sz="2800"/>
              <a:t>PE</a:t>
            </a:r>
            <a:r>
              <a:rPr lang="en-US" sz="2800"/>
              <a:t>: Longitudinal transparency of care (Hospital to Office)</a:t>
            </a:r>
            <a:endParaRPr sz="2800"/>
          </a:p>
          <a:p>
            <a:pPr indent="-285750" lvl="1" marL="742950" rtl="0">
              <a:spcBef>
                <a:spcPts val="560"/>
              </a:spcBef>
              <a:spcAft>
                <a:spcPts val="0"/>
              </a:spcAft>
              <a:buSzPts val="2800"/>
              <a:buChar char="–"/>
            </a:pPr>
            <a:r>
              <a:rPr lang="en-US"/>
              <a:t>Trust in the discharge process</a:t>
            </a:r>
            <a:endParaRPr/>
          </a:p>
          <a:p>
            <a:pPr indent="0" lvl="0" marL="0" rtl="0">
              <a:spcBef>
                <a:spcPts val="560"/>
              </a:spcBef>
              <a:spcAft>
                <a:spcPts val="0"/>
              </a:spcAft>
              <a:buNone/>
            </a:pPr>
            <a:r>
              <a:t/>
            </a:r>
            <a:endParaRPr b="1" sz="2800"/>
          </a:p>
          <a:p>
            <a:pPr indent="0" lvl="0" marL="0" rtl="0">
              <a:spcBef>
                <a:spcPts val="560"/>
              </a:spcBef>
              <a:spcAft>
                <a:spcPts val="0"/>
              </a:spcAft>
              <a:buNone/>
            </a:pPr>
            <a:r>
              <a:rPr b="1" lang="en-US" sz="2800"/>
              <a:t>TCP</a:t>
            </a:r>
            <a:r>
              <a:rPr lang="en-US" sz="2800"/>
              <a:t>: YTD Readmission rate: </a:t>
            </a:r>
            <a:r>
              <a:rPr b="1" lang="en-US" sz="2800"/>
              <a:t>8.7</a:t>
            </a:r>
            <a:r>
              <a:rPr lang="en-US" sz="2800"/>
              <a:t>% (n= 2945)</a:t>
            </a:r>
            <a:endParaRPr sz="2800"/>
          </a:p>
          <a:p>
            <a:pPr indent="-285750" lvl="1" marL="742950" rtl="0">
              <a:spcBef>
                <a:spcPts val="560"/>
              </a:spcBef>
              <a:spcAft>
                <a:spcPts val="0"/>
              </a:spcAft>
              <a:buSzPts val="2800"/>
              <a:buChar char="–"/>
            </a:pPr>
            <a:r>
              <a:rPr lang="en-US"/>
              <a:t>Proposed 1</a:t>
            </a:r>
            <a:r>
              <a:rPr lang="en-US"/>
              <a:t>-yr reduction Goal: </a:t>
            </a:r>
            <a:r>
              <a:rPr b="1" lang="en-US"/>
              <a:t>4</a:t>
            </a:r>
            <a:r>
              <a:rPr lang="en-US"/>
              <a:t>% (n= 143)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idx="1" type="body"/>
          </p:nvPr>
        </p:nvSpPr>
        <p:spPr>
          <a:xfrm>
            <a:off x="457200" y="1764300"/>
            <a:ext cx="8229600" cy="4610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C</a:t>
            </a:r>
            <a:r>
              <a:rPr b="0" i="0" lang="en-US" sz="3200" u="none" cap="none" strike="noStrike">
                <a:solidFill>
                  <a:schemeClr val="dk1"/>
                </a:solidFill>
                <a:latin typeface="Calibri"/>
                <a:ea typeface="Calibri"/>
                <a:cs typeface="Calibri"/>
                <a:sym typeface="Calibri"/>
              </a:rPr>
              <a:t>onsequences of maintaining status quo</a:t>
            </a:r>
            <a:endParaRPr/>
          </a:p>
          <a:p>
            <a:pPr indent="-285750" lvl="1" marL="742950" marR="0" rtl="0" algn="l">
              <a:spcBef>
                <a:spcPts val="560"/>
              </a:spcBef>
              <a:spcAft>
                <a:spcPts val="0"/>
              </a:spcAft>
              <a:buClr>
                <a:schemeClr val="dk1"/>
              </a:buClr>
              <a:buSzPts val="2800"/>
              <a:buFont typeface="Arial"/>
              <a:buChar char="–"/>
            </a:pPr>
            <a:r>
              <a:rPr lang="en-US"/>
              <a:t>Patient perception/</a:t>
            </a:r>
            <a:r>
              <a:rPr lang="en-US"/>
              <a:t>market share</a:t>
            </a:r>
            <a:r>
              <a:rPr lang="en-US"/>
              <a:t> decrease</a:t>
            </a:r>
            <a:endParaRPr/>
          </a:p>
          <a:p>
            <a:pPr indent="-285750" lvl="1" marL="742950" marR="0" rtl="0" algn="l">
              <a:spcBef>
                <a:spcPts val="560"/>
              </a:spcBef>
              <a:spcAft>
                <a:spcPts val="0"/>
              </a:spcAft>
              <a:buClr>
                <a:schemeClr val="dk1"/>
              </a:buClr>
              <a:buSzPts val="2800"/>
              <a:buFont typeface="Arial"/>
              <a:buChar char="–"/>
            </a:pPr>
            <a:r>
              <a:rPr lang="en-US"/>
              <a:t>Penalized by payers</a:t>
            </a:r>
            <a:endParaRPr/>
          </a:p>
          <a:p>
            <a:pPr indent="-228600" lvl="2" marL="1143000" marR="0" rtl="0" algn="l">
              <a:spcBef>
                <a:spcPts val="560"/>
              </a:spcBef>
              <a:spcAft>
                <a:spcPts val="0"/>
              </a:spcAft>
              <a:buSzPts val="2400"/>
              <a:buChar char="•"/>
            </a:pPr>
            <a:r>
              <a:rPr lang="en-US"/>
              <a:t>e.g. Federal, State, or Private</a:t>
            </a:r>
            <a:endParaRPr/>
          </a:p>
          <a:p>
            <a:pPr indent="-285750" lvl="1" marL="742950" marR="0" rtl="0" algn="l">
              <a:spcBef>
                <a:spcPts val="560"/>
              </a:spcBef>
              <a:spcAft>
                <a:spcPts val="0"/>
              </a:spcAft>
              <a:buClr>
                <a:schemeClr val="dk1"/>
              </a:buClr>
              <a:buSzPts val="2800"/>
              <a:buFont typeface="Arial"/>
              <a:buChar char="–"/>
            </a:pPr>
            <a:r>
              <a:rPr lang="en-US"/>
              <a:t>Limiting growth opportunities</a:t>
            </a:r>
            <a:endParaRPr/>
          </a:p>
          <a:p>
            <a:pPr indent="-228600" lvl="2" marL="1143000" marR="0" rtl="0" algn="l">
              <a:spcBef>
                <a:spcPts val="560"/>
              </a:spcBef>
              <a:spcAft>
                <a:spcPts val="0"/>
              </a:spcAft>
              <a:buSzPts val="2400"/>
              <a:buChar char="•"/>
            </a:pPr>
            <a:r>
              <a:rPr lang="en-US"/>
              <a:t>Reduced payments impact financial strength to expand into new services</a:t>
            </a:r>
            <a:endParaRPr/>
          </a:p>
          <a:p>
            <a:pPr indent="0" lvl="0" marL="0" marR="0" rtl="0" algn="l">
              <a:spcBef>
                <a:spcPts val="560"/>
              </a:spcBef>
              <a:spcAft>
                <a:spcPts val="0"/>
              </a:spcAft>
              <a:buNone/>
            </a:pPr>
            <a:r>
              <a:t/>
            </a:r>
            <a:endParaRPr/>
          </a:p>
          <a:p>
            <a:pPr indent="0" lvl="0" marL="342900" marR="0" rtl="0" algn="l">
              <a:lnSpc>
                <a:spcPct val="100000"/>
              </a:lnSpc>
              <a:spcBef>
                <a:spcPts val="0"/>
              </a:spcBef>
              <a:spcAft>
                <a:spcPts val="0"/>
              </a:spcAft>
              <a:buNone/>
            </a:pPr>
            <a:r>
              <a:t/>
            </a:r>
            <a:endParaRPr sz="2200"/>
          </a:p>
        </p:txBody>
      </p:sp>
      <p:sp>
        <p:nvSpPr>
          <p:cNvPr id="117" name="Google Shape;117;p17"/>
          <p:cNvSpPr txBox="1"/>
          <p:nvPr>
            <p:ph type="title"/>
          </p:nvPr>
        </p:nvSpPr>
        <p:spPr>
          <a:xfrm>
            <a:off x="457200" y="13671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Impact of chang</a:t>
            </a:r>
            <a:r>
              <a:rPr lang="en-US"/>
              <a:t>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18"/>
          <p:cNvPicPr preferRelativeResize="0"/>
          <p:nvPr/>
        </p:nvPicPr>
        <p:blipFill>
          <a:blip r:embed="rId3">
            <a:alphaModFix/>
          </a:blip>
          <a:stretch>
            <a:fillRect/>
          </a:stretch>
        </p:blipFill>
        <p:spPr>
          <a:xfrm>
            <a:off x="396725" y="1496650"/>
            <a:ext cx="3008550" cy="4668900"/>
          </a:xfrm>
          <a:prstGeom prst="rect">
            <a:avLst/>
          </a:prstGeom>
          <a:noFill/>
          <a:ln>
            <a:noFill/>
          </a:ln>
        </p:spPr>
      </p:pic>
      <p:sp>
        <p:nvSpPr>
          <p:cNvPr id="124" name="Google Shape;124;p18"/>
          <p:cNvSpPr txBox="1"/>
          <p:nvPr>
            <p:ph type="title"/>
          </p:nvPr>
        </p:nvSpPr>
        <p:spPr>
          <a:xfrm>
            <a:off x="294725" y="30066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n-US"/>
              <a:t>Proposed </a:t>
            </a:r>
            <a:r>
              <a:rPr b="0" i="0" lang="en-US" sz="4400" u="none" cap="none" strike="noStrike">
                <a:solidFill>
                  <a:schemeClr val="dk1"/>
                </a:solidFill>
                <a:latin typeface="Calibri"/>
                <a:ea typeface="Calibri"/>
                <a:cs typeface="Calibri"/>
                <a:sym typeface="Calibri"/>
              </a:rPr>
              <a:t>Solution</a:t>
            </a:r>
            <a:endParaRPr b="0" i="0" sz="4400" u="none" cap="none" strike="noStrike">
              <a:solidFill>
                <a:schemeClr val="dk1"/>
              </a:solidFill>
              <a:latin typeface="Calibri"/>
              <a:ea typeface="Calibri"/>
              <a:cs typeface="Calibri"/>
              <a:sym typeface="Calibri"/>
            </a:endParaRPr>
          </a:p>
        </p:txBody>
      </p:sp>
      <p:sp>
        <p:nvSpPr>
          <p:cNvPr id="125" name="Google Shape;125;p18"/>
          <p:cNvSpPr txBox="1"/>
          <p:nvPr/>
        </p:nvSpPr>
        <p:spPr>
          <a:xfrm>
            <a:off x="3266400" y="1311675"/>
            <a:ext cx="5346900" cy="1277700"/>
          </a:xfrm>
          <a:prstGeom prst="rect">
            <a:avLst/>
          </a:prstGeom>
          <a:noFill/>
          <a:ln>
            <a:noFill/>
          </a:ln>
        </p:spPr>
        <p:txBody>
          <a:bodyPr anchorCtr="0" anchor="t" bIns="91425" lIns="91425" spcFirstLastPara="1" rIns="91425" wrap="square" tIns="91425">
            <a:noAutofit/>
          </a:bodyPr>
          <a:lstStyle/>
          <a:p>
            <a:pPr indent="0" lvl="0" marL="0" rtl="0">
              <a:spcBef>
                <a:spcPts val="560"/>
              </a:spcBef>
              <a:spcAft>
                <a:spcPts val="0"/>
              </a:spcAft>
              <a:buNone/>
            </a:pPr>
            <a:r>
              <a:rPr b="1" lang="en-US" sz="2400">
                <a:solidFill>
                  <a:schemeClr val="dk1"/>
                </a:solidFill>
                <a:latin typeface="Calibri"/>
                <a:ea typeface="Calibri"/>
                <a:cs typeface="Calibri"/>
                <a:sym typeface="Calibri"/>
              </a:rPr>
              <a:t>What does it do?</a:t>
            </a:r>
            <a:endParaRPr b="1" sz="2400">
              <a:solidFill>
                <a:schemeClr val="dk1"/>
              </a:solidFill>
              <a:latin typeface="Calibri"/>
              <a:ea typeface="Calibri"/>
              <a:cs typeface="Calibri"/>
              <a:sym typeface="Calibri"/>
            </a:endParaRPr>
          </a:p>
          <a:p>
            <a:pPr indent="-349250" lvl="0" marL="457200" rtl="0">
              <a:spcBef>
                <a:spcPts val="56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Risk classifies patients based on data available in each patient record</a:t>
            </a:r>
            <a:endParaRPr sz="1900"/>
          </a:p>
        </p:txBody>
      </p:sp>
      <p:sp>
        <p:nvSpPr>
          <p:cNvPr id="126" name="Google Shape;126;p18"/>
          <p:cNvSpPr txBox="1"/>
          <p:nvPr/>
        </p:nvSpPr>
        <p:spPr>
          <a:xfrm>
            <a:off x="3266400" y="3096850"/>
            <a:ext cx="5581800" cy="105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2000"/>
              <a:t>Where it fits in the process?</a:t>
            </a:r>
            <a:endParaRPr b="1" sz="2000"/>
          </a:p>
          <a:p>
            <a:pPr indent="-349250" lvl="0" marL="457200" rtl="0">
              <a:spcBef>
                <a:spcPts val="0"/>
              </a:spcBef>
              <a:spcAft>
                <a:spcPts val="0"/>
              </a:spcAft>
              <a:buSzPts val="1900"/>
              <a:buFont typeface="Calibri"/>
              <a:buChar char="-"/>
            </a:pPr>
            <a:r>
              <a:rPr lang="en-US" sz="1900">
                <a:latin typeface="Calibri"/>
                <a:ea typeface="Calibri"/>
                <a:cs typeface="Calibri"/>
                <a:sym typeface="Calibri"/>
              </a:rPr>
              <a:t>Point-of-care - Acute/Clinic</a:t>
            </a:r>
            <a:endParaRPr sz="1900">
              <a:latin typeface="Calibri"/>
              <a:ea typeface="Calibri"/>
              <a:cs typeface="Calibri"/>
              <a:sym typeface="Calibri"/>
            </a:endParaRPr>
          </a:p>
          <a:p>
            <a:pPr indent="-349250" lvl="0" marL="457200" rtl="0">
              <a:spcBef>
                <a:spcPts val="0"/>
              </a:spcBef>
              <a:spcAft>
                <a:spcPts val="0"/>
              </a:spcAft>
              <a:buSzPts val="1900"/>
              <a:buFont typeface="Calibri"/>
              <a:buChar char="-"/>
            </a:pPr>
            <a:r>
              <a:rPr lang="en-US" sz="1900">
                <a:solidFill>
                  <a:schemeClr val="dk1"/>
                </a:solidFill>
                <a:latin typeface="Calibri"/>
                <a:ea typeface="Calibri"/>
                <a:cs typeface="Calibri"/>
                <a:sym typeface="Calibri"/>
              </a:rPr>
              <a:t>Hospitalist -&gt; Case Managers -&gt; Primary Care</a:t>
            </a:r>
            <a:endParaRPr sz="1900">
              <a:solidFill>
                <a:schemeClr val="dk1"/>
              </a:solidFill>
              <a:latin typeface="Calibri"/>
              <a:ea typeface="Calibri"/>
              <a:cs typeface="Calibri"/>
              <a:sym typeface="Calibri"/>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127" name="Google Shape;127;p18"/>
          <p:cNvSpPr txBox="1"/>
          <p:nvPr/>
        </p:nvSpPr>
        <p:spPr>
          <a:xfrm>
            <a:off x="3696125" y="4920325"/>
            <a:ext cx="4923600" cy="1205700"/>
          </a:xfrm>
          <a:prstGeom prst="rect">
            <a:avLst/>
          </a:prstGeom>
          <a:noFill/>
          <a:ln>
            <a:noFill/>
          </a:ln>
        </p:spPr>
        <p:txBody>
          <a:bodyPr anchorCtr="0" anchor="t" bIns="91425" lIns="91425" spcFirstLastPara="1" rIns="91425" wrap="square" tIns="91425">
            <a:noAutofit/>
          </a:bodyPr>
          <a:lstStyle/>
          <a:p>
            <a:pPr indent="0" lvl="0" marL="0" rtl="0">
              <a:spcBef>
                <a:spcPts val="560"/>
              </a:spcBef>
              <a:spcAft>
                <a:spcPts val="0"/>
              </a:spcAft>
              <a:buNone/>
            </a:pPr>
            <a:r>
              <a:rPr b="1" lang="en-US" sz="2000"/>
              <a:t>What is the outcome?</a:t>
            </a:r>
            <a:endParaRPr b="1" sz="2000"/>
          </a:p>
          <a:p>
            <a:pPr indent="-355600" lvl="0" marL="457200" rtl="0">
              <a:spcBef>
                <a:spcPts val="560"/>
              </a:spcBef>
              <a:spcAft>
                <a:spcPts val="0"/>
              </a:spcAft>
              <a:buSzPts val="2000"/>
              <a:buChar char="-"/>
            </a:pPr>
            <a:r>
              <a:rPr lang="en-US" sz="2000"/>
              <a:t>Patient empowerment to live </a:t>
            </a:r>
            <a:r>
              <a:rPr lang="en-US" sz="2000"/>
              <a:t>healthy</a:t>
            </a:r>
            <a:endParaRPr sz="2000"/>
          </a:p>
          <a:p>
            <a:pPr indent="-355600" lvl="0" marL="457200" rtl="0">
              <a:spcBef>
                <a:spcPts val="0"/>
              </a:spcBef>
              <a:spcAft>
                <a:spcPts val="0"/>
              </a:spcAft>
              <a:buSzPts val="2000"/>
              <a:buChar char="-"/>
            </a:pPr>
            <a:r>
              <a:rPr lang="en-US" sz="2000"/>
              <a:t>Better resources management</a:t>
            </a:r>
            <a:endParaRPr sz="2000"/>
          </a:p>
          <a:p>
            <a:pPr indent="0" lvl="0" marL="0" rtl="0">
              <a:spcBef>
                <a:spcPts val="0"/>
              </a:spcBef>
              <a:spcAft>
                <a:spcPts val="0"/>
              </a:spcAft>
              <a:buNone/>
            </a:pPr>
            <a:r>
              <a:t/>
            </a:r>
            <a:endParaRPr sz="2000"/>
          </a:p>
          <a:p>
            <a:pPr indent="0" lvl="0" marL="0" rtl="0">
              <a:spcBef>
                <a:spcPts val="0"/>
              </a:spcBef>
              <a:spcAft>
                <a:spcPts val="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19"/>
          <p:cNvPicPr preferRelativeResize="0"/>
          <p:nvPr/>
        </p:nvPicPr>
        <p:blipFill rotWithShape="1">
          <a:blip r:embed="rId3">
            <a:alphaModFix/>
          </a:blip>
          <a:srcRect b="59694" l="23673" r="21752" t="12002"/>
          <a:stretch/>
        </p:blipFill>
        <p:spPr>
          <a:xfrm>
            <a:off x="189725" y="189725"/>
            <a:ext cx="6268925" cy="1828756"/>
          </a:xfrm>
          <a:prstGeom prst="rect">
            <a:avLst/>
          </a:prstGeom>
          <a:noFill/>
          <a:ln>
            <a:noFill/>
          </a:ln>
          <a:effectLst>
            <a:outerShdw blurRad="57150" rotWithShape="0" algn="bl" dir="5400000" dist="19050">
              <a:srgbClr val="000000">
                <a:alpha val="21000"/>
              </a:srgbClr>
            </a:outerShdw>
          </a:effectLst>
        </p:spPr>
      </p:pic>
      <p:pic>
        <p:nvPicPr>
          <p:cNvPr id="134" name="Google Shape;134;p19"/>
          <p:cNvPicPr preferRelativeResize="0"/>
          <p:nvPr/>
        </p:nvPicPr>
        <p:blipFill rotWithShape="1">
          <a:blip r:embed="rId4">
            <a:alphaModFix/>
          </a:blip>
          <a:srcRect b="39877" l="22626" r="22800" t="27459"/>
          <a:stretch/>
        </p:blipFill>
        <p:spPr>
          <a:xfrm>
            <a:off x="1442012" y="1679613"/>
            <a:ext cx="6858274" cy="2309045"/>
          </a:xfrm>
          <a:prstGeom prst="rect">
            <a:avLst/>
          </a:prstGeom>
          <a:noFill/>
          <a:ln>
            <a:noFill/>
          </a:ln>
          <a:effectLst>
            <a:outerShdw blurRad="57150" rotWithShape="0" algn="bl" dir="5400000" dist="19050">
              <a:srgbClr val="000000">
                <a:alpha val="32000"/>
              </a:srgbClr>
            </a:outerShdw>
          </a:effectLst>
        </p:spPr>
      </p:pic>
      <p:pic>
        <p:nvPicPr>
          <p:cNvPr id="135" name="Google Shape;135;p19"/>
          <p:cNvPicPr preferRelativeResize="0"/>
          <p:nvPr/>
        </p:nvPicPr>
        <p:blipFill rotWithShape="1">
          <a:blip r:embed="rId5">
            <a:alphaModFix/>
          </a:blip>
          <a:srcRect b="57677" l="22769" r="21776" t="-3446"/>
          <a:stretch/>
        </p:blipFill>
        <p:spPr>
          <a:xfrm>
            <a:off x="2670725" y="2779050"/>
            <a:ext cx="6473275" cy="3026676"/>
          </a:xfrm>
          <a:prstGeom prst="rect">
            <a:avLst/>
          </a:prstGeom>
          <a:noFill/>
          <a:ln>
            <a:noFill/>
          </a:ln>
          <a:effectLst>
            <a:outerShdw blurRad="57150" rotWithShape="0" algn="bl" dir="5400000" dist="19050">
              <a:srgbClr val="000000">
                <a:alpha val="24000"/>
              </a:srgbClr>
            </a:outerShdw>
          </a:effectLst>
        </p:spPr>
      </p:pic>
      <p:pic>
        <p:nvPicPr>
          <p:cNvPr id="136" name="Google Shape;136;p19"/>
          <p:cNvPicPr preferRelativeResize="0"/>
          <p:nvPr/>
        </p:nvPicPr>
        <p:blipFill rotWithShape="1">
          <a:blip r:embed="rId6">
            <a:alphaModFix/>
          </a:blip>
          <a:srcRect b="22159" l="4651" r="36396" t="47975"/>
          <a:stretch/>
        </p:blipFill>
        <p:spPr>
          <a:xfrm>
            <a:off x="3652825" y="5151225"/>
            <a:ext cx="5491176" cy="1536025"/>
          </a:xfrm>
          <a:prstGeom prst="rect">
            <a:avLst/>
          </a:prstGeom>
          <a:noFill/>
          <a:ln>
            <a:noFill/>
          </a:ln>
          <a:effectLst>
            <a:outerShdw blurRad="57150" rotWithShape="0" algn="bl" dir="5400000" dist="19050">
              <a:srgbClr val="000000">
                <a:alpha val="25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idx="1" type="body"/>
          </p:nvPr>
        </p:nvSpPr>
        <p:spPr>
          <a:xfrm>
            <a:off x="290400" y="697000"/>
            <a:ext cx="8701200" cy="674400"/>
          </a:xfrm>
          <a:prstGeom prst="rect">
            <a:avLst/>
          </a:prstGeom>
          <a:noFill/>
          <a:ln>
            <a:noFill/>
          </a:ln>
        </p:spPr>
        <p:txBody>
          <a:bodyPr anchorCtr="0" anchor="t" bIns="45700" lIns="91425" spcFirstLastPara="1" rIns="91425" wrap="square" tIns="45700">
            <a:noAutofit/>
          </a:bodyPr>
          <a:lstStyle/>
          <a:p>
            <a:pPr indent="0" lvl="1" marL="0" marR="0" rtl="0" algn="ctr">
              <a:spcBef>
                <a:spcPts val="560"/>
              </a:spcBef>
              <a:spcAft>
                <a:spcPts val="0"/>
              </a:spcAft>
              <a:buClr>
                <a:schemeClr val="dk1"/>
              </a:buClr>
              <a:buSzPts val="2800"/>
              <a:buFont typeface="Arial"/>
              <a:buNone/>
            </a:pPr>
            <a:r>
              <a:rPr b="1" lang="en-US" sz="3600"/>
              <a:t>L</a:t>
            </a:r>
            <a:r>
              <a:rPr lang="en-US" sz="1900"/>
              <a:t>ength of Stay</a:t>
            </a:r>
            <a:r>
              <a:rPr lang="en-US" sz="3000"/>
              <a:t> | </a:t>
            </a:r>
            <a:r>
              <a:rPr b="1" lang="en-US" sz="3600"/>
              <a:t>A</a:t>
            </a:r>
            <a:r>
              <a:rPr lang="en-US" sz="1900"/>
              <a:t>cuity of Admission</a:t>
            </a:r>
            <a:r>
              <a:rPr lang="en-US" sz="2400"/>
              <a:t> | </a:t>
            </a:r>
            <a:r>
              <a:rPr b="1" lang="en-US" sz="3600"/>
              <a:t>C</a:t>
            </a:r>
            <a:r>
              <a:rPr lang="en-US" sz="1900"/>
              <a:t>omorbidities</a:t>
            </a:r>
            <a:r>
              <a:rPr lang="en-US" sz="3000"/>
              <a:t> |</a:t>
            </a:r>
            <a:r>
              <a:rPr lang="en-US" sz="3200"/>
              <a:t> </a:t>
            </a:r>
            <a:r>
              <a:rPr b="1" lang="en-US" sz="3600"/>
              <a:t>E</a:t>
            </a:r>
            <a:r>
              <a:rPr lang="en-US" sz="1900"/>
              <a:t>D visits last 6 months</a:t>
            </a:r>
            <a:endParaRPr b="0" i="0" sz="3200" u="none" cap="none" strike="noStrike">
              <a:solidFill>
                <a:schemeClr val="dk1"/>
              </a:solidFill>
              <a:latin typeface="Calibri"/>
              <a:ea typeface="Calibri"/>
              <a:cs typeface="Calibri"/>
              <a:sym typeface="Calibri"/>
            </a:endParaRPr>
          </a:p>
        </p:txBody>
      </p:sp>
      <p:sp>
        <p:nvSpPr>
          <p:cNvPr id="143" name="Google Shape;143;p20"/>
          <p:cNvSpPr txBox="1"/>
          <p:nvPr>
            <p:ph type="title"/>
          </p:nvPr>
        </p:nvSpPr>
        <p:spPr>
          <a:xfrm>
            <a:off x="353000" y="-12551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n-US"/>
              <a:t>What is LACE+?</a:t>
            </a:r>
            <a:endParaRPr b="0" i="0" sz="4400" u="none" cap="none" strike="noStrike">
              <a:solidFill>
                <a:schemeClr val="dk1"/>
              </a:solidFill>
              <a:latin typeface="Calibri"/>
              <a:ea typeface="Calibri"/>
              <a:cs typeface="Calibri"/>
              <a:sym typeface="Calibri"/>
            </a:endParaRPr>
          </a:p>
        </p:txBody>
      </p:sp>
      <p:sp>
        <p:nvSpPr>
          <p:cNvPr id="144" name="Google Shape;144;p20"/>
          <p:cNvSpPr txBox="1"/>
          <p:nvPr>
            <p:ph idx="1" type="body"/>
          </p:nvPr>
        </p:nvSpPr>
        <p:spPr>
          <a:xfrm>
            <a:off x="434400" y="1785777"/>
            <a:ext cx="8557200" cy="1639800"/>
          </a:xfrm>
          <a:prstGeom prst="rect">
            <a:avLst/>
          </a:prstGeom>
          <a:noFill/>
          <a:ln>
            <a:noFill/>
          </a:ln>
        </p:spPr>
        <p:txBody>
          <a:bodyPr anchorCtr="0" anchor="t" bIns="45700" lIns="91425" spcFirstLastPara="1" rIns="91425" wrap="square" tIns="45700">
            <a:noAutofit/>
          </a:bodyPr>
          <a:lstStyle/>
          <a:p>
            <a:pPr indent="0" lvl="1" marL="0" marR="0" rtl="0">
              <a:spcBef>
                <a:spcPts val="560"/>
              </a:spcBef>
              <a:spcAft>
                <a:spcPts val="0"/>
              </a:spcAft>
              <a:buClr>
                <a:schemeClr val="dk1"/>
              </a:buClr>
              <a:buSzPts val="2800"/>
              <a:buFont typeface="Arial"/>
              <a:buNone/>
            </a:pPr>
            <a:r>
              <a:rPr b="1" lang="en-US" sz="2000"/>
              <a:t>Data Source</a:t>
            </a:r>
            <a:r>
              <a:rPr lang="en-US" sz="2000"/>
              <a:t>: Cerner Revenue Cycle/Claims Data</a:t>
            </a:r>
            <a:endParaRPr sz="2000"/>
          </a:p>
          <a:p>
            <a:pPr indent="-330200" lvl="0" marL="457200" marR="0" rtl="0">
              <a:spcBef>
                <a:spcPts val="560"/>
              </a:spcBef>
              <a:spcAft>
                <a:spcPts val="0"/>
              </a:spcAft>
              <a:buSzPts val="1600"/>
              <a:buChar char="-"/>
            </a:pPr>
            <a:r>
              <a:rPr lang="en-US" sz="1600"/>
              <a:t>L → </a:t>
            </a:r>
            <a:r>
              <a:rPr lang="en-US" sz="1600"/>
              <a:t>Discharge Disposition - Admitting/Discharge date/times</a:t>
            </a:r>
            <a:endParaRPr sz="1600"/>
          </a:p>
          <a:p>
            <a:pPr indent="-330200" lvl="0" marL="457200" marR="0" rtl="0">
              <a:spcBef>
                <a:spcPts val="0"/>
              </a:spcBef>
              <a:spcAft>
                <a:spcPts val="0"/>
              </a:spcAft>
              <a:buSzPts val="1600"/>
              <a:buChar char="-"/>
            </a:pPr>
            <a:r>
              <a:rPr lang="en-US" sz="1600"/>
              <a:t>A → </a:t>
            </a:r>
            <a:r>
              <a:rPr lang="en-US" sz="1600"/>
              <a:t>Patient visit/encounter table(s)</a:t>
            </a:r>
            <a:endParaRPr sz="1600"/>
          </a:p>
          <a:p>
            <a:pPr indent="-330200" lvl="0" marL="457200" marR="0" rtl="0">
              <a:spcBef>
                <a:spcPts val="0"/>
              </a:spcBef>
              <a:spcAft>
                <a:spcPts val="0"/>
              </a:spcAft>
              <a:buSzPts val="1600"/>
              <a:buChar char="-"/>
            </a:pPr>
            <a:r>
              <a:rPr lang="en-US" sz="1600"/>
              <a:t>C → ICD9/ICD10 diagnosis/problem table</a:t>
            </a:r>
            <a:endParaRPr sz="1600"/>
          </a:p>
          <a:p>
            <a:pPr indent="-330200" lvl="0" marL="457200" marR="0" rtl="0">
              <a:spcBef>
                <a:spcPts val="0"/>
              </a:spcBef>
              <a:spcAft>
                <a:spcPts val="0"/>
              </a:spcAft>
              <a:buSzPts val="1600"/>
              <a:buChar char="-"/>
            </a:pPr>
            <a:r>
              <a:rPr lang="en-US" sz="1600"/>
              <a:t>E →</a:t>
            </a:r>
            <a:r>
              <a:rPr lang="en-US" sz="1600"/>
              <a:t> Patient visit/encounter table(s)</a:t>
            </a:r>
            <a:endParaRPr sz="1600"/>
          </a:p>
          <a:p>
            <a:pPr indent="0" lvl="1" marL="0" marR="0" rtl="0">
              <a:spcBef>
                <a:spcPts val="560"/>
              </a:spcBef>
              <a:spcAft>
                <a:spcPts val="0"/>
              </a:spcAft>
              <a:buClr>
                <a:schemeClr val="dk1"/>
              </a:buClr>
              <a:buSzPts val="2800"/>
              <a:buFont typeface="Arial"/>
              <a:buNone/>
            </a:pPr>
            <a:r>
              <a:t/>
            </a:r>
            <a:endParaRPr/>
          </a:p>
          <a:p>
            <a:pPr indent="0" lvl="0" marL="0" marR="0" rtl="0">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45" name="Google Shape;145;p20"/>
          <p:cNvPicPr preferRelativeResize="0"/>
          <p:nvPr/>
        </p:nvPicPr>
        <p:blipFill>
          <a:blip r:embed="rId3">
            <a:alphaModFix/>
          </a:blip>
          <a:stretch>
            <a:fillRect/>
          </a:stretch>
        </p:blipFill>
        <p:spPr>
          <a:xfrm>
            <a:off x="4447925" y="3704350"/>
            <a:ext cx="4625625" cy="3064950"/>
          </a:xfrm>
          <a:prstGeom prst="rect">
            <a:avLst/>
          </a:prstGeom>
          <a:noFill/>
          <a:ln>
            <a:noFill/>
          </a:ln>
        </p:spPr>
      </p:pic>
      <p:sp>
        <p:nvSpPr>
          <p:cNvPr id="146" name="Google Shape;146;p20"/>
          <p:cNvSpPr txBox="1"/>
          <p:nvPr/>
        </p:nvSpPr>
        <p:spPr>
          <a:xfrm>
            <a:off x="4691375" y="3857000"/>
            <a:ext cx="3381900" cy="26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600"/>
              <a:t>Model Performance - Observed vs. Predicted Readmission Risk</a:t>
            </a:r>
            <a:endParaRPr b="1" sz="600"/>
          </a:p>
        </p:txBody>
      </p:sp>
      <p:cxnSp>
        <p:nvCxnSpPr>
          <p:cNvPr id="147" name="Google Shape;147;p20"/>
          <p:cNvCxnSpPr/>
          <p:nvPr/>
        </p:nvCxnSpPr>
        <p:spPr>
          <a:xfrm>
            <a:off x="5566250" y="4074425"/>
            <a:ext cx="0" cy="2231100"/>
          </a:xfrm>
          <a:prstGeom prst="straightConnector1">
            <a:avLst/>
          </a:prstGeom>
          <a:noFill/>
          <a:ln cap="flat" cmpd="sng" w="9525">
            <a:solidFill>
              <a:srgbClr val="FF0000"/>
            </a:solidFill>
            <a:prstDash val="solid"/>
            <a:round/>
            <a:headEnd len="med" w="med" type="none"/>
            <a:tailEnd len="med" w="med" type="none"/>
          </a:ln>
        </p:spPr>
      </p:cxnSp>
      <p:cxnSp>
        <p:nvCxnSpPr>
          <p:cNvPr id="148" name="Google Shape;148;p20"/>
          <p:cNvCxnSpPr/>
          <p:nvPr/>
        </p:nvCxnSpPr>
        <p:spPr>
          <a:xfrm>
            <a:off x="6846250" y="4074425"/>
            <a:ext cx="0" cy="2231100"/>
          </a:xfrm>
          <a:prstGeom prst="straightConnector1">
            <a:avLst/>
          </a:prstGeom>
          <a:noFill/>
          <a:ln cap="flat" cmpd="sng" w="9525">
            <a:solidFill>
              <a:srgbClr val="FF0000"/>
            </a:solidFill>
            <a:prstDash val="solid"/>
            <a:round/>
            <a:headEnd len="med" w="med" type="none"/>
            <a:tailEnd len="med" w="med" type="none"/>
          </a:ln>
        </p:spPr>
      </p:cxnSp>
      <p:sp>
        <p:nvSpPr>
          <p:cNvPr id="149" name="Google Shape;149;p20"/>
          <p:cNvSpPr txBox="1"/>
          <p:nvPr/>
        </p:nvSpPr>
        <p:spPr>
          <a:xfrm>
            <a:off x="5566250" y="4251500"/>
            <a:ext cx="1280100" cy="5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800" u="sng"/>
              <a:t>Range of Accuracy</a:t>
            </a:r>
            <a:endParaRPr b="1" sz="800" u="sng"/>
          </a:p>
          <a:p>
            <a:pPr indent="0" lvl="0" marL="0" algn="ctr">
              <a:spcBef>
                <a:spcPts val="0"/>
              </a:spcBef>
              <a:spcAft>
                <a:spcPts val="0"/>
              </a:spcAft>
              <a:buNone/>
            </a:pPr>
            <a:r>
              <a:rPr b="1" lang="en-US" sz="800"/>
              <a:t>Probability to predict Readmission</a:t>
            </a:r>
            <a:endParaRPr b="1" sz="800"/>
          </a:p>
        </p:txBody>
      </p:sp>
      <p:pic>
        <p:nvPicPr>
          <p:cNvPr id="150" name="Google Shape;150;p20"/>
          <p:cNvPicPr preferRelativeResize="0"/>
          <p:nvPr/>
        </p:nvPicPr>
        <p:blipFill>
          <a:blip r:embed="rId4">
            <a:alphaModFix/>
          </a:blip>
          <a:stretch>
            <a:fillRect/>
          </a:stretch>
        </p:blipFill>
        <p:spPr>
          <a:xfrm>
            <a:off x="290400" y="3934500"/>
            <a:ext cx="4095675" cy="2742625"/>
          </a:xfrm>
          <a:prstGeom prst="rect">
            <a:avLst/>
          </a:prstGeom>
          <a:noFill/>
          <a:ln>
            <a:noFill/>
          </a:ln>
        </p:spPr>
      </p:pic>
      <p:cxnSp>
        <p:nvCxnSpPr>
          <p:cNvPr id="151" name="Google Shape;151;p20"/>
          <p:cNvCxnSpPr/>
          <p:nvPr/>
        </p:nvCxnSpPr>
        <p:spPr>
          <a:xfrm>
            <a:off x="2577625" y="3963850"/>
            <a:ext cx="0" cy="2425200"/>
          </a:xfrm>
          <a:prstGeom prst="straightConnector1">
            <a:avLst/>
          </a:prstGeom>
          <a:noFill/>
          <a:ln cap="flat" cmpd="sng" w="9525">
            <a:solidFill>
              <a:srgbClr val="FF0000"/>
            </a:solidFill>
            <a:prstDash val="solid"/>
            <a:round/>
            <a:headEnd len="med" w="med" type="none"/>
            <a:tailEnd len="med" w="med" type="none"/>
          </a:ln>
        </p:spPr>
      </p:cxnSp>
      <p:sp>
        <p:nvSpPr>
          <p:cNvPr id="152" name="Google Shape;152;p20"/>
          <p:cNvSpPr txBox="1"/>
          <p:nvPr/>
        </p:nvSpPr>
        <p:spPr>
          <a:xfrm>
            <a:off x="2577625" y="4187450"/>
            <a:ext cx="15678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800" u="sng"/>
              <a:t>← </a:t>
            </a:r>
            <a:r>
              <a:rPr b="1" lang="en-US" sz="800" u="sng"/>
              <a:t>Accuracy Threshold</a:t>
            </a:r>
            <a:endParaRPr b="1" sz="800" u="sng"/>
          </a:p>
          <a:p>
            <a:pPr indent="0" lvl="0" marL="0" rtl="0" algn="ctr">
              <a:spcBef>
                <a:spcPts val="0"/>
              </a:spcBef>
              <a:spcAft>
                <a:spcPts val="0"/>
              </a:spcAft>
              <a:buNone/>
            </a:pPr>
            <a:r>
              <a:rPr b="1" lang="en-US" sz="800"/>
              <a:t>To classify readmissions</a:t>
            </a:r>
            <a:endParaRPr b="1" sz="800"/>
          </a:p>
        </p:txBody>
      </p:sp>
      <p:sp>
        <p:nvSpPr>
          <p:cNvPr id="153" name="Google Shape;153;p20"/>
          <p:cNvSpPr txBox="1"/>
          <p:nvPr/>
        </p:nvSpPr>
        <p:spPr>
          <a:xfrm>
            <a:off x="516700" y="3505200"/>
            <a:ext cx="4239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Spread of pat</a:t>
            </a:r>
            <a:r>
              <a:rPr b="1" lang="en-US"/>
              <a:t>ients LACE Scores from 2014</a:t>
            </a:r>
            <a:endParaRPr b="1"/>
          </a:p>
        </p:txBody>
      </p:sp>
      <p:sp>
        <p:nvSpPr>
          <p:cNvPr id="154" name="Google Shape;154;p20"/>
          <p:cNvSpPr txBox="1"/>
          <p:nvPr/>
        </p:nvSpPr>
        <p:spPr>
          <a:xfrm>
            <a:off x="4726600" y="3505200"/>
            <a:ext cx="4239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Measure of accuracy when implemented</a:t>
            </a:r>
            <a:endParaRPr b="1"/>
          </a:p>
        </p:txBody>
      </p:sp>
      <p:sp>
        <p:nvSpPr>
          <p:cNvPr id="155" name="Google Shape;155;p20"/>
          <p:cNvSpPr txBox="1"/>
          <p:nvPr>
            <p:ph idx="1" type="body"/>
          </p:nvPr>
        </p:nvSpPr>
        <p:spPr>
          <a:xfrm>
            <a:off x="562825" y="1267025"/>
            <a:ext cx="5597400" cy="392400"/>
          </a:xfrm>
          <a:prstGeom prst="rect">
            <a:avLst/>
          </a:prstGeom>
          <a:noFill/>
          <a:ln>
            <a:noFill/>
          </a:ln>
        </p:spPr>
        <p:txBody>
          <a:bodyPr anchorCtr="0" anchor="t" bIns="45700" lIns="91425" spcFirstLastPara="1" rIns="91425" wrap="square" tIns="45700">
            <a:noAutofit/>
          </a:bodyPr>
          <a:lstStyle/>
          <a:p>
            <a:pPr indent="-342900" lvl="0" marL="457200" marR="0" rtl="0">
              <a:spcBef>
                <a:spcPts val="560"/>
              </a:spcBef>
              <a:spcAft>
                <a:spcPts val="0"/>
              </a:spcAft>
              <a:buSzPts val="1800"/>
              <a:buChar char="+"/>
            </a:pPr>
            <a:r>
              <a:rPr b="1" lang="en-US" sz="1800"/>
              <a:t>Pharmacological - Warfarin Rx upon discharge</a:t>
            </a:r>
            <a:endParaRPr b="0" i="0" sz="1800" u="none" cap="none" strike="noStrike">
              <a:solidFill>
                <a:schemeClr val="dk1"/>
              </a:solidFill>
              <a:latin typeface="Calibri"/>
              <a:ea typeface="Calibri"/>
              <a:cs typeface="Calibri"/>
              <a:sym typeface="Calibri"/>
            </a:endParaRPr>
          </a:p>
        </p:txBody>
      </p:sp>
      <p:sp>
        <p:nvSpPr>
          <p:cNvPr id="156" name="Google Shape;156;p20"/>
          <p:cNvSpPr txBox="1"/>
          <p:nvPr/>
        </p:nvSpPr>
        <p:spPr>
          <a:xfrm>
            <a:off x="-395975" y="6385300"/>
            <a:ext cx="2973600" cy="563700"/>
          </a:xfrm>
          <a:prstGeom prst="rect">
            <a:avLst/>
          </a:prstGeom>
          <a:noFill/>
          <a:ln>
            <a:noFill/>
          </a:ln>
        </p:spPr>
        <p:txBody>
          <a:bodyPr anchorCtr="0" anchor="ctr" bIns="91425" lIns="91425" spcFirstLastPara="1" rIns="91425" wrap="square" tIns="91425">
            <a:noAutofit/>
          </a:bodyPr>
          <a:lstStyle/>
          <a:p>
            <a:pPr indent="0" lvl="0" marL="457200" rtl="0">
              <a:spcBef>
                <a:spcPts val="560"/>
              </a:spcBef>
              <a:spcAft>
                <a:spcPts val="0"/>
              </a:spcAft>
              <a:buNone/>
            </a:pPr>
            <a:r>
              <a:rPr b="1" lang="en-US" sz="900">
                <a:solidFill>
                  <a:schemeClr val="dk1"/>
                </a:solidFill>
                <a:latin typeface="Calibri"/>
                <a:ea typeface="Calibri"/>
                <a:cs typeface="Calibri"/>
                <a:sym typeface="Calibri"/>
              </a:rPr>
              <a:t>*</a:t>
            </a:r>
            <a:r>
              <a:rPr b="1" lang="en-US" sz="900">
                <a:solidFill>
                  <a:schemeClr val="dk1"/>
                </a:solidFill>
                <a:latin typeface="Calibri"/>
                <a:ea typeface="Calibri"/>
                <a:cs typeface="Calibri"/>
                <a:sym typeface="Calibri"/>
              </a:rPr>
              <a:t>Data Timeframe - 10 months (2014)</a:t>
            </a:r>
            <a:endParaRPr b="1"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1"/>
          <p:cNvSpPr txBox="1"/>
          <p:nvPr>
            <p:ph idx="1" type="body"/>
          </p:nvPr>
        </p:nvSpPr>
        <p:spPr>
          <a:xfrm>
            <a:off x="443675" y="1166025"/>
            <a:ext cx="8608500" cy="5228700"/>
          </a:xfrm>
          <a:prstGeom prst="rect">
            <a:avLst/>
          </a:prstGeom>
          <a:noFill/>
          <a:ln>
            <a:noFill/>
          </a:ln>
        </p:spPr>
        <p:txBody>
          <a:bodyPr anchorCtr="0" anchor="t" bIns="45700" lIns="91425" spcFirstLastPara="1" rIns="91425" wrap="square" tIns="45700">
            <a:noAutofit/>
          </a:bodyPr>
          <a:lstStyle/>
          <a:p>
            <a:pPr indent="0" lvl="0" marL="0" rtl="0">
              <a:spcBef>
                <a:spcPts val="640"/>
              </a:spcBef>
              <a:spcAft>
                <a:spcPts val="0"/>
              </a:spcAft>
              <a:buNone/>
            </a:pPr>
            <a:r>
              <a:rPr lang="en-US" sz="2600"/>
              <a:t>Expected impact</a:t>
            </a:r>
            <a:endParaRPr sz="2600"/>
          </a:p>
          <a:p>
            <a:pPr indent="-355600" lvl="0" marL="457200" rtl="0">
              <a:spcBef>
                <a:spcPts val="640"/>
              </a:spcBef>
              <a:spcAft>
                <a:spcPts val="0"/>
              </a:spcAft>
              <a:buSzPts val="2000"/>
              <a:buChar char="-"/>
            </a:pPr>
            <a:r>
              <a:rPr lang="en-US" sz="2000"/>
              <a:t>Decrease in rates of readmission</a:t>
            </a:r>
            <a:endParaRPr sz="2000"/>
          </a:p>
          <a:p>
            <a:pPr indent="-355600" lvl="0" marL="457200" rtl="0">
              <a:spcBef>
                <a:spcPts val="0"/>
              </a:spcBef>
              <a:spcAft>
                <a:spcPts val="0"/>
              </a:spcAft>
              <a:buSzPts val="2000"/>
              <a:buChar char="-"/>
            </a:pPr>
            <a:r>
              <a:rPr lang="en-US" sz="2000"/>
              <a:t>Improve the discharge decision process</a:t>
            </a:r>
            <a:endParaRPr sz="2000"/>
          </a:p>
          <a:p>
            <a:pPr indent="0" lvl="0" marL="457200" rtl="0">
              <a:spcBef>
                <a:spcPts val="640"/>
              </a:spcBef>
              <a:spcAft>
                <a:spcPts val="0"/>
              </a:spcAft>
              <a:buNone/>
            </a:pPr>
            <a:r>
              <a:t/>
            </a:r>
            <a:endParaRPr sz="1200"/>
          </a:p>
          <a:p>
            <a:pPr indent="0" lvl="0" marL="0" marR="0" rtl="0" algn="l">
              <a:spcBef>
                <a:spcPts val="640"/>
              </a:spcBef>
              <a:spcAft>
                <a:spcPts val="0"/>
              </a:spcAft>
              <a:buNone/>
            </a:pPr>
            <a:r>
              <a:rPr lang="en-US" sz="2600"/>
              <a:t>Resources to make this project happen</a:t>
            </a:r>
            <a:endParaRPr sz="2600"/>
          </a:p>
          <a:p>
            <a:pPr indent="-355600" lvl="0" marL="457200" marR="0" rtl="0" algn="l">
              <a:spcBef>
                <a:spcPts val="640"/>
              </a:spcBef>
              <a:spcAft>
                <a:spcPts val="0"/>
              </a:spcAft>
              <a:buSzPts val="2000"/>
              <a:buChar char="-"/>
            </a:pPr>
            <a:r>
              <a:rPr lang="en-US" sz="2000"/>
              <a:t>xx hours of our analytical team</a:t>
            </a:r>
            <a:endParaRPr sz="2000"/>
          </a:p>
          <a:p>
            <a:pPr indent="-355600" lvl="0" marL="457200" marR="0" rtl="0" algn="l">
              <a:spcBef>
                <a:spcPts val="0"/>
              </a:spcBef>
              <a:spcAft>
                <a:spcPts val="0"/>
              </a:spcAft>
              <a:buSzPts val="2000"/>
              <a:buChar char="-"/>
            </a:pPr>
            <a:r>
              <a:rPr lang="en-US" sz="2000"/>
              <a:t>xx hours from clinicians that are involved in the discharge process</a:t>
            </a:r>
            <a:endParaRPr sz="2000"/>
          </a:p>
          <a:p>
            <a:pPr indent="0" lvl="0" marL="0" marR="0" rtl="0" algn="l">
              <a:spcBef>
                <a:spcPts val="640"/>
              </a:spcBef>
              <a:spcAft>
                <a:spcPts val="0"/>
              </a:spcAft>
              <a:buNone/>
            </a:pPr>
            <a:r>
              <a:t/>
            </a:r>
            <a:endParaRPr sz="1200"/>
          </a:p>
          <a:p>
            <a:pPr indent="0" lvl="0" marL="0" rtl="0">
              <a:spcBef>
                <a:spcPts val="640"/>
              </a:spcBef>
              <a:spcAft>
                <a:spcPts val="0"/>
              </a:spcAft>
              <a:buNone/>
            </a:pPr>
            <a:r>
              <a:rPr lang="en-US" sz="2600"/>
              <a:t>What we need from you</a:t>
            </a:r>
            <a:endParaRPr sz="2600"/>
          </a:p>
          <a:p>
            <a:pPr indent="-355600" lvl="0" marL="457200" rtl="0">
              <a:spcBef>
                <a:spcPts val="640"/>
              </a:spcBef>
              <a:spcAft>
                <a:spcPts val="0"/>
              </a:spcAft>
              <a:buSzPts val="2000"/>
              <a:buChar char="-"/>
            </a:pPr>
            <a:r>
              <a:rPr lang="en-US" sz="2000"/>
              <a:t>Support in the initial contact with clinicians champions that are going to be involved in this project - by memo and participation in the first meeting.</a:t>
            </a:r>
            <a:endParaRPr sz="2000"/>
          </a:p>
          <a:p>
            <a:pPr indent="-355600" lvl="0" marL="457200" rtl="0">
              <a:spcBef>
                <a:spcPts val="0"/>
              </a:spcBef>
              <a:spcAft>
                <a:spcPts val="0"/>
              </a:spcAft>
              <a:buSzPts val="2000"/>
              <a:buChar char="-"/>
            </a:pPr>
            <a:r>
              <a:rPr lang="en-US" sz="2000"/>
              <a:t>The results of the LACE Score are dependent on the level of utilization from clinicians. We want to engage them in the process to make sure that we’ll deliver this information in the best possible way. Your support and endorsement are key for us to achieve this. </a:t>
            </a:r>
            <a:endParaRPr sz="2000"/>
          </a:p>
          <a:p>
            <a:pPr indent="-139700" lvl="0" marL="342900" marR="0" rtl="0" algn="l">
              <a:spcBef>
                <a:spcPts val="640"/>
              </a:spcBef>
              <a:spcAft>
                <a:spcPts val="0"/>
              </a:spcAft>
              <a:buClr>
                <a:schemeClr val="dk1"/>
              </a:buClr>
              <a:buSzPts val="3200"/>
              <a:buFont typeface="Arial"/>
              <a:buNone/>
            </a:pPr>
            <a:r>
              <a:t/>
            </a:r>
            <a:endParaRPr sz="1200"/>
          </a:p>
          <a:p>
            <a:pPr indent="0" lvl="0" marL="203200" marR="0" rtl="0" algn="l">
              <a:spcBef>
                <a:spcPts val="640"/>
              </a:spcBef>
              <a:spcAft>
                <a:spcPts val="0"/>
              </a:spcAft>
              <a:buClr>
                <a:schemeClr val="dk1"/>
              </a:buClr>
              <a:buSzPts val="3200"/>
              <a:buFont typeface="Arial"/>
              <a:buNone/>
            </a:pPr>
            <a:r>
              <a:t/>
            </a:r>
            <a:endParaRPr sz="1200"/>
          </a:p>
        </p:txBody>
      </p:sp>
      <p:sp>
        <p:nvSpPr>
          <p:cNvPr id="163" name="Google Shape;163;p21"/>
          <p:cNvSpPr txBox="1"/>
          <p:nvPr>
            <p:ph type="title"/>
          </p:nvPr>
        </p:nvSpPr>
        <p:spPr>
          <a:xfrm>
            <a:off x="443675" y="-1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n-US"/>
              <a:t>Expectations and needs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