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318" r:id="rId3"/>
    <p:sldId id="307" r:id="rId4"/>
    <p:sldId id="308" r:id="rId5"/>
    <p:sldId id="309" r:id="rId6"/>
    <p:sldId id="310" r:id="rId7"/>
    <p:sldId id="313" r:id="rId8"/>
    <p:sldId id="311" r:id="rId9"/>
    <p:sldId id="312" r:id="rId10"/>
    <p:sldId id="314" r:id="rId11"/>
    <p:sldId id="315" r:id="rId12"/>
    <p:sldId id="317" r:id="rId13"/>
    <p:sldId id="316" r:id="rId14"/>
    <p:sldId id="31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546"/>
    <a:srgbClr val="C0504D"/>
    <a:srgbClr val="4A6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76"/>
    <p:restoredTop sz="79570" autoAdjust="0"/>
  </p:normalViewPr>
  <p:slideViewPr>
    <p:cSldViewPr>
      <p:cViewPr varScale="1">
        <p:scale>
          <a:sx n="91" d="100"/>
          <a:sy n="91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80" y="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AFD6B1-256B-4EA0-AF72-7C60ED0A57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7E43-4BE5-4B54-ADBE-43AB12CA37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1941D-5829-41EA-A6D2-AC1E2A574D9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4E233-C815-49F8-B97C-CBF34696A9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3E926-D23E-466C-B7DF-F190E1A54C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9E7E-A94D-475B-8488-01628E60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9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F7F0-CFE0-47A1-A98C-7AC5EF8530C1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0720-2A2E-46A5-B0BB-574FBB21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6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identify patients at high risk for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readmission or death within thirty days of discharge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Developed a Logistic Regression which uses the LACE Index.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pilot project we only implemented two of the 15 </a:t>
            </a:r>
            <a:r>
              <a:rPr lang="en-US" dirty="0"/>
              <a:t>comorbidities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chose </a:t>
            </a:r>
            <a:r>
              <a:rPr lang="en-US" sz="1200" dirty="0"/>
              <a:t>congestive heart failure and mild liver disease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patient’s are discharged from the ER our model evaluates their risk of readmission and a flag is raised within the EMR software to indicate that some form of intervention is necessary.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developed our model by first looking at the individual effects of the LACE factors – </a:t>
            </a:r>
          </a:p>
          <a:p>
            <a:r>
              <a:rPr lang="en-US" dirty="0"/>
              <a:t>An important variable in the model is selecting the threshold which is the cutoff between who is considered high risk and who is not</a:t>
            </a:r>
          </a:p>
          <a:p>
            <a:r>
              <a:rPr lang="en-US" dirty="0"/>
              <a:t>Setting the threshold to one extreme will unnecessarily increase costs by classifying patients as high risk when they don’t need extra attention.</a:t>
            </a:r>
          </a:p>
          <a:p>
            <a:r>
              <a:rPr lang="en-US" dirty="0"/>
              <a:t>Setting it too far in the other direction will result in not contacting patients who need extra attention. </a:t>
            </a:r>
          </a:p>
          <a:p>
            <a:r>
              <a:rPr lang="en-US" dirty="0"/>
              <a:t>We want to err on the side of false positives</a:t>
            </a:r>
          </a:p>
          <a:p>
            <a:r>
              <a:rPr lang="en-US" dirty="0"/>
              <a:t>A 5% difference in the threshold had a 10% difference in accuracy. </a:t>
            </a:r>
          </a:p>
          <a:p>
            <a:r>
              <a:rPr lang="en-US" dirty="0"/>
              <a:t>We also tried machine learning LDA and CART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These methods are slower and with a </a:t>
            </a:r>
            <a:r>
              <a:rPr lang="en-US" dirty="0" err="1"/>
              <a:t>produciton</a:t>
            </a:r>
            <a:r>
              <a:rPr lang="en-US" dirty="0"/>
              <a:t> data set the increased load may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Now that we have the details of our model worked out we can put all the elements together in to an implementation plan.</a:t>
            </a:r>
          </a:p>
          <a:p>
            <a:pPr marL="228600" indent="-228600">
              <a:buAutoNum type="arabicPeriod"/>
            </a:pPr>
            <a:r>
              <a:rPr lang="en-US" dirty="0"/>
              <a:t>*box by box go over one item from each phase*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Add the LACE functionality to the EMR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Implement full list of comorbidities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Determine methods for intervention such as by phone, email, SMS, mobile app, or in-person clinic appointment.</a:t>
            </a:r>
          </a:p>
          <a:p>
            <a:pPr marL="685800" lvl="1" indent="-228600">
              <a:buAutoNum type="arabicPeriod"/>
            </a:pPr>
            <a:r>
              <a:rPr lang="en-US" dirty="0"/>
              <a:t>Train the staff</a:t>
            </a:r>
          </a:p>
          <a:p>
            <a:pPr marL="228600" lvl="0" indent="-228600">
              <a:buAutoNum type="arabicPeriod"/>
            </a:pPr>
            <a:r>
              <a:rPr lang="en-US" dirty="0"/>
              <a:t>Evaluate pilot results</a:t>
            </a:r>
          </a:p>
          <a:p>
            <a:pPr marL="228600" lvl="0" indent="-228600">
              <a:buAutoNum type="arabicPeriod"/>
            </a:pPr>
            <a:r>
              <a:rPr lang="en-US" dirty="0"/>
              <a:t>Evaluate model effectiveness</a:t>
            </a:r>
          </a:p>
          <a:p>
            <a:pPr marL="228600" lvl="0" indent="-228600">
              <a:buAutoNum type="arabicPeriod"/>
            </a:pPr>
            <a:r>
              <a:rPr lang="en-US" dirty="0"/>
              <a:t>Deploy LACE to all EMR instances. 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Identify a sponsor</a:t>
            </a:r>
          </a:p>
          <a:p>
            <a:r>
              <a:rPr lang="en-US" dirty="0"/>
              <a:t>  Put together the team</a:t>
            </a:r>
          </a:p>
          <a:p>
            <a:r>
              <a:rPr lang="en-US" dirty="0"/>
              <a:t>  Create a </a:t>
            </a:r>
            <a:r>
              <a:rPr lang="en-US" dirty="0" err="1"/>
              <a:t>roels</a:t>
            </a:r>
            <a:r>
              <a:rPr lang="en-US" dirty="0"/>
              <a:t> and responsibility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20-2A2E-46A5-B0BB-574FBB218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White Signa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48101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" y="6575425"/>
            <a:ext cx="8686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3ACA04-E6D6-489A-A621-754DCF0EB7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3800" y="4941887"/>
            <a:ext cx="1304443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37F90-1A53-4F5C-9114-48AF97D0B8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41887"/>
            <a:ext cx="8677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828D-A39A-41DF-A83B-1A70521B48A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1097-2390-4265-8AD4-F8A6A504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eyte@oh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Chan_William@e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slideLayout" Target="../slideLayouts/slideLayout6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9" Type="http://schemas.openxmlformats.org/officeDocument/2006/relationships/tags" Target="../tags/tag41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66" Type="http://schemas.openxmlformats.org/officeDocument/2006/relationships/tags" Target="../tags/tag78.xml"/><Relationship Id="rId5" Type="http://schemas.openxmlformats.org/officeDocument/2006/relationships/tags" Target="../tags/tag17.xml"/><Relationship Id="rId61" Type="http://schemas.openxmlformats.org/officeDocument/2006/relationships/tags" Target="../tags/tag73.xml"/><Relationship Id="rId19" Type="http://schemas.openxmlformats.org/officeDocument/2006/relationships/tags" Target="../tags/tag3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notesSlide" Target="../notesSlides/notesSlide5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image" Target="../media/image4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cmaj.ca/content/182/6/55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hyperlink" Target="http://insights.patientbond.com/blog/reduce-hospital-readmissions-and-labor-costs-how-its-possible" TargetMode="External"/><Relationship Id="rId4" Type="http://schemas.openxmlformats.org/officeDocument/2006/relationships/hyperlink" Target="https://www.sciencedirect.com/science/article/pii/S000291491830386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0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1"/>
            <a:ext cx="5078083" cy="977461"/>
          </a:xfrm>
        </p:spPr>
        <p:txBody>
          <a:bodyPr/>
          <a:lstStyle/>
          <a:p>
            <a:r>
              <a:rPr lang="en-AU" sz="4800" dirty="0"/>
              <a:t>LACE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848" y="1356093"/>
            <a:ext cx="2919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Presented by Jay and William</a:t>
            </a:r>
          </a:p>
          <a:p>
            <a:r>
              <a:rPr lang="en-IE" dirty="0">
                <a:solidFill>
                  <a:schemeClr val="bg1"/>
                </a:solidFill>
                <a:hlinkClick r:id="rId3"/>
              </a:rPr>
              <a:t>pleyte@ohsu.edu</a:t>
            </a:r>
            <a:endParaRPr lang="en-IE" dirty="0">
              <a:solidFill>
                <a:schemeClr val="bg1"/>
              </a:solidFill>
            </a:endParaRPr>
          </a:p>
          <a:p>
            <a:r>
              <a:rPr lang="en-IE" dirty="0">
                <a:solidFill>
                  <a:schemeClr val="bg1"/>
                </a:solidFill>
                <a:hlinkClick r:id="rId4"/>
              </a:rPr>
              <a:t>Chan_William@email.com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77618-426B-0540-AF66-C20AE9223FA9}"/>
              </a:ext>
            </a:extLst>
          </p:cNvPr>
          <p:cNvSpPr txBox="1"/>
          <p:nvPr/>
        </p:nvSpPr>
        <p:spPr>
          <a:xfrm>
            <a:off x="381000" y="840297"/>
            <a:ext cx="411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Implementation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4699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Solutions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Implementation Plan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3886200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88F5CDB7-67ED-49A6-970E-44F54202D13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172200" y="1524000"/>
            <a:ext cx="131763" cy="40703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Implementation Plan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313C62-C202-44B3-9E37-C5EDCCDC19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962400" y="1511300"/>
            <a:ext cx="123825" cy="40703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BEACED-F2EB-41D7-9189-F53735BC294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486400" y="1511300"/>
            <a:ext cx="131763" cy="40703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174FA-1743-46CE-8F02-DDB9153B34E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239000" y="1511300"/>
            <a:ext cx="131763" cy="40703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1B09C-6623-47BA-B839-B2A87347044C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309937" y="1295400"/>
            <a:ext cx="652463" cy="215900"/>
          </a:xfrm>
          <a:prstGeom prst="rect">
            <a:avLst/>
          </a:prstGeom>
          <a:solidFill>
            <a:srgbClr val="567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100" b="1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cs typeface="Arial"/>
                <a:sym typeface="Arial"/>
              </a:rPr>
              <a:t>4 Month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0BCB0E-EF1B-4FE8-B502-B468620E1F4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962400" y="1295400"/>
            <a:ext cx="1562100" cy="215900"/>
          </a:xfrm>
          <a:prstGeom prst="rect">
            <a:avLst/>
          </a:prstGeom>
          <a:solidFill>
            <a:srgbClr val="567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solidFill>
                  <a:schemeClr val="bg1"/>
                </a:solidFill>
              </a:rPr>
              <a:t>6 Month</a:t>
            </a:r>
            <a:endParaRPr kumimoji="0" lang="en-US" sz="1100" b="1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92DA5-0725-470D-BBF4-569793823504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5524500" y="1295400"/>
            <a:ext cx="1555750" cy="215900"/>
          </a:xfrm>
          <a:prstGeom prst="rect">
            <a:avLst/>
          </a:prstGeom>
          <a:solidFill>
            <a:srgbClr val="567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solidFill>
                  <a:schemeClr val="bg1"/>
                </a:solidFill>
              </a:rPr>
              <a:t>6 Month</a:t>
            </a:r>
            <a:endParaRPr kumimoji="0" lang="en-US" sz="1100" b="1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8FF03B-7757-49DC-AF62-8DA9F8B8A67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7080250" y="1295400"/>
            <a:ext cx="1557338" cy="215900"/>
          </a:xfrm>
          <a:prstGeom prst="rect">
            <a:avLst/>
          </a:prstGeom>
          <a:solidFill>
            <a:srgbClr val="567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813" rIns="0" bIns="2381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solidFill>
                  <a:schemeClr val="bg1"/>
                </a:solidFill>
              </a:rPr>
              <a:t>6 Month</a:t>
            </a:r>
            <a:endParaRPr kumimoji="0" lang="en-US" sz="1100" b="1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3DF98F-A897-475F-843F-6FD1616C18EA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34417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6C5097-1363-4DCC-873F-69A6BB6275D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70802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C63A73-3F6D-48BD-A89D-43FC9A4D8E8A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501650" y="1511299"/>
            <a:ext cx="0" cy="407035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E05A9-EBDF-4842-8871-1474BAB0A939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39624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5556BD-D93F-435E-8360-280E6B247A4E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55245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36E60B-6F13-4129-A20B-4B0A67866F92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5638800" y="1511300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72A876-268A-4471-AA27-C11622703E10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61674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775FA4-5D06-40CD-960F-2A332794CB43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603567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53F130-95E7-47D3-B88A-E8EEFA4ADD61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59070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F79035-9BFE-431D-9657-0FA41EB5E378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57753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B9BF31-511A-4A14-8498-3F55C78FEE34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53911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279BEC-EDE5-432F-9CCC-7A52D47D1861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52641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BB4F21-B4A6-42C1-AD47-543FA6AEC48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51308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DC54D1-1ACD-4F98-860B-B00E0A9E947A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50038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7FE3C5-648C-407E-AD75-3A62CFFFD1F1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48704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7DF247-5809-4FF7-8B71-D91191FF3CEB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47386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0A5A5F-AE5C-4D19-AFBB-0119793F837F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46116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F7736E-3DDE-4A7B-BC71-9A25D2E43FBA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44783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228553-60D8-4577-A88F-C868C7FAD8E7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43513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4B5EF-3FEA-406E-93B9-FEE5E036282B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42179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5FA607-AB08-4F74-9D6E-A0EAC001C6F6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4094162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13747F-46CB-42FF-B461-C79536120379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38306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D5B716-D35E-4E63-B840-AB43B84F9DD7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85058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05C7D5-F763-4365-8760-642E48706A1F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83772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D8A142-3D91-41BF-94BE-429A4326FD3E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824547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A74564-7AC6-4E00-93DB-4A1673EFB913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81168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DEA496-069E-41EB-BB89-C441130B1BEF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79851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4D74D2-FC23-432B-B83A-14AF80E2BBE0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7853362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6405A5-D12F-4CE8-BD40-74F89B4577F8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772477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AAFB97-6698-4CA7-89EB-30A54E0D0A17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7593012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25796E-F547-46D8-AA45-F19C0A0FCCBB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74644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F4317B-EDA5-440B-934F-035C5285241C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7332662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939266-750B-4A33-BC4C-7561666038B9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72136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B587A0D-AFD2-4550-9CBE-861455CE8F3D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69484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C77024-A066-412C-A792-9C93E2390914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681990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F16E3D-CD00-4B77-80D2-9ECE3EE739F9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668813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0D131F-662B-4D62-92FB-6E38BD8F27BB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65595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EFEB77-ACEA-464B-B255-F9770C9EA5CE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64277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8D7656-B621-478A-987D-4D98D2FC49D8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6296025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952EB5-20C1-491B-9324-24466C24159F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8637587" y="1511299"/>
            <a:ext cx="0" cy="407035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F7CC66-61F1-48D5-860A-12BA876732DD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3309937" y="1511299"/>
            <a:ext cx="0" cy="407035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4AB81D-B78B-4090-8FF3-0D772A5D8554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3702050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79E11F-BCDD-4F52-B559-80FB00D3655E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3570287" y="1511299"/>
            <a:ext cx="0" cy="407035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502557-161D-4773-90F8-37BE79571C1D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501650" y="5581650"/>
            <a:ext cx="8135937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1423DD-1FB8-441A-A483-A92FD4BFF573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501650" y="4846637"/>
            <a:ext cx="8135937" cy="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AFF6AA-F74E-47AA-974D-DD1DA2F6C0B5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501650" y="4124325"/>
            <a:ext cx="8135937" cy="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1B3C0C3-5A52-430B-A767-13DBCF3CA24A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501650" y="3402012"/>
            <a:ext cx="8135937" cy="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3968D8A-0BE1-4051-A110-5A34C819DF9E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501650" y="2374900"/>
            <a:ext cx="8135937" cy="0"/>
          </a:xfrm>
          <a:prstGeom prst="line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5F41AF-25FA-48DF-9AF6-09DB6612A739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501650" y="1511300"/>
            <a:ext cx="8135937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Pentagon 65">
            <a:extLst>
              <a:ext uri="{FF2B5EF4-FFF2-40B4-BE49-F238E27FC236}">
                <a16:creationId xmlns:a16="http://schemas.microsoft.com/office/drawing/2014/main" id="{2DE5689F-B019-4F5D-A4B5-15D810CD4C08}"/>
              </a:ext>
            </a:extLst>
          </p:cNvPr>
          <p:cNvSpPr/>
          <p:nvPr>
            <p:custDataLst>
              <p:tags r:id="rId58"/>
            </p:custDataLst>
          </p:nvPr>
        </p:nvSpPr>
        <p:spPr bwMode="gray">
          <a:xfrm>
            <a:off x="7239001" y="4991100"/>
            <a:ext cx="1393824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6988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1" name="Pentagon 67">
            <a:extLst>
              <a:ext uri="{FF2B5EF4-FFF2-40B4-BE49-F238E27FC236}">
                <a16:creationId xmlns:a16="http://schemas.microsoft.com/office/drawing/2014/main" id="{F996A1CC-6377-40D9-9547-C001B6327114}"/>
              </a:ext>
            </a:extLst>
          </p:cNvPr>
          <p:cNvSpPr/>
          <p:nvPr>
            <p:custDataLst>
              <p:tags r:id="rId59"/>
            </p:custDataLst>
          </p:nvPr>
        </p:nvSpPr>
        <p:spPr bwMode="gray">
          <a:xfrm>
            <a:off x="3314700" y="1843087"/>
            <a:ext cx="652463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6988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2" name="Pentagon 66">
            <a:extLst>
              <a:ext uri="{FF2B5EF4-FFF2-40B4-BE49-F238E27FC236}">
                <a16:creationId xmlns:a16="http://schemas.microsoft.com/office/drawing/2014/main" id="{1402F7BD-A8B1-45D8-82F5-DA71939F5B47}"/>
              </a:ext>
            </a:extLst>
          </p:cNvPr>
          <p:cNvSpPr/>
          <p:nvPr>
            <p:custDataLst>
              <p:tags r:id="rId60"/>
            </p:custDataLst>
          </p:nvPr>
        </p:nvSpPr>
        <p:spPr bwMode="gray">
          <a:xfrm>
            <a:off x="3962400" y="2757487"/>
            <a:ext cx="1562100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5400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3" name="Pentagon 63">
            <a:extLst>
              <a:ext uri="{FF2B5EF4-FFF2-40B4-BE49-F238E27FC236}">
                <a16:creationId xmlns:a16="http://schemas.microsoft.com/office/drawing/2014/main" id="{1D167818-F497-43F4-93B1-88F3717338AF}"/>
              </a:ext>
            </a:extLst>
          </p:cNvPr>
          <p:cNvSpPr/>
          <p:nvPr>
            <p:custDataLst>
              <p:tags r:id="rId61"/>
            </p:custDataLst>
          </p:nvPr>
        </p:nvSpPr>
        <p:spPr bwMode="gray">
          <a:xfrm>
            <a:off x="5029200" y="3671887"/>
            <a:ext cx="1163638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6988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5E0EA3-C24C-44FA-A1B2-391B827D254C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681038" y="4991100"/>
            <a:ext cx="2330446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Deploy LACE to enterprise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Execute change management plan 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kumimoji="0" lang="en-US" sz="1000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Workflow </a:t>
            </a:r>
            <a:r>
              <a:rPr lang="en-US" sz="1000" dirty="0">
                <a:latin typeface="Arial"/>
                <a:cs typeface="Arial"/>
                <a:sym typeface="Arial"/>
              </a:rPr>
              <a:t>training and documentation</a:t>
            </a:r>
            <a:endParaRPr kumimoji="0" lang="en-US" sz="1000" strike="noStrike" cap="none" normalizeH="0" dirty="0">
              <a:ln>
                <a:noFill/>
              </a:ln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C499717-9872-4912-8A6E-07B7BB2062BF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681036" y="4268787"/>
            <a:ext cx="2459033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Full LACE model development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Evaluate final model effectiveness </a:t>
            </a:r>
            <a:endParaRPr kumimoji="0" lang="en-US" sz="1000" strike="noStrike" cap="none" normalizeH="0" dirty="0">
              <a:ln>
                <a:noFill/>
              </a:ln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9465E7-419A-4E91-9AFF-26A377AE5393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681037" y="3505199"/>
            <a:ext cx="2459035" cy="6064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Pilot Evaluations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Evaluate impact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Recalibrate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Develop model maintenance plan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6064D4-A364-4F34-8D20-2CBDAE897796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681038" y="2519362"/>
            <a:ext cx="2449513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Run pilot LACE program</a:t>
            </a:r>
            <a:endParaRPr lang="en-US" sz="1000" dirty="0">
              <a:latin typeface="Arial"/>
              <a:cs typeface="Arial"/>
              <a:sym typeface="Arial"/>
            </a:endParaRP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Evaluate effective with physician champions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Refine on clinical workflow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Select the best contact options 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kumimoji="0" lang="en-US" sz="1000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Develop training plan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46E6372-56D8-4061-9332-95A0CF483BD9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681037" y="1644650"/>
            <a:ext cx="233203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kumimoji="0" lang="en-US" sz="1000" b="1" strike="noStrike" cap="none" normalizeH="0" dirty="0">
                <a:ln>
                  <a:noFill/>
                </a:ln>
                <a:effectLst/>
                <a:latin typeface="Arial"/>
                <a:cs typeface="Arial"/>
                <a:sym typeface="Arial"/>
              </a:rPr>
              <a:t>Prepare pilot site testing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Integrate LACE score with EMR database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Develop full set of LACE comorbidities</a:t>
            </a:r>
          </a:p>
          <a:p>
            <a:pPr marL="171450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000" dirty="0">
                <a:latin typeface="Arial"/>
                <a:cs typeface="Arial"/>
                <a:sym typeface="Arial"/>
              </a:rPr>
              <a:t>Add LACE functionality to EMR</a:t>
            </a: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5DD79C5-5F7C-4AC4-B183-77505647CA22}"/>
              </a:ext>
            </a:extLst>
          </p:cNvPr>
          <p:cNvSpPr/>
          <p:nvPr/>
        </p:nvSpPr>
        <p:spPr>
          <a:xfrm>
            <a:off x="3875715" y="5562600"/>
            <a:ext cx="302263" cy="235718"/>
          </a:xfrm>
          <a:prstGeom prst="triangle">
            <a:avLst/>
          </a:prstGeom>
          <a:solidFill>
            <a:srgbClr val="567546"/>
          </a:solidFill>
          <a:ln w="9525" cap="flat" cmpd="sng" algn="ctr">
            <a:noFill/>
            <a:prstDash val="solid"/>
          </a:ln>
          <a:effectLst/>
        </p:spPr>
        <p:txBody>
          <a:bodyPr lIns="162313" tIns="0" rIns="162313" bIns="0" rtlCol="0" anchor="b"/>
          <a:lstStyle/>
          <a:p>
            <a:pPr algn="ctr" defTabSz="811445" fontAlgn="base">
              <a:defRPr/>
            </a:pPr>
            <a:endParaRPr lang="en-US" sz="1066" b="1" kern="0" dirty="0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59C5BB-2361-477F-96B4-D91BFEB1DFCA}"/>
              </a:ext>
            </a:extLst>
          </p:cNvPr>
          <p:cNvSpPr txBox="1"/>
          <p:nvPr/>
        </p:nvSpPr>
        <p:spPr>
          <a:xfrm>
            <a:off x="3716342" y="5827015"/>
            <a:ext cx="703258" cy="235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prstClr val="black"/>
                </a:solidFill>
              </a:rPr>
              <a:t>Program Milestone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53CE4BA5-5F82-4614-BA26-346866F2E602}"/>
              </a:ext>
            </a:extLst>
          </p:cNvPr>
          <p:cNvSpPr/>
          <p:nvPr/>
        </p:nvSpPr>
        <p:spPr>
          <a:xfrm>
            <a:off x="5397007" y="5562600"/>
            <a:ext cx="302263" cy="235718"/>
          </a:xfrm>
          <a:prstGeom prst="triangle">
            <a:avLst/>
          </a:prstGeom>
          <a:solidFill>
            <a:srgbClr val="567546"/>
          </a:solidFill>
          <a:ln w="9525" cap="flat" cmpd="sng" algn="ctr">
            <a:noFill/>
            <a:prstDash val="solid"/>
          </a:ln>
          <a:effectLst/>
        </p:spPr>
        <p:txBody>
          <a:bodyPr lIns="162313" tIns="0" rIns="162313" bIns="0" rtlCol="0" anchor="b"/>
          <a:lstStyle/>
          <a:p>
            <a:pPr algn="ctr" defTabSz="811445" fontAlgn="base">
              <a:defRPr/>
            </a:pPr>
            <a:endParaRPr lang="en-US" sz="1066" b="1" kern="0" dirty="0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A62502-E45D-41E5-8400-BEFB39D6F7E9}"/>
              </a:ext>
            </a:extLst>
          </p:cNvPr>
          <p:cNvSpPr txBox="1"/>
          <p:nvPr/>
        </p:nvSpPr>
        <p:spPr>
          <a:xfrm>
            <a:off x="5181600" y="5827015"/>
            <a:ext cx="703258" cy="235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prstClr val="black"/>
                </a:solidFill>
              </a:rPr>
              <a:t>Program Milestone</a:t>
            </a:r>
          </a:p>
        </p:txBody>
      </p:sp>
      <p:sp>
        <p:nvSpPr>
          <p:cNvPr id="94" name="Pentagon 63">
            <a:extLst>
              <a:ext uri="{FF2B5EF4-FFF2-40B4-BE49-F238E27FC236}">
                <a16:creationId xmlns:a16="http://schemas.microsoft.com/office/drawing/2014/main" id="{E4803876-6C8C-4350-BAA5-334E45B5D31A}"/>
              </a:ext>
            </a:extLst>
          </p:cNvPr>
          <p:cNvSpPr/>
          <p:nvPr>
            <p:custDataLst>
              <p:tags r:id="rId67"/>
            </p:custDataLst>
          </p:nvPr>
        </p:nvSpPr>
        <p:spPr bwMode="gray">
          <a:xfrm>
            <a:off x="6175866" y="4357687"/>
            <a:ext cx="1163638" cy="290513"/>
          </a:xfrm>
          <a:prstGeom prst="homePlate">
            <a:avLst>
              <a:gd name="adj" fmla="val 18579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26988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0" lang="en-US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  <a:sym typeface="Arial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B2AB3D0F-5011-4D70-AB5D-1AF6E2B33AD1}"/>
              </a:ext>
            </a:extLst>
          </p:cNvPr>
          <p:cNvSpPr/>
          <p:nvPr/>
        </p:nvSpPr>
        <p:spPr>
          <a:xfrm>
            <a:off x="6082807" y="5562600"/>
            <a:ext cx="302263" cy="235718"/>
          </a:xfrm>
          <a:prstGeom prst="triangle">
            <a:avLst/>
          </a:prstGeom>
          <a:solidFill>
            <a:srgbClr val="567546"/>
          </a:solidFill>
          <a:ln w="9525" cap="flat" cmpd="sng" algn="ctr">
            <a:noFill/>
            <a:prstDash val="solid"/>
          </a:ln>
          <a:effectLst/>
        </p:spPr>
        <p:txBody>
          <a:bodyPr lIns="162313" tIns="0" rIns="162313" bIns="0" rtlCol="0" anchor="b"/>
          <a:lstStyle/>
          <a:p>
            <a:pPr algn="ctr" defTabSz="811445" fontAlgn="base">
              <a:defRPr/>
            </a:pPr>
            <a:endParaRPr lang="en-US" sz="1066" b="1" kern="0" dirty="0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062886-C2BE-4DF4-9CF8-5399A647B1E6}"/>
              </a:ext>
            </a:extLst>
          </p:cNvPr>
          <p:cNvSpPr txBox="1"/>
          <p:nvPr/>
        </p:nvSpPr>
        <p:spPr>
          <a:xfrm>
            <a:off x="5867400" y="5827015"/>
            <a:ext cx="703258" cy="235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prstClr val="black"/>
                </a:solidFill>
              </a:rPr>
              <a:t>Program Milestone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E01B0508-C2B5-4146-B3B7-89B40E8F5843}"/>
              </a:ext>
            </a:extLst>
          </p:cNvPr>
          <p:cNvSpPr/>
          <p:nvPr/>
        </p:nvSpPr>
        <p:spPr>
          <a:xfrm>
            <a:off x="7149607" y="5562600"/>
            <a:ext cx="302263" cy="235718"/>
          </a:xfrm>
          <a:prstGeom prst="triangle">
            <a:avLst/>
          </a:prstGeom>
          <a:solidFill>
            <a:srgbClr val="567546"/>
          </a:solidFill>
          <a:ln w="9525" cap="flat" cmpd="sng" algn="ctr">
            <a:noFill/>
            <a:prstDash val="solid"/>
          </a:ln>
          <a:effectLst/>
        </p:spPr>
        <p:txBody>
          <a:bodyPr lIns="162313" tIns="0" rIns="162313" bIns="0" rtlCol="0" anchor="b"/>
          <a:lstStyle/>
          <a:p>
            <a:pPr algn="ctr" defTabSz="811445" fontAlgn="base">
              <a:defRPr/>
            </a:pPr>
            <a:endParaRPr lang="en-US" sz="1066" b="1" kern="0" dirty="0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BF0B8F-9ADC-4C52-9461-BF464DBF8A2A}"/>
              </a:ext>
            </a:extLst>
          </p:cNvPr>
          <p:cNvSpPr txBox="1"/>
          <p:nvPr/>
        </p:nvSpPr>
        <p:spPr>
          <a:xfrm>
            <a:off x="6934200" y="5827015"/>
            <a:ext cx="703258" cy="2358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prstClr val="black"/>
                </a:solidFill>
              </a:rPr>
              <a:t>Program Milestone</a:t>
            </a:r>
          </a:p>
        </p:txBody>
      </p:sp>
    </p:spTree>
    <p:extLst>
      <p:ext uri="{BB962C8B-B14F-4D97-AF65-F5344CB8AC3E}">
        <p14:creationId xmlns:p14="http://schemas.microsoft.com/office/powerpoint/2010/main" val="129294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Solutions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Implementation Plan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4572004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Project Team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504DCAE-A1F5-4185-BD1B-0BCCEA632FDB}"/>
              </a:ext>
            </a:extLst>
          </p:cNvPr>
          <p:cNvSpPr/>
          <p:nvPr/>
        </p:nvSpPr>
        <p:spPr>
          <a:xfrm>
            <a:off x="3052178" y="1596361"/>
            <a:ext cx="3032124" cy="1376337"/>
          </a:xfrm>
          <a:prstGeom prst="rect">
            <a:avLst/>
          </a:prstGeom>
          <a:noFill/>
          <a:ln w="25400" cap="rnd" cmpd="sng" algn="ctr">
            <a:solidFill>
              <a:schemeClr val="bg2"/>
            </a:solidFill>
            <a:prstDash val="sysDot"/>
          </a:ln>
          <a:effectLst/>
        </p:spPr>
        <p:txBody>
          <a:bodyPr lIns="85988" tIns="42994" rIns="85988" bIns="42994" rtlCol="0" anchor="ctr"/>
          <a:lstStyle/>
          <a:p>
            <a:pPr defTabSz="859933"/>
            <a:endParaRPr lang="en-US" sz="15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BCAFE7-725F-4907-9D62-59DF4F91C1FF}"/>
              </a:ext>
            </a:extLst>
          </p:cNvPr>
          <p:cNvSpPr/>
          <p:nvPr/>
        </p:nvSpPr>
        <p:spPr>
          <a:xfrm>
            <a:off x="1952056" y="2206747"/>
            <a:ext cx="1012623" cy="51751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defTabSz="859933"/>
            <a:r>
              <a:rPr lang="en-US" sz="1400" kern="0" dirty="0">
                <a:solidFill>
                  <a:srgbClr val="778888"/>
                </a:solidFill>
                <a:cs typeface="Arial" charset="0"/>
              </a:rPr>
              <a:t>Steering Committee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8FEF63E-5A3F-4EE3-ADD9-13089E7F2591}"/>
              </a:ext>
            </a:extLst>
          </p:cNvPr>
          <p:cNvGrpSpPr/>
          <p:nvPr/>
        </p:nvGrpSpPr>
        <p:grpSpPr>
          <a:xfrm>
            <a:off x="3268079" y="1681760"/>
            <a:ext cx="2600319" cy="1138540"/>
            <a:chOff x="326706" y="4355943"/>
            <a:chExt cx="2126876" cy="1303872"/>
          </a:xfrm>
        </p:grpSpPr>
        <p:sp>
          <p:nvSpPr>
            <p:cNvPr id="101" name="Rectangle 43">
              <a:extLst>
                <a:ext uri="{FF2B5EF4-FFF2-40B4-BE49-F238E27FC236}">
                  <a16:creationId xmlns:a16="http://schemas.microsoft.com/office/drawing/2014/main" id="{47053A23-5A3E-4019-AD93-36512F92C3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707" y="4695483"/>
              <a:ext cx="2126875" cy="9643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36000" rIns="72000" bIns="36000" anchor="t" anchorCtr="0"/>
            <a:lstStyle/>
            <a:p>
              <a:pPr defTabSz="859933" eaLnBrk="0" hangingPunct="0"/>
              <a:endParaRPr lang="en-US" sz="1000" kern="0" dirty="0">
                <a:solidFill>
                  <a:srgbClr val="666666"/>
                </a:solidFill>
                <a:cs typeface="Arial" charset="0"/>
              </a:endParaRPr>
            </a:p>
          </p:txBody>
        </p:sp>
        <p:sp>
          <p:nvSpPr>
            <p:cNvPr id="102" name="Rectangle 44">
              <a:extLst>
                <a:ext uri="{FF2B5EF4-FFF2-40B4-BE49-F238E27FC236}">
                  <a16:creationId xmlns:a16="http://schemas.microsoft.com/office/drawing/2014/main" id="{8130C4F8-7CBF-46A8-97B7-9B4C21FD77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706" y="4355943"/>
              <a:ext cx="2126875" cy="3395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36000" rIns="72000" bIns="36000" anchor="ctr" anchorCtr="0"/>
            <a:lstStyle/>
            <a:p>
              <a:pPr defTabSz="859933" eaLnBrk="0" hangingPunct="0"/>
              <a:r>
                <a:rPr lang="en-US" sz="1100" b="1" kern="0" dirty="0">
                  <a:solidFill>
                    <a:srgbClr val="FFFFFF"/>
                  </a:solidFill>
                  <a:cs typeface="Arial" charset="0"/>
                </a:rPr>
                <a:t>Care Delivery Leadership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5BD9BF5-B048-4BDC-AA69-1E966217BBED}"/>
              </a:ext>
            </a:extLst>
          </p:cNvPr>
          <p:cNvGrpSpPr/>
          <p:nvPr/>
        </p:nvGrpSpPr>
        <p:grpSpPr>
          <a:xfrm>
            <a:off x="6596628" y="3276600"/>
            <a:ext cx="2338896" cy="1296282"/>
            <a:chOff x="6600388" y="3390175"/>
            <a:chExt cx="2088000" cy="1296282"/>
          </a:xfrm>
        </p:grpSpPr>
        <p:sp>
          <p:nvSpPr>
            <p:cNvPr id="104" name="Rectangle 43">
              <a:extLst>
                <a:ext uri="{FF2B5EF4-FFF2-40B4-BE49-F238E27FC236}">
                  <a16:creationId xmlns:a16="http://schemas.microsoft.com/office/drawing/2014/main" id="{789A167F-8667-40A0-ABE1-F52C7A521C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00389" y="3750193"/>
              <a:ext cx="2087999" cy="936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72000" rIns="72000" bIns="36000" anchor="t" anchorCtr="0"/>
            <a:lstStyle/>
            <a:p>
              <a:pPr marL="85725" indent="-85725" defTabSz="85993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kern="0" dirty="0">
                  <a:solidFill>
                    <a:srgbClr val="666666"/>
                  </a:solidFill>
                </a:rPr>
                <a:t>Physicians</a:t>
              </a:r>
            </a:p>
            <a:p>
              <a:pPr marL="85725" indent="-85725" defTabSz="85993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kern="0" dirty="0">
                  <a:solidFill>
                    <a:srgbClr val="666666"/>
                  </a:solidFill>
                  <a:cs typeface="Arial" charset="0"/>
                </a:rPr>
                <a:t>Nurses</a:t>
              </a:r>
            </a:p>
            <a:p>
              <a:pPr marL="85725" indent="-85725" defTabSz="85993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kern="0" dirty="0">
                  <a:solidFill>
                    <a:srgbClr val="666666"/>
                  </a:solidFill>
                  <a:cs typeface="Arial" charset="0"/>
                </a:rPr>
                <a:t>Informaticists</a:t>
              </a:r>
            </a:p>
            <a:p>
              <a:pPr marL="85725" indent="-85725" defTabSz="859933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kern="0" dirty="0">
                  <a:solidFill>
                    <a:srgbClr val="666666"/>
                  </a:solidFill>
                  <a:cs typeface="Arial" charset="0"/>
                </a:rPr>
                <a:t>Educators</a:t>
              </a:r>
            </a:p>
          </p:txBody>
        </p:sp>
        <p:sp>
          <p:nvSpPr>
            <p:cNvPr id="105" name="Rectangle 44">
              <a:extLst>
                <a:ext uri="{FF2B5EF4-FFF2-40B4-BE49-F238E27FC236}">
                  <a16:creationId xmlns:a16="http://schemas.microsoft.com/office/drawing/2014/main" id="{B2133567-8AFE-44A1-87F2-C3B047BB4D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00388" y="3390175"/>
              <a:ext cx="2087999" cy="36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36000" rIns="72000" bIns="36000" anchor="ctr" anchorCtr="0"/>
            <a:lstStyle/>
            <a:p>
              <a:pPr defTabSz="859933" eaLnBrk="0" hangingPunct="0"/>
              <a:r>
                <a:rPr lang="en-US" sz="1100" b="1" kern="0" dirty="0">
                  <a:solidFill>
                    <a:srgbClr val="FFFFFF"/>
                  </a:solidFill>
                  <a:cs typeface="Arial" charset="0"/>
                </a:rPr>
                <a:t>Clinicians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885C02-CD95-4A11-A801-4DAD7FEE60B8}"/>
              </a:ext>
            </a:extLst>
          </p:cNvPr>
          <p:cNvGrpSpPr/>
          <p:nvPr/>
        </p:nvGrpSpPr>
        <p:grpSpPr>
          <a:xfrm>
            <a:off x="3268077" y="3276600"/>
            <a:ext cx="2600325" cy="1296282"/>
            <a:chOff x="3271837" y="3390175"/>
            <a:chExt cx="2600325" cy="1296282"/>
          </a:xfrm>
        </p:grpSpPr>
        <p:sp>
          <p:nvSpPr>
            <p:cNvPr id="107" name="Rectangle 43">
              <a:extLst>
                <a:ext uri="{FF2B5EF4-FFF2-40B4-BE49-F238E27FC236}">
                  <a16:creationId xmlns:a16="http://schemas.microsoft.com/office/drawing/2014/main" id="{68091488-C81F-4691-8EAB-717B716173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71840" y="3750175"/>
              <a:ext cx="2600322" cy="9362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105995" indent="-105995" defTabSz="861851" eaLnBrk="0" hangingPunct="0"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00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08" name="Rectangle 44">
              <a:extLst>
                <a:ext uri="{FF2B5EF4-FFF2-40B4-BE49-F238E27FC236}">
                  <a16:creationId xmlns:a16="http://schemas.microsoft.com/office/drawing/2014/main" id="{1B190752-9826-4E03-A7ED-675496E7A8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71837" y="3390175"/>
              <a:ext cx="2600322" cy="36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36000" rIns="72000" bIns="36000" anchor="ctr" anchorCtr="0"/>
            <a:lstStyle/>
            <a:p>
              <a:pPr defTabSz="861851" eaLnBrk="0" hangingPunct="0"/>
              <a:r>
                <a:rPr lang="en-US" sz="1100" b="1" dirty="0">
                  <a:solidFill>
                    <a:srgbClr val="FFFFFF"/>
                  </a:solidFill>
                  <a:cs typeface="Arial" charset="0"/>
                </a:rPr>
                <a:t>Project Leadership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9E4DCC0-7ACD-439A-9A55-2B05D9D3A560}"/>
                </a:ext>
              </a:extLst>
            </p:cNvPr>
            <p:cNvSpPr/>
            <p:nvPr/>
          </p:nvSpPr>
          <p:spPr>
            <a:xfrm>
              <a:off x="3366080" y="3926460"/>
              <a:ext cx="1080000" cy="5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/>
            <a:lstStyle/>
            <a:p>
              <a:pPr defTabSz="861851" fontAlgn="base"/>
              <a:r>
                <a:rPr lang="en-US" sz="1200" dirty="0">
                  <a:solidFill>
                    <a:prstClr val="white"/>
                  </a:solidFill>
                </a:rPr>
                <a:t>Analytics Lead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5D5B34C-FC76-42ED-837E-473E72BA645B}"/>
                </a:ext>
              </a:extLst>
            </p:cNvPr>
            <p:cNvCxnSpPr>
              <a:stCxn id="108" idx="2"/>
              <a:endCxn id="107" idx="2"/>
            </p:cNvCxnSpPr>
            <p:nvPr/>
          </p:nvCxnSpPr>
          <p:spPr>
            <a:xfrm>
              <a:off x="4571998" y="3750175"/>
              <a:ext cx="3" cy="936282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21A02A5-A224-4DBA-8BC3-2F3364346813}"/>
                </a:ext>
              </a:extLst>
            </p:cNvPr>
            <p:cNvSpPr/>
            <p:nvPr/>
          </p:nvSpPr>
          <p:spPr>
            <a:xfrm>
              <a:off x="4684721" y="3926459"/>
              <a:ext cx="1080000" cy="54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" tIns="36000" rIns="27432" bIns="36000" rtlCol="0" anchor="ctr" anchorCtr="0"/>
            <a:lstStyle/>
            <a:p>
              <a:pPr defTabSz="861851" fontAlgn="base"/>
              <a:r>
                <a:rPr lang="en-US" sz="1200" dirty="0">
                  <a:solidFill>
                    <a:prstClr val="white"/>
                  </a:solidFill>
                </a:rPr>
                <a:t>Clinical Lead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9AAC92-9402-48BA-9EA7-7145777AF179}"/>
              </a:ext>
            </a:extLst>
          </p:cNvPr>
          <p:cNvGrpSpPr/>
          <p:nvPr/>
        </p:nvGrpSpPr>
        <p:grpSpPr>
          <a:xfrm>
            <a:off x="451854" y="3276616"/>
            <a:ext cx="2087924" cy="1296282"/>
            <a:chOff x="455614" y="3390191"/>
            <a:chExt cx="2087924" cy="1296282"/>
          </a:xfrm>
        </p:grpSpPr>
        <p:sp>
          <p:nvSpPr>
            <p:cNvPr id="113" name="Rectangle 43">
              <a:extLst>
                <a:ext uri="{FF2B5EF4-FFF2-40B4-BE49-F238E27FC236}">
                  <a16:creationId xmlns:a16="http://schemas.microsoft.com/office/drawing/2014/main" id="{50D2917C-BA76-47B4-B13D-807BF95466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55616" y="3750191"/>
              <a:ext cx="2087922" cy="9362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72000" rIns="72000" bIns="36000" anchor="t" anchorCtr="0"/>
            <a:lstStyle/>
            <a:p>
              <a:pPr marL="171450" indent="-171450" defTabSz="861851" eaLnBrk="0" hangingPunct="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666666"/>
                  </a:solidFill>
                  <a:cs typeface="Arial" charset="0"/>
                </a:rPr>
                <a:t>Business Analysts</a:t>
              </a:r>
            </a:p>
            <a:p>
              <a:pPr marL="171450" indent="-171450" defTabSz="861851" eaLnBrk="0" hangingPunct="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666666"/>
                  </a:solidFill>
                  <a:cs typeface="Arial" charset="0"/>
                </a:rPr>
                <a:t>Data Modeler</a:t>
              </a:r>
            </a:p>
            <a:p>
              <a:pPr marL="171450" indent="-171450" defTabSz="861851" eaLnBrk="0" hangingPunct="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666666"/>
                  </a:solidFill>
                  <a:cs typeface="Arial" charset="0"/>
                </a:rPr>
                <a:t>Data Engineer</a:t>
              </a:r>
            </a:p>
          </p:txBody>
        </p:sp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3680C2B4-A0CE-44CD-9E86-BDB8F68241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55614" y="3390191"/>
              <a:ext cx="2087922" cy="36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36000" rIns="72000" bIns="36000" anchor="ctr" anchorCtr="0"/>
            <a:lstStyle/>
            <a:p>
              <a:pPr defTabSz="861851" eaLnBrk="0" hangingPunct="0"/>
              <a:r>
                <a:rPr lang="en-US" sz="1100" b="1" dirty="0">
                  <a:solidFill>
                    <a:srgbClr val="FFFFFF"/>
                  </a:solidFill>
                  <a:cs typeface="Arial" charset="0"/>
                </a:rPr>
                <a:t>Analytics SMEs</a:t>
              </a: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043DC43-0A12-4697-9FF4-E5139B4F1561}"/>
              </a:ext>
            </a:extLst>
          </p:cNvPr>
          <p:cNvCxnSpPr>
            <a:stCxn id="80" idx="2"/>
            <a:endCxn id="108" idx="0"/>
          </p:cNvCxnSpPr>
          <p:nvPr/>
        </p:nvCxnSpPr>
        <p:spPr>
          <a:xfrm flipH="1">
            <a:off x="4568238" y="2972698"/>
            <a:ext cx="2" cy="30390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967DD46-B80B-4686-8B24-E505C4544C2A}"/>
              </a:ext>
            </a:extLst>
          </p:cNvPr>
          <p:cNvCxnSpPr>
            <a:stCxn id="113" idx="3"/>
            <a:endCxn id="107" idx="1"/>
          </p:cNvCxnSpPr>
          <p:nvPr/>
        </p:nvCxnSpPr>
        <p:spPr>
          <a:xfrm flipV="1">
            <a:off x="2539778" y="4104741"/>
            <a:ext cx="728302" cy="1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CB16B4E-6E55-4CEC-A8D9-2BE687482BEE}"/>
              </a:ext>
            </a:extLst>
          </p:cNvPr>
          <p:cNvCxnSpPr>
            <a:stCxn id="107" idx="3"/>
            <a:endCxn id="104" idx="1"/>
          </p:cNvCxnSpPr>
          <p:nvPr/>
        </p:nvCxnSpPr>
        <p:spPr>
          <a:xfrm>
            <a:off x="5868402" y="4104741"/>
            <a:ext cx="728227" cy="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B1464B2-E328-46CE-81D5-059BB2887DDA}"/>
              </a:ext>
            </a:extLst>
          </p:cNvPr>
          <p:cNvSpPr/>
          <p:nvPr/>
        </p:nvSpPr>
        <p:spPr>
          <a:xfrm>
            <a:off x="3349039" y="2058298"/>
            <a:ext cx="2411921" cy="27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defTabSz="861851" fontAlgn="base"/>
            <a:r>
              <a:rPr lang="en-US" sz="1200" dirty="0">
                <a:solidFill>
                  <a:prstClr val="white"/>
                </a:solidFill>
              </a:rPr>
              <a:t>Program Sponsor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06F355B-0D4D-4A15-8CDE-A709B374886F}"/>
              </a:ext>
            </a:extLst>
          </p:cNvPr>
          <p:cNvSpPr/>
          <p:nvPr/>
        </p:nvSpPr>
        <p:spPr>
          <a:xfrm>
            <a:off x="3349041" y="2397897"/>
            <a:ext cx="1205958" cy="34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defTabSz="861851" fontAlgn="base"/>
            <a:r>
              <a:rPr lang="en-US" sz="1200" dirty="0">
                <a:solidFill>
                  <a:prstClr val="white"/>
                </a:solidFill>
              </a:rPr>
              <a:t>Analytics Lead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EB15376-9F25-4079-9461-4A29C870DB0D}"/>
              </a:ext>
            </a:extLst>
          </p:cNvPr>
          <p:cNvSpPr/>
          <p:nvPr/>
        </p:nvSpPr>
        <p:spPr>
          <a:xfrm>
            <a:off x="4649315" y="2434303"/>
            <a:ext cx="1138125" cy="3097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defTabSz="861851" fontAlgn="base"/>
            <a:r>
              <a:rPr lang="en-US" sz="1200" dirty="0">
                <a:solidFill>
                  <a:prstClr val="white"/>
                </a:solidFill>
              </a:rPr>
              <a:t>Clinical Lead</a:t>
            </a:r>
          </a:p>
        </p:txBody>
      </p:sp>
    </p:spTree>
    <p:extLst>
      <p:ext uri="{BB962C8B-B14F-4D97-AF65-F5344CB8AC3E}">
        <p14:creationId xmlns:p14="http://schemas.microsoft.com/office/powerpoint/2010/main" val="146518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A315-84D3-4A30-BC6A-D15614E95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9636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Solutions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Implementation Plan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000000"/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Solutions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Implementation Plan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1905000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What is LACE?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8C42DD-C5AF-409F-8A17-0692E1F33B7E}"/>
              </a:ext>
            </a:extLst>
          </p:cNvPr>
          <p:cNvSpPr/>
          <p:nvPr/>
        </p:nvSpPr>
        <p:spPr>
          <a:xfrm>
            <a:off x="455612" y="1295400"/>
            <a:ext cx="823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LACE was developed by </a:t>
            </a:r>
            <a:r>
              <a:rPr lang="en-I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Walraven</a:t>
            </a:r>
            <a:r>
              <a:rPr lang="en-IE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team in 2010 to predict the patients’ risk of readmission post discharge from 30-day.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B03F74-8D03-4324-BBB3-509066F06C5B}"/>
              </a:ext>
            </a:extLst>
          </p:cNvPr>
          <p:cNvSpPr/>
          <p:nvPr/>
        </p:nvSpPr>
        <p:spPr>
          <a:xfrm>
            <a:off x="533400" y="6454523"/>
            <a:ext cx="2537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hlinkClick r:id="rId4"/>
              </a:rPr>
              <a:t>http://www.cmaj.ca/content/182/6/551</a:t>
            </a:r>
            <a:endParaRPr lang="en-US" sz="1000" dirty="0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A84A5D81-B1F6-4323-B969-8212A4B162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800" y="2110451"/>
            <a:ext cx="1916568" cy="646331"/>
          </a:xfrm>
          <a:prstGeom prst="homePlate">
            <a:avLst>
              <a:gd name="adj" fmla="val 13397"/>
            </a:avLst>
          </a:prstGeom>
          <a:solidFill>
            <a:schemeClr val="accent1"/>
          </a:solidFill>
          <a:ln w="12700" algn="ctr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4000" b="1" dirty="0">
                <a:solidFill>
                  <a:srgbClr val="FFFFFF"/>
                </a:solidFill>
              </a:rPr>
              <a:t>L</a:t>
            </a:r>
            <a:r>
              <a:rPr lang="en-US" sz="1000" b="1" dirty="0">
                <a:solidFill>
                  <a:srgbClr val="FFFFFF"/>
                </a:solidFill>
              </a:rPr>
              <a:t>ENGTH OF STAY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0AED5AAA-D1AA-43E5-AEEF-EE56115373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8234" y="2145527"/>
            <a:ext cx="5113337" cy="646331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t"/>
          <a:lstStyle/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duration of patients spent in the hospital from point of admission</a:t>
            </a:r>
          </a:p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longer duration can due to complexity of the health illnesses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CBF7A71A-FD13-4ABB-8AC5-BE463D9291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800" y="3131884"/>
            <a:ext cx="1916568" cy="646330"/>
          </a:xfrm>
          <a:prstGeom prst="homePlate">
            <a:avLst>
              <a:gd name="adj" fmla="val 13397"/>
            </a:avLst>
          </a:prstGeom>
          <a:solidFill>
            <a:schemeClr val="accent1"/>
          </a:solidFill>
          <a:ln w="12700" algn="ctr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4000" b="1" dirty="0">
                <a:solidFill>
                  <a:srgbClr val="FFFFFF"/>
                </a:solidFill>
              </a:rPr>
              <a:t>A</a:t>
            </a:r>
            <a:r>
              <a:rPr lang="en-US" sz="1000" b="1" dirty="0">
                <a:solidFill>
                  <a:srgbClr val="FFFFFF"/>
                </a:solidFill>
              </a:rPr>
              <a:t>CUITY OF ADMISSION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C869E640-91A0-41C9-8B15-AA915BD659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800" y="4196645"/>
            <a:ext cx="1916568" cy="646331"/>
          </a:xfrm>
          <a:prstGeom prst="homePlate">
            <a:avLst>
              <a:gd name="adj" fmla="val 13397"/>
            </a:avLst>
          </a:prstGeom>
          <a:solidFill>
            <a:schemeClr val="accent1"/>
          </a:solidFill>
          <a:ln w="12700" algn="ctr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4000" b="1" dirty="0">
                <a:solidFill>
                  <a:srgbClr val="FFFFFF"/>
                </a:solidFill>
              </a:rPr>
              <a:t>C</a:t>
            </a:r>
            <a:r>
              <a:rPr lang="en-US" sz="1000" b="1" dirty="0">
                <a:solidFill>
                  <a:srgbClr val="FFFFFF"/>
                </a:solidFill>
              </a:rPr>
              <a:t>OMORBIDITY</a:t>
            </a:r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37933BE1-B7C4-4B3A-8910-E31C446A4C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8233" y="3151584"/>
            <a:ext cx="5113337" cy="646330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t"/>
          <a:lstStyle/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captures the patients admitted to the hospital from ED</a:t>
            </a:r>
          </a:p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higher acuity patients require more clinicians attentions</a:t>
            </a:r>
          </a:p>
        </p:txBody>
      </p:sp>
      <p:sp>
        <p:nvSpPr>
          <p:cNvPr id="19" name="AutoShape 12">
            <a:extLst>
              <a:ext uri="{FF2B5EF4-FFF2-40B4-BE49-F238E27FC236}">
                <a16:creationId xmlns:a16="http://schemas.microsoft.com/office/drawing/2014/main" id="{39F20A89-2B35-4F84-9C4D-1E98AF328D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8232" y="4138306"/>
            <a:ext cx="5113337" cy="646331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t"/>
          <a:lstStyle/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the presence of two or more diseases from a patient</a:t>
            </a:r>
          </a:p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multiple diseases can create complication within healthcare management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224C2366-6855-4199-9841-0FD8D4A6AC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7800" y="5219557"/>
            <a:ext cx="1916568" cy="646331"/>
          </a:xfrm>
          <a:prstGeom prst="homePlate">
            <a:avLst>
              <a:gd name="adj" fmla="val 13397"/>
            </a:avLst>
          </a:prstGeom>
          <a:solidFill>
            <a:schemeClr val="accent1"/>
          </a:solidFill>
          <a:ln w="12700" algn="ctr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4000" b="1" dirty="0">
                <a:solidFill>
                  <a:srgbClr val="FFFFFF"/>
                </a:solidFill>
              </a:rPr>
              <a:t>E</a:t>
            </a:r>
            <a:r>
              <a:rPr lang="en-US" sz="1000" b="1" dirty="0">
                <a:solidFill>
                  <a:srgbClr val="FFFFFF"/>
                </a:solidFill>
              </a:rPr>
              <a:t>MERGENCY DEPARTMEBNT</a:t>
            </a:r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E0D4E3B3-9002-48F1-A6C8-3B1346A052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64603" y="5254634"/>
            <a:ext cx="5113337" cy="646330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t"/>
          <a:lstStyle/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the frequency when patients have visited the ED</a:t>
            </a:r>
          </a:p>
          <a:p>
            <a:pPr marL="144000" indent="-144000" eaLnBrk="0" hangingPunct="0">
              <a:spcBef>
                <a:spcPts val="30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high ED utilizers might mean poor health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8E195-A0D7-45AD-81D8-D9D2F0085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8" y="2001945"/>
            <a:ext cx="1087515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B1526-2476-4B67-8477-04BCCBB9A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8" y="2997849"/>
            <a:ext cx="1026545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C51C0D-7D13-4034-8AD8-6E70D8E173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81664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72F2C6-5682-434C-8EA1-C40125D806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7" y="5165479"/>
            <a:ext cx="91033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Solutions</a:t>
            </a:r>
          </a:p>
          <a:p>
            <a:pPr marL="0" indent="0"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Implementation Plan</a:t>
            </a:r>
          </a:p>
          <a:p>
            <a:pPr marL="0" indent="0"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2590804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Opportunities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8C42DD-C5AF-409F-8A17-0692E1F33B7E}"/>
              </a:ext>
            </a:extLst>
          </p:cNvPr>
          <p:cNvSpPr/>
          <p:nvPr/>
        </p:nvSpPr>
        <p:spPr>
          <a:xfrm>
            <a:off x="455612" y="1295400"/>
            <a:ext cx="8231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Discharge starting on 10/2012, CMS launched a Hospital Readmission Reduction Program (HRRP) which will withhold 3% reimbursement if exceeding the Excess Readmission Ratio (ERR)</a:t>
            </a:r>
            <a:r>
              <a:rPr lang="en-IE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B03F74-8D03-4324-BBB3-509066F06C5B}"/>
              </a:ext>
            </a:extLst>
          </p:cNvPr>
          <p:cNvSpPr/>
          <p:nvPr/>
        </p:nvSpPr>
        <p:spPr>
          <a:xfrm>
            <a:off x="533400" y="6454523"/>
            <a:ext cx="568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hlinkClick r:id="rId4"/>
              </a:rPr>
              <a:t>https://www.sciencedirect.com/science/article/pii/S0002914918303862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>
                <a:hlinkClick r:id="rId5"/>
              </a:rPr>
              <a:t>http://insights.patientbond.com/blog/reduce-hospital-readmissions-and-labor-costs-how-its-possible</a:t>
            </a:r>
            <a:endParaRPr lang="en-US" sz="1000" dirty="0"/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DA2D7443-9280-4DE6-A5D4-31113435DE9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5612" y="2211936"/>
            <a:ext cx="8183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According to a study from Dr. Shah et al in January 2018, the team surveyed 6,880 patients to capture their socioeconomic and readmission status.</a:t>
            </a:r>
            <a:r>
              <a:rPr lang="en-US" sz="1200" baseline="30000" dirty="0"/>
              <a:t>1 </a:t>
            </a:r>
            <a:r>
              <a:rPr lang="en-US" sz="1200" dirty="0"/>
              <a:t>A second study focused on how much labor cost savings from 30-day readmission pilot program</a:t>
            </a:r>
            <a:r>
              <a:rPr lang="en-US" sz="1200" baseline="30000" dirty="0"/>
              <a:t>2</a:t>
            </a:r>
            <a:r>
              <a:rPr lang="en-US" sz="12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FA91E-9805-4796-BC10-974A04C9C535}"/>
              </a:ext>
            </a:extLst>
          </p:cNvPr>
          <p:cNvSpPr txBox="1"/>
          <p:nvPr/>
        </p:nvSpPr>
        <p:spPr>
          <a:xfrm>
            <a:off x="324152" y="4747362"/>
            <a:ext cx="2751019" cy="11658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Cost of Stay</a:t>
            </a: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567546"/>
                </a:solidFill>
              </a:rPr>
              <a:t>$3,808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99D3C-BEC5-4D09-B9E4-8EBE9BDCBE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2122985" cy="1828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9F48148-2393-4450-A1F5-A96C8ABCDCFE}"/>
              </a:ext>
            </a:extLst>
          </p:cNvPr>
          <p:cNvSpPr/>
          <p:nvPr/>
        </p:nvSpPr>
        <p:spPr>
          <a:xfrm rot="16200000">
            <a:off x="685800" y="5279218"/>
            <a:ext cx="3810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7745BE-9FB9-40D9-AC2A-CDF7508D5894}"/>
              </a:ext>
            </a:extLst>
          </p:cNvPr>
          <p:cNvSpPr txBox="1"/>
          <p:nvPr/>
        </p:nvSpPr>
        <p:spPr>
          <a:xfrm>
            <a:off x="2967890" y="4747362"/>
            <a:ext cx="2751019" cy="11658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Length of Stay</a:t>
            </a: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567546"/>
                </a:solidFill>
              </a:rPr>
              <a:t>2 Days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068CCEE-8F5F-4FAD-AFE5-8900F172E4E2}"/>
              </a:ext>
            </a:extLst>
          </p:cNvPr>
          <p:cNvSpPr/>
          <p:nvPr/>
        </p:nvSpPr>
        <p:spPr>
          <a:xfrm rot="16200000">
            <a:off x="3329538" y="5279218"/>
            <a:ext cx="3810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48F452-A053-44B3-8265-4EE86A8D2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23" y="3045912"/>
            <a:ext cx="1412838" cy="1828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15FC49-4AA1-4C9C-AFF1-7C1EE9BF7D59}"/>
              </a:ext>
            </a:extLst>
          </p:cNvPr>
          <p:cNvSpPr txBox="1"/>
          <p:nvPr/>
        </p:nvSpPr>
        <p:spPr>
          <a:xfrm>
            <a:off x="5478581" y="4747362"/>
            <a:ext cx="2751019" cy="11658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Labor Cost</a:t>
            </a: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567546"/>
                </a:solidFill>
              </a:rPr>
              <a:t>+$20/</a:t>
            </a:r>
            <a:r>
              <a:rPr lang="en-US" sz="3200" b="1" dirty="0" err="1">
                <a:solidFill>
                  <a:srgbClr val="567546"/>
                </a:solidFill>
              </a:rPr>
              <a:t>hr</a:t>
            </a:r>
            <a:endParaRPr lang="en-US" sz="3200" b="1" dirty="0">
              <a:solidFill>
                <a:srgbClr val="567546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61EB4C7-1B2B-4630-BE7E-D6F8F75EFC7B}"/>
              </a:ext>
            </a:extLst>
          </p:cNvPr>
          <p:cNvSpPr/>
          <p:nvPr/>
        </p:nvSpPr>
        <p:spPr>
          <a:xfrm rot="16200000">
            <a:off x="5693596" y="5279218"/>
            <a:ext cx="3810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F95CAC-F7A4-4A39-A6BE-AA1E7211A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95" y="2895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7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B57AED-A133-4B74-849E-9E9913E258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7315200" cy="3213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What is L.A.C.E?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Opportunities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567546"/>
                </a:solidFill>
              </a:rPr>
              <a:t>Solutions</a:t>
            </a:r>
          </a:p>
          <a:p>
            <a:pPr marL="0" indent="0"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Implementation Plan</a:t>
            </a:r>
          </a:p>
          <a:p>
            <a:pPr marL="0" indent="0">
              <a:buNone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Project Team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AAC913-8878-4923-BD7F-79F84EEFC4D6}"/>
              </a:ext>
            </a:extLst>
          </p:cNvPr>
          <p:cNvSpPr/>
          <p:nvPr/>
        </p:nvSpPr>
        <p:spPr>
          <a:xfrm>
            <a:off x="455613" y="3200404"/>
            <a:ext cx="8231188" cy="60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Solutions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8C42DD-C5AF-409F-8A17-0692E1F33B7E}"/>
              </a:ext>
            </a:extLst>
          </p:cNvPr>
          <p:cNvSpPr/>
          <p:nvPr/>
        </p:nvSpPr>
        <p:spPr>
          <a:xfrm>
            <a:off x="455612" y="1295400"/>
            <a:ext cx="823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the LACE application using logistic regression with accuracy of </a:t>
            </a:r>
            <a:r>
              <a:rPr lang="en-IE" b="1" dirty="0">
                <a:solidFill>
                  <a:srgbClr val="567546"/>
                </a:solidFill>
              </a:rPr>
              <a:t>82%</a:t>
            </a:r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regression is much simpler to explain and translate into operations.</a:t>
            </a:r>
            <a:endParaRPr lang="en-IE" b="1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47E89-6C2B-4255-9F7B-C177F4CF256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505200"/>
            <a:ext cx="908345" cy="914400"/>
          </a:xfrm>
          <a:prstGeom prst="rect">
            <a:avLst/>
          </a:prstGeom>
        </p:spPr>
      </p:pic>
      <p:sp>
        <p:nvSpPr>
          <p:cNvPr id="12" name="Text Box 6">
            <a:extLst>
              <a:ext uri="{FF2B5EF4-FFF2-40B4-BE49-F238E27FC236}">
                <a16:creationId xmlns:a16="http://schemas.microsoft.com/office/drawing/2014/main" id="{9344837C-0018-4644-BA58-82E9984C4BD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925466"/>
            <a:ext cx="198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Logical flow of the algorithm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D32B276-A034-4F43-A29E-669D5D6A966E}"/>
              </a:ext>
            </a:extLst>
          </p:cNvPr>
          <p:cNvSpPr/>
          <p:nvPr/>
        </p:nvSpPr>
        <p:spPr>
          <a:xfrm>
            <a:off x="1219200" y="3535438"/>
            <a:ext cx="685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F33B5498-059B-49C5-8A45-92CEEE1409C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4559703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Patients readmitted in the past 30-day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19F2A7-5701-4A6B-BE0A-E45A569FF5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0" y="2328034"/>
            <a:ext cx="1898425" cy="36576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8820D2-31A2-4DC9-B2EF-42421BC3F054}"/>
              </a:ext>
            </a:extLst>
          </p:cNvPr>
          <p:cNvSpPr/>
          <p:nvPr/>
        </p:nvSpPr>
        <p:spPr>
          <a:xfrm>
            <a:off x="2133600" y="2133600"/>
            <a:ext cx="2133600" cy="4350735"/>
          </a:xfrm>
          <a:prstGeom prst="roundRect">
            <a:avLst/>
          </a:prstGeom>
          <a:solidFill>
            <a:srgbClr val="567546">
              <a:alpha val="20000"/>
            </a:srgbClr>
          </a:solidFill>
          <a:ln>
            <a:solidFill>
              <a:srgbClr val="567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67E4804B-0D03-4767-B9C3-EFE2C3B4FDD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44612" y="5979509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Patient encounters attribute scoring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49BA0D-30A2-402A-B2A1-86540880C744}"/>
              </a:ext>
            </a:extLst>
          </p:cNvPr>
          <p:cNvSpPr/>
          <p:nvPr/>
        </p:nvSpPr>
        <p:spPr>
          <a:xfrm>
            <a:off x="4419600" y="3505200"/>
            <a:ext cx="1143000" cy="990600"/>
          </a:xfrm>
          <a:prstGeom prst="rightArrow">
            <a:avLst/>
          </a:prstGeom>
          <a:solidFill>
            <a:srgbClr val="567546"/>
          </a:solidFill>
          <a:ln>
            <a:solidFill>
              <a:srgbClr val="567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 Regression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9EFF920-533E-49AE-8CC3-F5756025BD5C}"/>
              </a:ext>
            </a:extLst>
          </p:cNvPr>
          <p:cNvSpPr/>
          <p:nvPr/>
        </p:nvSpPr>
        <p:spPr>
          <a:xfrm>
            <a:off x="5655733" y="3459238"/>
            <a:ext cx="14478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 Score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86E3E-2D97-4150-83D8-DFE88190B850}"/>
              </a:ext>
            </a:extLst>
          </p:cNvPr>
          <p:cNvSpPr/>
          <p:nvPr/>
        </p:nvSpPr>
        <p:spPr>
          <a:xfrm>
            <a:off x="7239000" y="3436668"/>
            <a:ext cx="685800" cy="990600"/>
          </a:xfrm>
          <a:prstGeom prst="rightArrow">
            <a:avLst/>
          </a:prstGeom>
          <a:solidFill>
            <a:srgbClr val="567546"/>
          </a:solidFill>
          <a:ln>
            <a:solidFill>
              <a:srgbClr val="567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5F25D0-59FF-4A58-877C-C7DC2E623E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66" y="3448352"/>
            <a:ext cx="914400" cy="914400"/>
          </a:xfrm>
          <a:prstGeom prst="rect">
            <a:avLst/>
          </a:prstGeom>
        </p:spPr>
      </p:pic>
      <p:sp>
        <p:nvSpPr>
          <p:cNvPr id="24" name="Text Box 6">
            <a:extLst>
              <a:ext uri="{FF2B5EF4-FFF2-40B4-BE49-F238E27FC236}">
                <a16:creationId xmlns:a16="http://schemas.microsoft.com/office/drawing/2014/main" id="{798E8356-F9F1-4FEF-8D67-84BC1C51DFB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40829" y="4559703"/>
            <a:ext cx="1562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Calculated LACE score at patient level will be in the EHR system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ED86CDD8-3434-432C-B6B2-169B2C0DC10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0152" y="4525743"/>
            <a:ext cx="1562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Clinicians are advised on the patients’ 30-day readmission risk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5170A829-1585-48D5-94E4-36FB67D8844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907063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Congestive heart failure and mild liver disease</a:t>
            </a:r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791B4C9-1B63-4CEC-8696-F6567EBD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23700"/>
            <a:ext cx="8232775" cy="1002979"/>
          </a:xfrm>
        </p:spPr>
        <p:txBody>
          <a:bodyPr/>
          <a:lstStyle/>
          <a:p>
            <a:pPr algn="l"/>
            <a:r>
              <a:rPr lang="en-IE" dirty="0"/>
              <a:t>Solutions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DFFF5-9067-43BD-AEC9-0C893BCED283}"/>
              </a:ext>
            </a:extLst>
          </p:cNvPr>
          <p:cNvCxnSpPr/>
          <p:nvPr/>
        </p:nvCxnSpPr>
        <p:spPr>
          <a:xfrm>
            <a:off x="457200" y="1126679"/>
            <a:ext cx="82311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7C61-49B8-4A80-B337-BE3B0D5D1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206034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8C42DD-C5AF-409F-8A17-0692E1F33B7E}"/>
              </a:ext>
            </a:extLst>
          </p:cNvPr>
          <p:cNvSpPr/>
          <p:nvPr/>
        </p:nvSpPr>
        <p:spPr>
          <a:xfrm>
            <a:off x="455612" y="1295400"/>
            <a:ext cx="823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Explanations on why LACE variables and to demonstrate the accuracy of using this algorithm.</a:t>
            </a:r>
            <a:endParaRPr lang="en-IE" b="1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Group 6">
            <a:extLst>
              <a:ext uri="{FF2B5EF4-FFF2-40B4-BE49-F238E27FC236}">
                <a16:creationId xmlns:a16="http://schemas.microsoft.com/office/drawing/2014/main" id="{D7436B8D-13AC-4FD5-9463-5B4E7F5A2C3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3306188"/>
              </p:ext>
            </p:extLst>
          </p:nvPr>
        </p:nvGraphicFramePr>
        <p:xfrm>
          <a:off x="455612" y="3013693"/>
          <a:ext cx="3813423" cy="2659680"/>
        </p:xfrm>
        <a:graphic>
          <a:graphicData uri="http://schemas.openxmlformats.org/drawingml/2006/table">
            <a:tbl>
              <a:tblPr/>
              <a:tblGrid>
                <a:gridCol w="127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141">
                  <a:extLst>
                    <a:ext uri="{9D8B030D-6E8A-4147-A177-3AD203B41FA5}">
                      <a16:colId xmlns:a16="http://schemas.microsoft.com/office/drawing/2014/main" val="2189635344"/>
                    </a:ext>
                  </a:extLst>
                </a:gridCol>
                <a:gridCol w="1271141">
                  <a:extLst>
                    <a:ext uri="{9D8B030D-6E8A-4147-A177-3AD203B41FA5}">
                      <a16:colId xmlns:a16="http://schemas.microsoft.com/office/drawing/2014/main" val="3582683316"/>
                    </a:ext>
                  </a:extLst>
                </a:gridCol>
              </a:tblGrid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Factors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Threshold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Accuracy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Length of Stay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0.225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80.7%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Acuity of Admission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0.16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54.9%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Comorbidity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0.152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71.9%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Emergency Department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0.175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80.3%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LACE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82.3%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LACE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0.2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72.7%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02236"/>
                  </a:ext>
                </a:extLst>
              </a:tr>
              <a:tr h="14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LDA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85.7%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67983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CART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85.7%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90393"/>
                  </a:ext>
                </a:extLst>
              </a:tr>
            </a:tbl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D42E9818-B6E3-4D4A-821A-830B3B0404C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2129658"/>
            <a:ext cx="38880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LACE variables were all selected due to increased accuracy with the designated threshold to maximize sensitivity  to minimize patients who are discharged without being flagged as a readmission risk. </a:t>
            </a:r>
          </a:p>
        </p:txBody>
      </p:sp>
      <p:graphicFrame>
        <p:nvGraphicFramePr>
          <p:cNvPr id="12" name="Group 6">
            <a:extLst>
              <a:ext uri="{FF2B5EF4-FFF2-40B4-BE49-F238E27FC236}">
                <a16:creationId xmlns:a16="http://schemas.microsoft.com/office/drawing/2014/main" id="{365D3A57-EC68-4856-B174-B4BDA201217B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31036595"/>
              </p:ext>
            </p:extLst>
          </p:nvPr>
        </p:nvGraphicFramePr>
        <p:xfrm>
          <a:off x="4648200" y="3260582"/>
          <a:ext cx="3813423" cy="1385280"/>
        </p:xfrm>
        <a:graphic>
          <a:graphicData uri="http://schemas.openxmlformats.org/drawingml/2006/table">
            <a:tbl>
              <a:tblPr/>
              <a:tblGrid>
                <a:gridCol w="127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141">
                  <a:extLst>
                    <a:ext uri="{9D8B030D-6E8A-4147-A177-3AD203B41FA5}">
                      <a16:colId xmlns:a16="http://schemas.microsoft.com/office/drawing/2014/main" val="2189635344"/>
                    </a:ext>
                  </a:extLst>
                </a:gridCol>
                <a:gridCol w="1271141">
                  <a:extLst>
                    <a:ext uri="{9D8B030D-6E8A-4147-A177-3AD203B41FA5}">
                      <a16:colId xmlns:a16="http://schemas.microsoft.com/office/drawing/2014/main" val="3582683316"/>
                    </a:ext>
                  </a:extLst>
                </a:gridCol>
              </a:tblGrid>
              <a:tr h="23414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True Outcome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37911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Patients do not have risk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Patients have risk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Patients do not have risk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2437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154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Patients have risk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6">
            <a:extLst>
              <a:ext uri="{FF2B5EF4-FFF2-40B4-BE49-F238E27FC236}">
                <a16:creationId xmlns:a16="http://schemas.microsoft.com/office/drawing/2014/main" id="{4471FC0A-B816-4C81-AEA6-E0F16F01651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1205" y="2173020"/>
            <a:ext cx="38880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The algorithm produces 12% false positive (patients do not have readmit but were flagged) and 5% false negative (patients have readmit risk but were not flagged)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1B1E31-7978-4204-B533-3751392F941E}"/>
              </a:ext>
            </a:extLst>
          </p:cNvPr>
          <p:cNvSpPr/>
          <p:nvPr/>
        </p:nvSpPr>
        <p:spPr>
          <a:xfrm>
            <a:off x="455611" y="5775302"/>
            <a:ext cx="823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all the LACE factors adequately identified patients we were at risk of readmission post 30-day from discharge.</a:t>
            </a:r>
            <a:endParaRPr lang="en-IE" b="1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71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drXiNQVUSxYCTZZdUOu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umNEkUuUqfmoqpVqgSu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kiPMbsoU.T7o7N1Votq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umNEkUuUqfmoqpVqgSu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HlCJSMMk2sipsit8s3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Dgd9btEUSZjrbeHHBr0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beCgJf.EiLtuFlAvb6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37kLtebU67fNHAaY1hu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APoHKFdEudp8w3JYygx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KPs6lWkEGNRTwsECDn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d.g88IA0u2T7mUSYCAl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0.tbLBgkeayOcSb3od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BpxBNUgESHcqc2AQC5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dALfwlsUiTuBwjgyb_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BnZiJyJUO4sGcq2l738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L4x4_n0keo317MAhkf8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034oFi20WKJ01_kK6Gb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p0.nxXHkGi.6PQsDRVB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OblYR8ZUy.PrGEXu5xu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24r2CHTE699vcotE.Z_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UhhD4ce0qSqJH9apI5w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5NYHNWR0Sr6RA8Kmpl6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AXfSK8q0KiUGcBagiYt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kYJ3ufV0O6lPQOO24E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e9SWommkeJgInhMPcLK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RIidvXcUeBdQCxCzrEq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37y3fzIUmKmCFj_cvm0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QetnxZI0SKzqrmLtQ7P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IYa7AJ20eyXbtgOS1CE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2MDbDr6p0O4ntVHWLYEy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JUEZ3qkkmstuTeEKwk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0YD6.1mUaffNXIap.v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qUeqy1YkWh7YMCWlpn_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KpIGyNMUWIXZgOWKUMG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0l1C6xuIUu2iaKXIYMhH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RQrSjD602fX3mfNRkq1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J8.VtSyEyaYzw0WrrMu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iWqnfutUW9zTBxfI8Ec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GR41MXR0yjU1KZ2bwQ3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VJDBJfaU.DYNoil67fM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LNg4nyb0C7oddUMDw9I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z8FQVJLkex8XO24xuXJ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5pQOc.A0Wa2iOK0ZNRC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LgWY4khkScAZlSS5UPa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yLmvWM80CTKV4NbpHQ_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MGECYQ6Ued..mZU31e8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QzJs1fh0W1.sMf73VPp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IMJeLuMkONloLiX0VzA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eRbmmt70Wb3l1Y8g5Fj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qByiRxMUuvLJVtmMNWA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54tU_ENEidkIu2.huaA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.KpmSXZEaJTYMmEhMao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J4pjx7CkaJHvUcm7xNC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mtlOCGVUWF.046p0nrW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Vb26g0dUOiW3hjl5uXb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gLDhSXikWpt2JMuupcC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MMwT7N2kydhBL7xcvnH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yfPhuSgkefpXRpwxW3E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EgovZjvESSEFfk8RkNs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R5B8XJ7UG4sw_XyIsQQ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qm8keJkU2AsI4EPIfg1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Mjy_2y80Clad28xU13D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a4vVuan0.NcIjhiwqlu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8OaTlsbk6FVT2NoGXaK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5WOJEfoQEiOrY_t6CQ50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hweVVTzUKMqvYUdnTn7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aimAk2M0OdHn2b4Hd3K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Mjy_2y80Clad28xU13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oz0b2mPkCqf01NA5ZnW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drXiNQVUSxYCTZZdUOu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1023</Words>
  <Application>Microsoft Macintosh PowerPoint</Application>
  <PresentationFormat>On-screen Show (4:3)</PresentationFormat>
  <Paragraphs>199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Office Theme</vt:lpstr>
      <vt:lpstr>LACE Index</vt:lpstr>
      <vt:lpstr>Agenda</vt:lpstr>
      <vt:lpstr>Agenda</vt:lpstr>
      <vt:lpstr>What is LACE?</vt:lpstr>
      <vt:lpstr>Agenda</vt:lpstr>
      <vt:lpstr>Opportunities</vt:lpstr>
      <vt:lpstr>Agenda</vt:lpstr>
      <vt:lpstr>Solutions</vt:lpstr>
      <vt:lpstr>Solutions</vt:lpstr>
      <vt:lpstr>Agenda</vt:lpstr>
      <vt:lpstr>Implementation Plan</vt:lpstr>
      <vt:lpstr>Agenda</vt:lpstr>
      <vt:lpstr>Project Team</vt:lpstr>
      <vt:lpstr>Thank you! Q &amp; A</vt:lpstr>
    </vt:vector>
  </TitlesOfParts>
  <Company>Kaiser Permanente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 SIKORA</dc:creator>
  <cp:lastModifiedBy>Microsoft Office User</cp:lastModifiedBy>
  <cp:revision>88</cp:revision>
  <dcterms:created xsi:type="dcterms:W3CDTF">2014-09-10T14:17:04Z</dcterms:created>
  <dcterms:modified xsi:type="dcterms:W3CDTF">2018-08-31T16:45:34Z</dcterms:modified>
</cp:coreProperties>
</file>