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Roboto Black"/>
      <p:bold r:id="rId20"/>
      <p:boldItalic r:id="rId21"/>
    </p:embeddedFont>
    <p:embeddedFont>
      <p:font typeface="Montserrat"/>
      <p:regular r:id="rId22"/>
      <p:bold r:id="rId23"/>
      <p:italic r:id="rId24"/>
      <p:boldItalic r:id="rId25"/>
    </p:embeddedFont>
    <p:embeddedFont>
      <p:font typeface="Nunito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D7A2251-6DA8-40FE-AC8F-02BE3C045432}">
  <a:tblStyle styleId="{DD7A2251-6DA8-40FE-AC8F-02BE3C0454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lack-bold.fntdata"/><Relationship Id="rId22" Type="http://schemas.openxmlformats.org/officeDocument/2006/relationships/font" Target="fonts/Montserrat-regular.fntdata"/><Relationship Id="rId21" Type="http://schemas.openxmlformats.org/officeDocument/2006/relationships/font" Target="fonts/RobotoBlack-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NunitoExtraBold-bold.fntdata"/><Relationship Id="rId25" Type="http://schemas.openxmlformats.org/officeDocument/2006/relationships/font" Target="fonts/Montserrat-boldItalic.fntdata"/><Relationship Id="rId27" Type="http://schemas.openxmlformats.org/officeDocument/2006/relationships/font" Target="fonts/NunitoExtraBold-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0a025dbbd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7" name="Google Shape;127;g40a025dbbd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0a025dbbd_5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40a025dbbd_5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Total adm = 34.5k</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2k pts: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not subjected to financial burden of hospitalization</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Not exposed to the many risks a/w from being an inpatient</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Healthier and more satisfied with the care we provide</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Who are not incl in our CMS reports</a:t>
            </a:r>
            <a:endParaRPr sz="1200">
              <a:solidFill>
                <a:schemeClr val="dk1"/>
              </a:solidFill>
              <a:latin typeface="Calibri"/>
              <a:ea typeface="Calibri"/>
              <a:cs typeface="Calibri"/>
              <a:sym typeface="Calibri"/>
            </a:endParaRPr>
          </a:p>
        </p:txBody>
      </p:sp>
      <p:sp>
        <p:nvSpPr>
          <p:cNvPr id="206" name="Google Shape;206;g40a025dbbd_5_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0a025dbbd_2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40a025dbbd_2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Measures of impact: cost/day, how a successful impact of LACE implementation affects other measures</a:t>
            </a:r>
            <a:endParaRPr b="0" i="0" sz="1200" u="none" cap="none" strike="noStrike">
              <a:solidFill>
                <a:schemeClr val="dk1"/>
              </a:solidFill>
              <a:latin typeface="Calibri"/>
              <a:ea typeface="Calibri"/>
              <a:cs typeface="Calibri"/>
              <a:sym typeface="Calibri"/>
            </a:endParaRPr>
          </a:p>
        </p:txBody>
      </p:sp>
      <p:sp>
        <p:nvSpPr>
          <p:cNvPr id="226" name="Google Shape;226;g40a025dbbd_2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0a025dbbd_2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40a025dbbd_2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End with action!</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Specifically detail what you need your audience to do in order to make this effort a success.  </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Think of this as the positive benefits that offset the negative consequences you highlight earlier.  </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Leave your audience with a clear sense of what they need to do individually to drive success when the leave the room.  </a:t>
            </a:r>
            <a:endParaRPr b="0" i="0" sz="1200" u="none" cap="none" strike="noStrike">
              <a:solidFill>
                <a:schemeClr val="dk1"/>
              </a:solidFill>
              <a:latin typeface="Calibri"/>
              <a:ea typeface="Calibri"/>
              <a:cs typeface="Calibri"/>
              <a:sym typeface="Calibri"/>
            </a:endParaRPr>
          </a:p>
        </p:txBody>
      </p:sp>
      <p:sp>
        <p:nvSpPr>
          <p:cNvPr id="233" name="Google Shape;233;g40a025dbbd_2_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0a025dbbd_2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40a025dbbd_2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 sz="1200" u="none" cap="none" strike="noStrike">
                <a:solidFill>
                  <a:schemeClr val="dk1"/>
                </a:solidFill>
                <a:latin typeface="Calibri"/>
                <a:ea typeface="Calibri"/>
                <a:cs typeface="Calibri"/>
                <a:sym typeface="Calibri"/>
              </a:rPr>
              <a:t>Briefly</a:t>
            </a:r>
            <a:r>
              <a:rPr b="0" i="0" lang="en" sz="1200" u="none" cap="none" strike="noStrike">
                <a:solidFill>
                  <a:schemeClr val="dk1"/>
                </a:solidFill>
                <a:latin typeface="Calibri"/>
                <a:ea typeface="Calibri"/>
                <a:cs typeface="Calibri"/>
                <a:sym typeface="Calibri"/>
              </a:rPr>
              <a:t> introduce the concept</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“Over the next 15 minutes I will introduce a risk score that will help us predict the risk of inpatient readmissions.  I will lay out the need for change, introduce you to the model, and discuss how you will play a role in the success of this effort.”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I </a:t>
            </a:r>
            <a:r>
              <a:rPr b="1" i="0" lang="en" sz="1200" u="sng" cap="none" strike="noStrike">
                <a:solidFill>
                  <a:schemeClr val="dk1"/>
                </a:solidFill>
                <a:latin typeface="Calibri"/>
                <a:ea typeface="Calibri"/>
                <a:cs typeface="Calibri"/>
                <a:sym typeface="Calibri"/>
              </a:rPr>
              <a:t>frequently</a:t>
            </a:r>
            <a:r>
              <a:rPr b="0" i="0" lang="en" sz="1200" u="none" cap="none" strike="noStrike">
                <a:solidFill>
                  <a:schemeClr val="dk1"/>
                </a:solidFill>
                <a:latin typeface="Calibri"/>
                <a:ea typeface="Calibri"/>
                <a:cs typeface="Calibri"/>
                <a:sym typeface="Calibri"/>
              </a:rPr>
              <a:t> see analysts spend too much time setting the stage and defining the need for change (next section).  Do not fall into this trap.  You will run out of time and lose your opportunity to explain the model and how it will help!</a:t>
            </a:r>
            <a:endParaRPr b="0" i="0" sz="1200" u="none" cap="none" strike="noStrike">
              <a:solidFill>
                <a:schemeClr val="dk1"/>
              </a:solidFill>
              <a:latin typeface="Calibri"/>
              <a:ea typeface="Calibri"/>
              <a:cs typeface="Calibri"/>
              <a:sym typeface="Calibri"/>
            </a:endParaRPr>
          </a:p>
        </p:txBody>
      </p:sp>
      <p:sp>
        <p:nvSpPr>
          <p:cNvPr id="134" name="Google Shape;134;g40a025dbbd_2_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0a025dbbd_2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40a025dbbd_2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Spend a few minutes establishing a fact based need for change.  Use existing organizational performance metrics, published studies, and current organizational problems to frame the need for change.  Do not introduce editorial or build connections to the future yet.  You are using facts to explain the current state. </a:t>
            </a:r>
            <a:endParaRPr/>
          </a:p>
          <a:p>
            <a:pPr indent="0" lvl="0" marL="0" marR="0" rtl="0" algn="l">
              <a:spcBef>
                <a:spcPts val="0"/>
              </a:spcBef>
              <a:spcAft>
                <a:spcPts val="0"/>
              </a:spcAft>
              <a:buNone/>
            </a:pPr>
            <a:br>
              <a:rPr b="0" i="0" lang="en" sz="1200" u="none" cap="none" strike="noStrike">
                <a:solidFill>
                  <a:schemeClr val="dk1"/>
                </a:solidFill>
                <a:latin typeface="Calibri"/>
                <a:ea typeface="Calibri"/>
                <a:cs typeface="Calibri"/>
                <a:sym typeface="Calibri"/>
              </a:rPr>
            </a:br>
            <a:r>
              <a:rPr b="0" i="0" lang="en" sz="1200" u="none" cap="none" strike="noStrike">
                <a:solidFill>
                  <a:schemeClr val="dk1"/>
                </a:solidFill>
                <a:latin typeface="Calibri"/>
                <a:ea typeface="Calibri"/>
                <a:cs typeface="Calibri"/>
                <a:sym typeface="Calibri"/>
              </a:rPr>
              <a:t>Again, spending too much time justifying the need for change is the most common analyst presentation trap I witness!  Your audience already knows the problems if they work inside the organization.  Use this to pinpoint which specific pain points your model will help address.  </a:t>
            </a:r>
            <a:endParaRPr b="0" i="0" sz="1200" u="none" cap="none" strike="noStrike">
              <a:solidFill>
                <a:schemeClr val="dk1"/>
              </a:solidFill>
              <a:latin typeface="Calibri"/>
              <a:ea typeface="Calibri"/>
              <a:cs typeface="Calibri"/>
              <a:sym typeface="Calibri"/>
            </a:endParaRPr>
          </a:p>
        </p:txBody>
      </p:sp>
      <p:sp>
        <p:nvSpPr>
          <p:cNvPr id="141" name="Google Shape;141;g40a025dbbd_2_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0a025dbbd_2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40a025dbbd_2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Build the connection between inaction and the future state with a focus on building the emotional need for change.  Connect current problems to likely / plausible future consequences.  </a:t>
            </a:r>
            <a:endParaRPr b="0" i="0" sz="1200" u="none" cap="none" strike="noStrike">
              <a:solidFill>
                <a:schemeClr val="dk1"/>
              </a:solidFill>
              <a:latin typeface="Calibri"/>
              <a:ea typeface="Calibri"/>
              <a:cs typeface="Calibri"/>
              <a:sym typeface="Calibri"/>
            </a:endParaRPr>
          </a:p>
        </p:txBody>
      </p:sp>
      <p:sp>
        <p:nvSpPr>
          <p:cNvPr id="148" name="Google Shape;148;g40a025dbbd_2_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0a025dbbd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40a025dbbd_2_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SUMMARIZE</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Validated index to assess patient risk of death and readmission after being D/C’d from hosp to community</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5" name="Google Shape;155;g40a025dbbd_2_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0a025dbbd_2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40a025dbbd_2_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Length of Stay: INCLUDES day of admission &amp; D/C</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2" name="Google Shape;162;g40a025dbbd_2_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0a025dbbd_5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40a025dbbd_5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14 possible comorbidities, chose 2</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PVD: Many readmits due to vascular disease, higher propensity for decomp</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Dementia: weighted heavier, wanted to capture range of , better discriminate</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The most high risk patient: PVD + dementia, with many recent ED visits, now admitted again through the ED, and staying for at least 14d.</a:t>
            </a:r>
            <a:endParaRPr b="0" i="0" sz="1200" u="none" cap="none" strike="noStrike">
              <a:solidFill>
                <a:schemeClr val="dk1"/>
              </a:solidFill>
              <a:latin typeface="Calibri"/>
              <a:ea typeface="Calibri"/>
              <a:cs typeface="Calibri"/>
              <a:sym typeface="Calibri"/>
            </a:endParaRPr>
          </a:p>
        </p:txBody>
      </p:sp>
      <p:sp>
        <p:nvSpPr>
          <p:cNvPr id="175" name="Google Shape;175;g40a025dbbd_5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0a025dbbd_5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40a025dbbd_5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We wanted to find out how well this LACE score predicts readmissions in OUR pts.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We used that dataset to build a logistic regression model to see whether or not the LACE score predicts readmissions. As it turns out, YES IT DOES.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What does this mean practically? Let’s compare two patients at the extremes, one with LACE score of 19 and one with LACE score of 1. The odds of the patient with LACE score of 19 being readmitted within 30d of D/C is 54 times that of a patient with a LACE score of 1.</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exp(0.2215958*18)</a:t>
            </a:r>
            <a:endParaRPr sz="1200">
              <a:solidFill>
                <a:schemeClr val="dk1"/>
              </a:solidFill>
              <a:latin typeface="Calibri"/>
              <a:ea typeface="Calibri"/>
              <a:cs typeface="Calibri"/>
              <a:sym typeface="Calibri"/>
            </a:endParaRPr>
          </a:p>
        </p:txBody>
      </p:sp>
      <p:sp>
        <p:nvSpPr>
          <p:cNvPr id="189" name="Google Shape;189;g40a025dbbd_5_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0a025dbbd_5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40a025dbbd_5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Goal:  Minimize false positives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6" name="Google Shape;196;g40a025dbbd_5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1" name="Google Shape;71;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7"/>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7"/>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4" name="Google Shape;84;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5" name="Google Shape;85;p1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6" name="Google Shape;86;p1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Google Shape;87;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Google Shape;102;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5" name="Google Shape;115;p23"/>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1" name="Google Shape;121;p24"/>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 sz="3959" u="none" cap="none" strike="noStrike">
                <a:solidFill>
                  <a:schemeClr val="dk1"/>
                </a:solidFill>
                <a:latin typeface="Calibri"/>
                <a:ea typeface="Calibri"/>
                <a:cs typeface="Calibri"/>
                <a:sym typeface="Calibri"/>
              </a:rPr>
              <a:t>LACE Score as a predictive tool to reduce unnecessary readmissions</a:t>
            </a:r>
            <a:endParaRPr/>
          </a:p>
        </p:txBody>
      </p:sp>
      <p:sp>
        <p:nvSpPr>
          <p:cNvPr id="130" name="Google Shape;130;p25"/>
          <p:cNvSpPr txBox="1"/>
          <p:nvPr>
            <p:ph idx="1" type="subTitle"/>
          </p:nvPr>
        </p:nvSpPr>
        <p:spPr>
          <a:xfrm>
            <a:off x="1066800" y="2914650"/>
            <a:ext cx="6934200" cy="13144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rPr b="0" i="0" lang="en" sz="3200" u="none" cap="none" strike="noStrike">
                <a:solidFill>
                  <a:srgbClr val="888888"/>
                </a:solidFill>
                <a:latin typeface="Calibri"/>
                <a:ea typeface="Calibri"/>
                <a:cs typeface="Calibri"/>
                <a:sym typeface="Calibri"/>
              </a:rPr>
              <a:t>Presented by: Stephen Pun &amp; Erik Storm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p:nvPr/>
        </p:nvSpPr>
        <p:spPr>
          <a:xfrm>
            <a:off x="1723050" y="668175"/>
            <a:ext cx="6438000" cy="684300"/>
          </a:xfrm>
          <a:prstGeom prst="rect">
            <a:avLst/>
          </a:prstGeom>
          <a:solidFill>
            <a:srgbClr val="88888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Google Shape;209;p34"/>
          <p:cNvSpPr/>
          <p:nvPr/>
        </p:nvSpPr>
        <p:spPr>
          <a:xfrm>
            <a:off x="1723050" y="1727750"/>
            <a:ext cx="3684900" cy="6843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10" name="Google Shape;210;p34"/>
          <p:cNvCxnSpPr/>
          <p:nvPr/>
        </p:nvCxnSpPr>
        <p:spPr>
          <a:xfrm>
            <a:off x="1723050" y="371150"/>
            <a:ext cx="0" cy="2382300"/>
          </a:xfrm>
          <a:prstGeom prst="straightConnector1">
            <a:avLst/>
          </a:prstGeom>
          <a:noFill/>
          <a:ln cap="flat" cmpd="sng" w="19050">
            <a:solidFill>
              <a:schemeClr val="dk2"/>
            </a:solidFill>
            <a:prstDash val="solid"/>
            <a:round/>
            <a:headEnd len="med" w="med" type="none"/>
            <a:tailEnd len="med" w="med" type="none"/>
          </a:ln>
        </p:spPr>
      </p:cxnSp>
      <p:sp>
        <p:nvSpPr>
          <p:cNvPr id="211" name="Google Shape;211;p34"/>
          <p:cNvSpPr txBox="1"/>
          <p:nvPr/>
        </p:nvSpPr>
        <p:spPr>
          <a:xfrm>
            <a:off x="1001850" y="781725"/>
            <a:ext cx="721200" cy="4572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t>5169</a:t>
            </a:r>
            <a:endParaRPr/>
          </a:p>
        </p:txBody>
      </p:sp>
      <p:sp>
        <p:nvSpPr>
          <p:cNvPr id="212" name="Google Shape;212;p34"/>
          <p:cNvSpPr txBox="1"/>
          <p:nvPr/>
        </p:nvSpPr>
        <p:spPr>
          <a:xfrm>
            <a:off x="1001850" y="1841300"/>
            <a:ext cx="7212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2962</a:t>
            </a:r>
            <a:endParaRPr/>
          </a:p>
        </p:txBody>
      </p:sp>
      <p:grpSp>
        <p:nvGrpSpPr>
          <p:cNvPr id="213" name="Google Shape;213;p34"/>
          <p:cNvGrpSpPr/>
          <p:nvPr/>
        </p:nvGrpSpPr>
        <p:grpSpPr>
          <a:xfrm>
            <a:off x="5407950" y="2562715"/>
            <a:ext cx="2750400" cy="426600"/>
            <a:chOff x="5255550" y="2562715"/>
            <a:chExt cx="2750400" cy="426600"/>
          </a:xfrm>
        </p:grpSpPr>
        <p:cxnSp>
          <p:nvCxnSpPr>
            <p:cNvPr id="214" name="Google Shape;214;p34"/>
            <p:cNvCxnSpPr/>
            <p:nvPr/>
          </p:nvCxnSpPr>
          <p:spPr>
            <a:xfrm>
              <a:off x="5255550" y="2776015"/>
              <a:ext cx="2750400" cy="0"/>
            </a:xfrm>
            <a:prstGeom prst="straightConnector1">
              <a:avLst/>
            </a:prstGeom>
            <a:noFill/>
            <a:ln cap="flat" cmpd="sng" w="28575">
              <a:solidFill>
                <a:srgbClr val="6AA84F"/>
              </a:solidFill>
              <a:prstDash val="solid"/>
              <a:round/>
              <a:headEnd len="med" w="med" type="triangle"/>
              <a:tailEnd len="med" w="med" type="triangle"/>
            </a:ln>
          </p:spPr>
        </p:cxnSp>
        <p:cxnSp>
          <p:nvCxnSpPr>
            <p:cNvPr id="215" name="Google Shape;215;p34"/>
            <p:cNvCxnSpPr/>
            <p:nvPr/>
          </p:nvCxnSpPr>
          <p:spPr>
            <a:xfrm>
              <a:off x="5255550" y="2562715"/>
              <a:ext cx="0" cy="426600"/>
            </a:xfrm>
            <a:prstGeom prst="straightConnector1">
              <a:avLst/>
            </a:prstGeom>
            <a:noFill/>
            <a:ln cap="flat" cmpd="sng" w="28575">
              <a:solidFill>
                <a:srgbClr val="6AA84F"/>
              </a:solidFill>
              <a:prstDash val="solid"/>
              <a:round/>
              <a:headEnd len="med" w="med" type="none"/>
              <a:tailEnd len="med" w="med" type="none"/>
            </a:ln>
          </p:spPr>
        </p:cxnSp>
        <p:cxnSp>
          <p:nvCxnSpPr>
            <p:cNvPr id="216" name="Google Shape;216;p34"/>
            <p:cNvCxnSpPr/>
            <p:nvPr/>
          </p:nvCxnSpPr>
          <p:spPr>
            <a:xfrm>
              <a:off x="8005950" y="2562715"/>
              <a:ext cx="0" cy="426600"/>
            </a:xfrm>
            <a:prstGeom prst="straightConnector1">
              <a:avLst/>
            </a:prstGeom>
            <a:noFill/>
            <a:ln cap="flat" cmpd="sng" w="28575">
              <a:solidFill>
                <a:srgbClr val="6AA84F"/>
              </a:solidFill>
              <a:prstDash val="solid"/>
              <a:round/>
              <a:headEnd len="med" w="med" type="none"/>
              <a:tailEnd len="med" w="med" type="none"/>
            </a:ln>
          </p:spPr>
        </p:cxnSp>
      </p:grpSp>
      <p:sp>
        <p:nvSpPr>
          <p:cNvPr id="217" name="Google Shape;217;p34"/>
          <p:cNvSpPr txBox="1"/>
          <p:nvPr/>
        </p:nvSpPr>
        <p:spPr>
          <a:xfrm>
            <a:off x="1296350" y="3669975"/>
            <a:ext cx="2706600" cy="12711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4800">
                <a:solidFill>
                  <a:srgbClr val="666666"/>
                </a:solidFill>
                <a:latin typeface="Montserrat"/>
                <a:ea typeface="Montserrat"/>
                <a:cs typeface="Montserrat"/>
                <a:sym typeface="Montserrat"/>
              </a:rPr>
              <a:t>$2.6M</a:t>
            </a:r>
            <a:endParaRPr b="1" sz="4800">
              <a:solidFill>
                <a:srgbClr val="666666"/>
              </a:solidFill>
              <a:latin typeface="Montserrat"/>
              <a:ea typeface="Montserrat"/>
              <a:cs typeface="Montserrat"/>
              <a:sym typeface="Montserrat"/>
            </a:endParaRPr>
          </a:p>
        </p:txBody>
      </p:sp>
      <p:sp>
        <p:nvSpPr>
          <p:cNvPr id="218" name="Google Shape;218;p34"/>
          <p:cNvSpPr txBox="1"/>
          <p:nvPr/>
        </p:nvSpPr>
        <p:spPr>
          <a:xfrm>
            <a:off x="5407950" y="2227315"/>
            <a:ext cx="2750400" cy="457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2400">
                <a:solidFill>
                  <a:srgbClr val="666666"/>
                </a:solidFill>
              </a:rPr>
              <a:t>42.7% reduction</a:t>
            </a:r>
            <a:endParaRPr b="1" sz="2400">
              <a:solidFill>
                <a:srgbClr val="666666"/>
              </a:solidFill>
            </a:endParaRPr>
          </a:p>
        </p:txBody>
      </p:sp>
      <p:sp>
        <p:nvSpPr>
          <p:cNvPr id="219" name="Google Shape;219;p34"/>
          <p:cNvSpPr txBox="1"/>
          <p:nvPr/>
        </p:nvSpPr>
        <p:spPr>
          <a:xfrm>
            <a:off x="4874550" y="3669975"/>
            <a:ext cx="2994600" cy="12714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FFFFFF"/>
                </a:solidFill>
                <a:latin typeface="Montserrat"/>
                <a:ea typeface="Montserrat"/>
                <a:cs typeface="Montserrat"/>
                <a:sym typeface="Montserrat"/>
              </a:rPr>
              <a:t>$1.1M</a:t>
            </a:r>
            <a:endParaRPr b="1" sz="6000">
              <a:solidFill>
                <a:srgbClr val="FFFFFF"/>
              </a:solidFill>
              <a:latin typeface="Montserrat"/>
              <a:ea typeface="Montserrat"/>
              <a:cs typeface="Montserrat"/>
              <a:sym typeface="Montserrat"/>
            </a:endParaRPr>
          </a:p>
        </p:txBody>
      </p:sp>
      <p:sp>
        <p:nvSpPr>
          <p:cNvPr id="220" name="Google Shape;220;p34"/>
          <p:cNvSpPr txBox="1"/>
          <p:nvPr/>
        </p:nvSpPr>
        <p:spPr>
          <a:xfrm>
            <a:off x="1296350" y="3294125"/>
            <a:ext cx="2706600" cy="37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CC0000"/>
                </a:solidFill>
                <a:latin typeface="Nunito ExtraBold"/>
                <a:ea typeface="Nunito ExtraBold"/>
                <a:cs typeface="Nunito ExtraBold"/>
                <a:sym typeface="Nunito ExtraBold"/>
              </a:rPr>
              <a:t>ANNUAL COSTS</a:t>
            </a:r>
            <a:endParaRPr>
              <a:solidFill>
                <a:srgbClr val="CC0000"/>
              </a:solidFill>
              <a:latin typeface="Nunito ExtraBold"/>
              <a:ea typeface="Nunito ExtraBold"/>
              <a:cs typeface="Nunito ExtraBold"/>
              <a:sym typeface="Nunito ExtraBold"/>
            </a:endParaRPr>
          </a:p>
        </p:txBody>
      </p:sp>
      <p:sp>
        <p:nvSpPr>
          <p:cNvPr id="221" name="Google Shape;221;p34"/>
          <p:cNvSpPr txBox="1"/>
          <p:nvPr/>
        </p:nvSpPr>
        <p:spPr>
          <a:xfrm>
            <a:off x="4874550" y="3294125"/>
            <a:ext cx="2994600" cy="37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6AA84F"/>
                </a:solidFill>
                <a:latin typeface="Nunito ExtraBold"/>
                <a:ea typeface="Nunito ExtraBold"/>
                <a:cs typeface="Nunito ExtraBold"/>
                <a:sym typeface="Nunito ExtraBold"/>
              </a:rPr>
              <a:t>SAVINGS USING LACE SCORE</a:t>
            </a:r>
            <a:endParaRPr>
              <a:solidFill>
                <a:srgbClr val="6AA84F"/>
              </a:solidFill>
              <a:latin typeface="Nunito ExtraBold"/>
              <a:ea typeface="Nunito ExtraBold"/>
              <a:cs typeface="Nunito ExtraBold"/>
              <a:sym typeface="Nunito ExtraBold"/>
            </a:endParaRPr>
          </a:p>
        </p:txBody>
      </p:sp>
      <p:sp>
        <p:nvSpPr>
          <p:cNvPr id="222" name="Google Shape;222;p34"/>
          <p:cNvSpPr txBox="1"/>
          <p:nvPr/>
        </p:nvSpPr>
        <p:spPr>
          <a:xfrm>
            <a:off x="233675" y="283875"/>
            <a:ext cx="14895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 readmissions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 sz="4400" u="none" cap="none" strike="noStrike">
                <a:solidFill>
                  <a:schemeClr val="dk1"/>
                </a:solidFill>
                <a:latin typeface="Calibri"/>
                <a:ea typeface="Calibri"/>
                <a:cs typeface="Calibri"/>
                <a:sym typeface="Calibri"/>
              </a:rPr>
              <a:t>The LACE Score</a:t>
            </a:r>
            <a:endParaRPr/>
          </a:p>
        </p:txBody>
      </p:sp>
      <p:sp>
        <p:nvSpPr>
          <p:cNvPr id="229" name="Google Shape;229;p3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04800" lvl="0" marL="342900" marR="0" rtl="0" algn="l">
              <a:lnSpc>
                <a:spcPct val="80000"/>
              </a:lnSpc>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Would be integrated into the discharge/transfer planning flowsheet in our EMR, and on both inpatient and outpatient summary screens.</a:t>
            </a:r>
            <a:endParaRPr sz="2600"/>
          </a:p>
          <a:p>
            <a:pPr indent="0" lvl="0" marL="0" marR="0" rtl="0" algn="l">
              <a:lnSpc>
                <a:spcPct val="80000"/>
              </a:lnSpc>
              <a:spcBef>
                <a:spcPts val="400"/>
              </a:spcBef>
              <a:spcAft>
                <a:spcPts val="0"/>
              </a:spcAft>
              <a:buClr>
                <a:schemeClr val="dk1"/>
              </a:buClr>
              <a:buSzPts val="2000"/>
              <a:buFont typeface="Arial"/>
              <a:buNone/>
            </a:pPr>
            <a:r>
              <a:t/>
            </a:r>
            <a:endParaRPr b="0" i="0" sz="1400" u="none" cap="none" strike="noStrike">
              <a:solidFill>
                <a:schemeClr val="dk1"/>
              </a:solidFill>
              <a:latin typeface="Calibri"/>
              <a:ea typeface="Calibri"/>
              <a:cs typeface="Calibri"/>
              <a:sym typeface="Calibri"/>
            </a:endParaRPr>
          </a:p>
          <a:p>
            <a:pPr indent="-304800" lvl="0" marL="342900" marR="0" rtl="0" algn="l">
              <a:lnSpc>
                <a:spcPct val="80000"/>
              </a:lnSpc>
              <a:spcBef>
                <a:spcPts val="4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Workflow:</a:t>
            </a:r>
            <a:endParaRPr sz="2600"/>
          </a:p>
          <a:p>
            <a:pPr indent="-247650" lvl="1" marL="742950" marR="0" rtl="0" algn="l">
              <a:lnSpc>
                <a:spcPct val="80000"/>
              </a:lnSpc>
              <a:spcBef>
                <a:spcPts val="350"/>
              </a:spcBef>
              <a:spcAft>
                <a:spcPts val="0"/>
              </a:spcAft>
              <a:buClr>
                <a:schemeClr val="dk1"/>
              </a:buClr>
              <a:buSzPts val="1150"/>
              <a:buFont typeface="Arial"/>
              <a:buChar char="–"/>
            </a:pPr>
            <a:r>
              <a:rPr b="0" i="0" lang="en" sz="1150" u="none" cap="none" strike="noStrike">
                <a:solidFill>
                  <a:schemeClr val="dk1"/>
                </a:solidFill>
                <a:latin typeface="Calibri"/>
                <a:ea typeface="Calibri"/>
                <a:cs typeface="Calibri"/>
                <a:sym typeface="Calibri"/>
              </a:rPr>
              <a:t>Patients identified by LACE during discharge/txfr planning by care team:</a:t>
            </a:r>
            <a:endParaRPr sz="2200"/>
          </a:p>
          <a:p>
            <a:pPr indent="-190500" lvl="2" marL="1143000" marR="0" rtl="0" algn="l">
              <a:lnSpc>
                <a:spcPct val="80000"/>
              </a:lnSpc>
              <a:spcBef>
                <a:spcPts val="300"/>
              </a:spcBef>
              <a:spcAft>
                <a:spcPts val="0"/>
              </a:spcAft>
              <a:buClr>
                <a:schemeClr val="dk1"/>
              </a:buClr>
              <a:buSzPts val="900"/>
              <a:buFont typeface="Arial"/>
              <a:buChar char="•"/>
            </a:pPr>
            <a:r>
              <a:rPr b="0" i="0" lang="en" sz="900" u="none" cap="none" strike="noStrike">
                <a:solidFill>
                  <a:schemeClr val="dk1"/>
                </a:solidFill>
                <a:latin typeface="Calibri"/>
                <a:ea typeface="Calibri"/>
                <a:cs typeface="Calibri"/>
                <a:sym typeface="Calibri"/>
              </a:rPr>
              <a:t>Providers, nursing, discharge planning/social work</a:t>
            </a:r>
            <a:endParaRPr sz="1800"/>
          </a:p>
          <a:p>
            <a:pPr indent="-190500" lvl="2" marL="1143000" marR="0" rtl="0" algn="l">
              <a:lnSpc>
                <a:spcPct val="80000"/>
              </a:lnSpc>
              <a:spcBef>
                <a:spcPts val="300"/>
              </a:spcBef>
              <a:spcAft>
                <a:spcPts val="0"/>
              </a:spcAft>
              <a:buClr>
                <a:schemeClr val="dk1"/>
              </a:buClr>
              <a:buSzPts val="900"/>
              <a:buFont typeface="Arial"/>
              <a:buChar char="•"/>
            </a:pPr>
            <a:r>
              <a:rPr b="0" i="0" lang="en" sz="900" u="none" cap="none" strike="noStrike">
                <a:solidFill>
                  <a:schemeClr val="dk1"/>
                </a:solidFill>
                <a:latin typeface="Calibri"/>
                <a:ea typeface="Calibri"/>
                <a:cs typeface="Calibri"/>
                <a:sym typeface="Calibri"/>
              </a:rPr>
              <a:t>Patient flagged for f/u</a:t>
            </a:r>
            <a:endParaRPr sz="1800"/>
          </a:p>
          <a:p>
            <a:pPr indent="-190500" lvl="2" marL="1143000" marR="0" rtl="0" algn="l">
              <a:lnSpc>
                <a:spcPct val="80000"/>
              </a:lnSpc>
              <a:spcBef>
                <a:spcPts val="300"/>
              </a:spcBef>
              <a:spcAft>
                <a:spcPts val="0"/>
              </a:spcAft>
              <a:buClr>
                <a:schemeClr val="dk1"/>
              </a:buClr>
              <a:buSzPts val="900"/>
              <a:buFont typeface="Arial"/>
              <a:buChar char="•"/>
            </a:pPr>
            <a:r>
              <a:rPr b="0" i="0" lang="en" sz="900" u="none" cap="none" strike="noStrike">
                <a:solidFill>
                  <a:schemeClr val="dk1"/>
                </a:solidFill>
                <a:latin typeface="Calibri"/>
                <a:ea typeface="Calibri"/>
                <a:cs typeface="Calibri"/>
                <a:sym typeface="Calibri"/>
              </a:rPr>
              <a:t>Ensure adequate resources available at home/NPOC</a:t>
            </a:r>
            <a:endParaRPr sz="1800"/>
          </a:p>
          <a:p>
            <a:pPr indent="-247650" lvl="1" marL="742950" marR="0" rtl="0" algn="l">
              <a:lnSpc>
                <a:spcPct val="80000"/>
              </a:lnSpc>
              <a:spcBef>
                <a:spcPts val="350"/>
              </a:spcBef>
              <a:spcAft>
                <a:spcPts val="0"/>
              </a:spcAft>
              <a:buClr>
                <a:schemeClr val="dk1"/>
              </a:buClr>
              <a:buSzPts val="1150"/>
              <a:buFont typeface="Arial"/>
              <a:buChar char="–"/>
            </a:pPr>
            <a:r>
              <a:rPr b="0" i="0" lang="en" sz="1150" u="none" cap="none" strike="noStrike">
                <a:solidFill>
                  <a:schemeClr val="dk1"/>
                </a:solidFill>
                <a:latin typeface="Calibri"/>
                <a:ea typeface="Calibri"/>
                <a:cs typeface="Calibri"/>
                <a:sym typeface="Calibri"/>
              </a:rPr>
              <a:t>Phone call f/u by nurse within 3 days of discharge</a:t>
            </a:r>
            <a:endParaRPr sz="2200"/>
          </a:p>
          <a:p>
            <a:pPr indent="-247650" lvl="1" marL="742950" marR="0" rtl="0" algn="l">
              <a:lnSpc>
                <a:spcPct val="80000"/>
              </a:lnSpc>
              <a:spcBef>
                <a:spcPts val="350"/>
              </a:spcBef>
              <a:spcAft>
                <a:spcPts val="0"/>
              </a:spcAft>
              <a:buClr>
                <a:schemeClr val="dk1"/>
              </a:buClr>
              <a:buSzPts val="1150"/>
              <a:buFont typeface="Arial"/>
              <a:buChar char="–"/>
            </a:pPr>
            <a:r>
              <a:rPr b="0" i="0" lang="en" sz="1150" u="none" cap="none" strike="noStrike">
                <a:solidFill>
                  <a:schemeClr val="dk1"/>
                </a:solidFill>
                <a:latin typeface="Calibri"/>
                <a:ea typeface="Calibri"/>
                <a:cs typeface="Calibri"/>
                <a:sym typeface="Calibri"/>
              </a:rPr>
              <a:t>Ensure outpatient f/u with PCP within 7 days of discharge </a:t>
            </a:r>
            <a:endParaRPr sz="2200"/>
          </a:p>
          <a:p>
            <a:pPr indent="0" lvl="1" marL="457200" marR="0" rtl="0" algn="l">
              <a:lnSpc>
                <a:spcPct val="80000"/>
              </a:lnSpc>
              <a:spcBef>
                <a:spcPts val="350"/>
              </a:spcBef>
              <a:spcAft>
                <a:spcPts val="0"/>
              </a:spcAft>
              <a:buClr>
                <a:schemeClr val="dk1"/>
              </a:buClr>
              <a:buSzPts val="1750"/>
              <a:buFont typeface="Arial"/>
              <a:buNone/>
            </a:pPr>
            <a:r>
              <a:t/>
            </a:r>
            <a:endParaRPr b="0" i="0" sz="1150" u="none" cap="none" strike="noStrike">
              <a:solidFill>
                <a:schemeClr val="dk1"/>
              </a:solidFill>
              <a:latin typeface="Calibri"/>
              <a:ea typeface="Calibri"/>
              <a:cs typeface="Calibri"/>
              <a:sym typeface="Calibri"/>
            </a:endParaRPr>
          </a:p>
          <a:p>
            <a:pPr indent="-304800" lvl="0" marL="342900" marR="0" rtl="0" algn="l">
              <a:lnSpc>
                <a:spcPct val="80000"/>
              </a:lnSpc>
              <a:spcBef>
                <a:spcPts val="4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Impact:</a:t>
            </a:r>
            <a:endParaRPr sz="2600"/>
          </a:p>
          <a:p>
            <a:pPr indent="-247650" lvl="1" marL="742950" marR="0" rtl="0" algn="l">
              <a:lnSpc>
                <a:spcPct val="80000"/>
              </a:lnSpc>
              <a:spcBef>
                <a:spcPts val="350"/>
              </a:spcBef>
              <a:spcAft>
                <a:spcPts val="0"/>
              </a:spcAft>
              <a:buClr>
                <a:schemeClr val="dk1"/>
              </a:buClr>
              <a:buSzPts val="1150"/>
              <a:buFont typeface="Arial"/>
              <a:buChar char="–"/>
            </a:pPr>
            <a:r>
              <a:rPr b="0" i="0" lang="en" sz="1150" u="none" cap="none" strike="noStrike">
                <a:solidFill>
                  <a:schemeClr val="dk1"/>
                </a:solidFill>
                <a:latin typeface="Calibri"/>
                <a:ea typeface="Calibri"/>
                <a:cs typeface="Calibri"/>
                <a:sym typeface="Calibri"/>
              </a:rPr>
              <a:t>Avoiding readmissions of sicker patients through prospective intervention may secondarily impact other quality metrics.</a:t>
            </a:r>
            <a:endParaRPr sz="2200"/>
          </a:p>
          <a:p>
            <a:pPr indent="-247650" lvl="1" marL="742950" marR="0" rtl="0" algn="l">
              <a:lnSpc>
                <a:spcPct val="80000"/>
              </a:lnSpc>
              <a:spcBef>
                <a:spcPts val="350"/>
              </a:spcBef>
              <a:spcAft>
                <a:spcPts val="0"/>
              </a:spcAft>
              <a:buClr>
                <a:schemeClr val="dk1"/>
              </a:buClr>
              <a:buSzPts val="1150"/>
              <a:buFont typeface="Arial"/>
              <a:buChar char="–"/>
            </a:pPr>
            <a:r>
              <a:rPr b="0" i="0" lang="en" sz="1150" u="none" cap="none" strike="noStrike">
                <a:solidFill>
                  <a:schemeClr val="dk1"/>
                </a:solidFill>
                <a:latin typeface="Calibri"/>
                <a:ea typeface="Calibri"/>
                <a:cs typeface="Calibri"/>
                <a:sym typeface="Calibri"/>
              </a:rPr>
              <a:t>reduce overall LOS, mortality?</a:t>
            </a:r>
            <a:endParaRPr sz="2200"/>
          </a:p>
          <a:p>
            <a:pPr indent="-247650" lvl="1" marL="742950" marR="0" rtl="0" algn="l">
              <a:lnSpc>
                <a:spcPct val="80000"/>
              </a:lnSpc>
              <a:spcBef>
                <a:spcPts val="350"/>
              </a:spcBef>
              <a:spcAft>
                <a:spcPts val="0"/>
              </a:spcAft>
              <a:buClr>
                <a:schemeClr val="dk1"/>
              </a:buClr>
              <a:buSzPts val="1150"/>
              <a:buFont typeface="Arial"/>
              <a:buChar char="–"/>
            </a:pPr>
            <a:r>
              <a:rPr b="0" i="0" lang="en" sz="1150" u="none" cap="none" strike="noStrike">
                <a:solidFill>
                  <a:schemeClr val="dk1"/>
                </a:solidFill>
                <a:latin typeface="Calibri"/>
                <a:ea typeface="Calibri"/>
                <a:cs typeface="Calibri"/>
                <a:sym typeface="Calibri"/>
              </a:rPr>
              <a:t>Cost of implementation &lt; &lt; readmission</a:t>
            </a:r>
            <a:endParaRPr sz="2200"/>
          </a:p>
          <a:p>
            <a:pPr indent="-174625" lvl="1" marL="742950" marR="0" rtl="0" algn="l">
              <a:lnSpc>
                <a:spcPct val="80000"/>
              </a:lnSpc>
              <a:spcBef>
                <a:spcPts val="350"/>
              </a:spcBef>
              <a:spcAft>
                <a:spcPts val="0"/>
              </a:spcAft>
              <a:buClr>
                <a:schemeClr val="dk1"/>
              </a:buClr>
              <a:buSzPts val="1750"/>
              <a:buFont typeface="Arial"/>
              <a:buNone/>
            </a:pPr>
            <a:r>
              <a:t/>
            </a:r>
            <a:endParaRPr b="0" i="0" sz="115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 sz="4400" u="none" cap="none" strike="noStrike">
                <a:solidFill>
                  <a:schemeClr val="dk1"/>
                </a:solidFill>
                <a:latin typeface="Calibri"/>
                <a:ea typeface="Calibri"/>
                <a:cs typeface="Calibri"/>
                <a:sym typeface="Calibri"/>
              </a:rPr>
              <a:t>Leadership Role</a:t>
            </a:r>
            <a:endParaRPr/>
          </a:p>
        </p:txBody>
      </p:sp>
      <p:sp>
        <p:nvSpPr>
          <p:cNvPr id="236" name="Google Shape;236;p3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600"/>
              </a:spcBef>
              <a:spcAft>
                <a:spcPts val="0"/>
              </a:spcAft>
              <a:buClr>
                <a:schemeClr val="dk1"/>
              </a:buClr>
              <a:buSzPts val="1100"/>
              <a:buFont typeface="Arial"/>
              <a:buNone/>
            </a:pPr>
            <a:r>
              <a:rPr lang="en" sz="2700">
                <a:latin typeface="Arial"/>
                <a:ea typeface="Arial"/>
                <a:cs typeface="Arial"/>
                <a:sym typeface="Arial"/>
              </a:rPr>
              <a:t>•</a:t>
            </a:r>
            <a:r>
              <a:rPr lang="en" sz="2100"/>
              <a:t>Request support of this project, and priority for funding.</a:t>
            </a:r>
            <a:endParaRPr sz="2100"/>
          </a:p>
          <a:p>
            <a:pPr indent="0" lvl="0" marL="457200" rtl="0">
              <a:lnSpc>
                <a:spcPct val="115000"/>
              </a:lnSpc>
              <a:spcBef>
                <a:spcPts val="600"/>
              </a:spcBef>
              <a:spcAft>
                <a:spcPts val="0"/>
              </a:spcAft>
              <a:buClr>
                <a:schemeClr val="dk1"/>
              </a:buClr>
              <a:buSzPts val="1100"/>
              <a:buFont typeface="Arial"/>
              <a:buNone/>
            </a:pPr>
            <a:r>
              <a:rPr lang="en" sz="1800">
                <a:latin typeface="Arial"/>
                <a:ea typeface="Arial"/>
                <a:cs typeface="Arial"/>
                <a:sym typeface="Arial"/>
              </a:rPr>
              <a:t>–</a:t>
            </a:r>
            <a:r>
              <a:rPr lang="en" sz="1800"/>
              <a:t>Project sponsored by CMIO</a:t>
            </a:r>
            <a:endParaRPr sz="1800"/>
          </a:p>
          <a:p>
            <a:pPr indent="0" lvl="0" marL="457200" rtl="0">
              <a:lnSpc>
                <a:spcPct val="115000"/>
              </a:lnSpc>
              <a:spcBef>
                <a:spcPts val="600"/>
              </a:spcBef>
              <a:spcAft>
                <a:spcPts val="0"/>
              </a:spcAft>
              <a:buClr>
                <a:schemeClr val="dk1"/>
              </a:buClr>
              <a:buSzPts val="1100"/>
              <a:buFont typeface="Arial"/>
              <a:buNone/>
            </a:pPr>
            <a:r>
              <a:rPr lang="en" sz="1800">
                <a:latin typeface="Arial"/>
                <a:ea typeface="Arial"/>
                <a:cs typeface="Arial"/>
                <a:sym typeface="Arial"/>
              </a:rPr>
              <a:t>–</a:t>
            </a:r>
            <a:r>
              <a:rPr lang="en" sz="1800"/>
              <a:t>Direct finance to allocate appropriate resources</a:t>
            </a:r>
            <a:endParaRPr sz="1800"/>
          </a:p>
          <a:p>
            <a:pPr indent="0" lvl="0" marL="457200" rtl="0">
              <a:lnSpc>
                <a:spcPct val="115000"/>
              </a:lnSpc>
              <a:spcBef>
                <a:spcPts val="600"/>
              </a:spcBef>
              <a:spcAft>
                <a:spcPts val="0"/>
              </a:spcAft>
              <a:buClr>
                <a:schemeClr val="dk1"/>
              </a:buClr>
              <a:buSzPts val="1100"/>
              <a:buFont typeface="Arial"/>
              <a:buNone/>
            </a:pPr>
            <a:r>
              <a:rPr lang="en" sz="1800">
                <a:latin typeface="Arial"/>
                <a:ea typeface="Arial"/>
                <a:cs typeface="Arial"/>
                <a:sym typeface="Arial"/>
              </a:rPr>
              <a:t>–</a:t>
            </a:r>
            <a:r>
              <a:rPr lang="en" sz="1800"/>
              <a:t>Direct CIO to allocate personnel resources (PM, analysts, SME’s).</a:t>
            </a:r>
            <a:endParaRPr sz="1800"/>
          </a:p>
          <a:p>
            <a:pPr indent="0" lvl="0" marL="457200" rtl="0">
              <a:lnSpc>
                <a:spcPct val="115000"/>
              </a:lnSpc>
              <a:spcBef>
                <a:spcPts val="600"/>
              </a:spcBef>
              <a:spcAft>
                <a:spcPts val="0"/>
              </a:spcAft>
              <a:buClr>
                <a:schemeClr val="dk1"/>
              </a:buClr>
              <a:buSzPts val="1100"/>
              <a:buFont typeface="Arial"/>
              <a:buNone/>
            </a:pPr>
            <a:r>
              <a:rPr lang="en" sz="1800">
                <a:latin typeface="Arial"/>
                <a:ea typeface="Arial"/>
                <a:cs typeface="Arial"/>
                <a:sym typeface="Arial"/>
              </a:rPr>
              <a:t>–</a:t>
            </a:r>
            <a:r>
              <a:rPr lang="en" sz="1800"/>
              <a:t>CMO and CNO to identify champions</a:t>
            </a:r>
            <a:endParaRPr sz="1800">
              <a:latin typeface="Arial"/>
              <a:ea typeface="Arial"/>
              <a:cs typeface="Arial"/>
              <a:sym typeface="Arial"/>
            </a:endParaRPr>
          </a:p>
          <a:p>
            <a:pPr indent="0" lvl="0" marL="0" rtl="0">
              <a:lnSpc>
                <a:spcPct val="115000"/>
              </a:lnSpc>
              <a:spcBef>
                <a:spcPts val="600"/>
              </a:spcBef>
              <a:spcAft>
                <a:spcPts val="0"/>
              </a:spcAft>
              <a:buClr>
                <a:schemeClr val="dk1"/>
              </a:buClr>
              <a:buSzPts val="1100"/>
              <a:buFont typeface="Arial"/>
              <a:buNone/>
            </a:pPr>
            <a:r>
              <a:rPr lang="en" sz="2100">
                <a:latin typeface="Arial"/>
                <a:ea typeface="Arial"/>
                <a:cs typeface="Arial"/>
                <a:sym typeface="Arial"/>
              </a:rPr>
              <a:t>•</a:t>
            </a:r>
            <a:r>
              <a:rPr lang="en" sz="2100"/>
              <a:t>The successful implementation of this project will positively affect BigMed Health both financially, and by improving the care to those patients who need us the most.</a:t>
            </a:r>
            <a:endParaRPr sz="2100"/>
          </a:p>
          <a:p>
            <a:pPr indent="0" lvl="0" marL="0" marR="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 sz="4400" u="none" cap="none" strike="noStrike">
                <a:solidFill>
                  <a:schemeClr val="dk1"/>
                </a:solidFill>
                <a:latin typeface="Calibri"/>
                <a:ea typeface="Calibri"/>
                <a:cs typeface="Calibri"/>
                <a:sym typeface="Calibri"/>
              </a:rPr>
              <a:t>Preliminaries </a:t>
            </a:r>
            <a:endParaRPr/>
          </a:p>
        </p:txBody>
      </p:sp>
      <p:sp>
        <p:nvSpPr>
          <p:cNvPr id="137" name="Google Shape;137;p2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04800" lvl="0" marL="342900" marR="0" rtl="0" algn="l">
              <a:lnSpc>
                <a:spcPct val="90000"/>
              </a:lnSpc>
              <a:spcBef>
                <a:spcPts val="0"/>
              </a:spcBef>
              <a:spcAft>
                <a:spcPts val="0"/>
              </a:spcAft>
              <a:buClr>
                <a:schemeClr val="dk1"/>
              </a:buClr>
              <a:buSzPts val="2600"/>
              <a:buFont typeface="Arial"/>
              <a:buChar char="•"/>
            </a:pPr>
            <a:r>
              <a:rPr b="0" i="0" lang="en" sz="2600" u="none" cap="none" strike="noStrike">
                <a:solidFill>
                  <a:schemeClr val="dk1"/>
                </a:solidFill>
                <a:latin typeface="Calibri"/>
                <a:ea typeface="Calibri"/>
                <a:cs typeface="Calibri"/>
                <a:sym typeface="Calibri"/>
              </a:rPr>
              <a:t>The LACE score is a validated tool to identify patients at risk for unplanned hospital readmission, based on previous admission history and known comorbidities.</a:t>
            </a:r>
            <a:endParaRPr sz="2600"/>
          </a:p>
          <a:p>
            <a:pPr indent="-247650" lvl="1" marL="742950" marR="0" rtl="0" algn="l">
              <a:lnSpc>
                <a:spcPct val="90000"/>
              </a:lnSpc>
              <a:spcBef>
                <a:spcPts val="560"/>
              </a:spcBef>
              <a:spcAft>
                <a:spcPts val="0"/>
              </a:spcAft>
              <a:buClr>
                <a:schemeClr val="dk1"/>
              </a:buClr>
              <a:buSzPts val="2200"/>
              <a:buFont typeface="Arial"/>
              <a:buChar char="–"/>
            </a:pPr>
            <a:r>
              <a:rPr b="0" i="0" lang="en" sz="2200" u="none" cap="none" strike="noStrike">
                <a:solidFill>
                  <a:schemeClr val="dk1"/>
                </a:solidFill>
                <a:latin typeface="Calibri"/>
                <a:ea typeface="Calibri"/>
                <a:cs typeface="Calibri"/>
                <a:sym typeface="Calibri"/>
              </a:rPr>
              <a:t>Improve discharge and transfer-of-care planning.</a:t>
            </a:r>
            <a:endParaRPr sz="2200"/>
          </a:p>
          <a:p>
            <a:pPr indent="0" lvl="0" marL="0" marR="0" rtl="0" algn="l">
              <a:lnSpc>
                <a:spcPct val="90000"/>
              </a:lnSpc>
              <a:spcBef>
                <a:spcPts val="640"/>
              </a:spcBef>
              <a:spcAft>
                <a:spcPts val="0"/>
              </a:spcAft>
              <a:buClr>
                <a:schemeClr val="dk1"/>
              </a:buClr>
              <a:buSzPts val="3200"/>
              <a:buFont typeface="Arial"/>
              <a:buNone/>
            </a:pPr>
            <a:r>
              <a:t/>
            </a:r>
            <a:endParaRPr b="0" i="0" sz="2600" u="none" cap="none" strike="noStrike">
              <a:solidFill>
                <a:schemeClr val="dk1"/>
              </a:solidFill>
              <a:latin typeface="Calibri"/>
              <a:ea typeface="Calibri"/>
              <a:cs typeface="Calibri"/>
              <a:sym typeface="Calibri"/>
            </a:endParaRPr>
          </a:p>
          <a:p>
            <a:pPr indent="-304800" lvl="0" marL="342900" marR="0" rtl="0" algn="l">
              <a:lnSpc>
                <a:spcPct val="90000"/>
              </a:lnSpc>
              <a:spcBef>
                <a:spcPts val="640"/>
              </a:spcBef>
              <a:spcAft>
                <a:spcPts val="0"/>
              </a:spcAft>
              <a:buClr>
                <a:schemeClr val="dk1"/>
              </a:buClr>
              <a:buSzPts val="2600"/>
              <a:buFont typeface="Arial"/>
              <a:buChar char="•"/>
            </a:pPr>
            <a:r>
              <a:rPr b="0" i="0" lang="en" sz="2600" u="none" cap="none" strike="noStrike">
                <a:solidFill>
                  <a:schemeClr val="dk1"/>
                </a:solidFill>
                <a:latin typeface="Calibri"/>
                <a:ea typeface="Calibri"/>
                <a:cs typeface="Calibri"/>
                <a:sym typeface="Calibri"/>
              </a:rPr>
              <a:t>Objective is to briefly explain the LACE model, and its potential to improve patient care and value delivery within our Enterprise.</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 sz="4400" u="none" cap="none" strike="noStrike">
                <a:solidFill>
                  <a:schemeClr val="dk1"/>
                </a:solidFill>
                <a:latin typeface="Calibri"/>
                <a:ea typeface="Calibri"/>
                <a:cs typeface="Calibri"/>
                <a:sym typeface="Calibri"/>
              </a:rPr>
              <a:t>Why do we need to change?</a:t>
            </a:r>
            <a:endParaRPr/>
          </a:p>
        </p:txBody>
      </p:sp>
      <p:sp>
        <p:nvSpPr>
          <p:cNvPr id="144" name="Google Shape;144;p2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11150" lvl="0" marL="342900" marR="0" rtl="0" algn="l">
              <a:lnSpc>
                <a:spcPct val="90000"/>
              </a:lnSpc>
              <a:spcBef>
                <a:spcPts val="0"/>
              </a:spcBef>
              <a:spcAft>
                <a:spcPts val="0"/>
              </a:spcAft>
              <a:buClr>
                <a:schemeClr val="dk1"/>
              </a:buClr>
              <a:buSzPts val="2220"/>
              <a:buFont typeface="Arial"/>
              <a:buChar char="•"/>
            </a:pPr>
            <a:r>
              <a:rPr b="0" i="0" lang="en" sz="2220" u="none" cap="none" strike="noStrike">
                <a:solidFill>
                  <a:schemeClr val="dk1"/>
                </a:solidFill>
                <a:latin typeface="Calibri"/>
                <a:ea typeface="Calibri"/>
                <a:cs typeface="Calibri"/>
                <a:sym typeface="Calibri"/>
              </a:rPr>
              <a:t>Hospital readmissions are costly from both a public health, and organizational perspective.</a:t>
            </a:r>
            <a:endParaRPr sz="2700"/>
          </a:p>
          <a:p>
            <a:pPr indent="-254000" lvl="1" marL="742950" marR="0" rtl="0" algn="l">
              <a:lnSpc>
                <a:spcPct val="90000"/>
              </a:lnSpc>
              <a:spcBef>
                <a:spcPts val="476"/>
              </a:spcBef>
              <a:spcAft>
                <a:spcPts val="0"/>
              </a:spcAft>
              <a:buClr>
                <a:schemeClr val="dk1"/>
              </a:buClr>
              <a:buSzPts val="1880"/>
              <a:buFont typeface="Arial"/>
              <a:buChar char="–"/>
            </a:pPr>
            <a:r>
              <a:rPr b="0" i="0" lang="en" sz="1879" u="none" cap="none" strike="noStrike">
                <a:solidFill>
                  <a:schemeClr val="dk1"/>
                </a:solidFill>
                <a:latin typeface="Calibri"/>
                <a:ea typeface="Calibri"/>
                <a:cs typeface="Calibri"/>
                <a:sym typeface="Calibri"/>
              </a:rPr>
              <a:t>Estimated 11% of 30-day readmissions are preventable.</a:t>
            </a:r>
            <a:endParaRPr sz="2300"/>
          </a:p>
          <a:p>
            <a:pPr indent="-196850" lvl="2" marL="1143000" marR="0" rtl="0" algn="l">
              <a:lnSpc>
                <a:spcPct val="90000"/>
              </a:lnSpc>
              <a:spcBef>
                <a:spcPts val="408"/>
              </a:spcBef>
              <a:spcAft>
                <a:spcPts val="0"/>
              </a:spcAft>
              <a:buClr>
                <a:schemeClr val="dk1"/>
              </a:buClr>
              <a:buSzPts val="1540"/>
              <a:buFont typeface="Arial"/>
              <a:buChar char="•"/>
            </a:pPr>
            <a:r>
              <a:rPr b="0" i="0" lang="en" sz="1540" u="none" cap="none" strike="noStrike">
                <a:solidFill>
                  <a:schemeClr val="dk1"/>
                </a:solidFill>
                <a:latin typeface="Calibri"/>
                <a:ea typeface="Calibri"/>
                <a:cs typeface="Calibri"/>
                <a:sym typeface="Calibri"/>
              </a:rPr>
              <a:t>13.6% for Medicare</a:t>
            </a:r>
            <a:endParaRPr sz="1900"/>
          </a:p>
          <a:p>
            <a:pPr indent="-254000" lvl="1" marL="742950" marR="0" rtl="0" algn="l">
              <a:lnSpc>
                <a:spcPct val="90000"/>
              </a:lnSpc>
              <a:spcBef>
                <a:spcPts val="476"/>
              </a:spcBef>
              <a:spcAft>
                <a:spcPts val="0"/>
              </a:spcAft>
              <a:buClr>
                <a:schemeClr val="dk1"/>
              </a:buClr>
              <a:buSzPts val="1880"/>
              <a:buFont typeface="Arial"/>
              <a:buChar char="–"/>
            </a:pPr>
            <a:r>
              <a:rPr b="0" i="0" lang="en" sz="1879" u="none" cap="none" strike="noStrike">
                <a:solidFill>
                  <a:schemeClr val="dk1"/>
                </a:solidFill>
                <a:latin typeface="Calibri"/>
                <a:ea typeface="Calibri"/>
                <a:cs typeface="Calibri"/>
                <a:sym typeface="Calibri"/>
              </a:rPr>
              <a:t>Annual aggregate costs $25B</a:t>
            </a:r>
            <a:endParaRPr sz="2300"/>
          </a:p>
          <a:p>
            <a:pPr indent="0" lvl="1" marL="457200" marR="0" rtl="0" algn="l">
              <a:lnSpc>
                <a:spcPct val="90000"/>
              </a:lnSpc>
              <a:spcBef>
                <a:spcPts val="476"/>
              </a:spcBef>
              <a:spcAft>
                <a:spcPts val="0"/>
              </a:spcAft>
              <a:buClr>
                <a:schemeClr val="dk1"/>
              </a:buClr>
              <a:buSzPts val="2380"/>
              <a:buFont typeface="Arial"/>
              <a:buNone/>
            </a:pPr>
            <a:r>
              <a:t/>
            </a:r>
            <a:endParaRPr b="0" i="0" sz="1879" u="none" cap="none" strike="noStrike">
              <a:solidFill>
                <a:schemeClr val="dk1"/>
              </a:solidFill>
              <a:latin typeface="Calibri"/>
              <a:ea typeface="Calibri"/>
              <a:cs typeface="Calibri"/>
              <a:sym typeface="Calibri"/>
            </a:endParaRPr>
          </a:p>
          <a:p>
            <a:pPr indent="-311150" lvl="0" marL="342900" marR="0" rtl="0" algn="l">
              <a:lnSpc>
                <a:spcPct val="90000"/>
              </a:lnSpc>
              <a:spcBef>
                <a:spcPts val="544"/>
              </a:spcBef>
              <a:spcAft>
                <a:spcPts val="0"/>
              </a:spcAft>
              <a:buClr>
                <a:schemeClr val="dk1"/>
              </a:buClr>
              <a:buSzPts val="2220"/>
              <a:buFont typeface="Arial"/>
              <a:buChar char="•"/>
            </a:pPr>
            <a:r>
              <a:rPr b="0" i="0" lang="en" sz="2220" u="none" cap="none" strike="noStrike">
                <a:solidFill>
                  <a:schemeClr val="dk1"/>
                </a:solidFill>
                <a:latin typeface="Calibri"/>
                <a:ea typeface="Calibri"/>
                <a:cs typeface="Calibri"/>
                <a:sym typeface="Calibri"/>
              </a:rPr>
              <a:t>Current BigMed Health System readmission rate: 15%</a:t>
            </a:r>
            <a:endParaRPr sz="2700"/>
          </a:p>
          <a:p>
            <a:pPr indent="-254000" lvl="1" marL="742950" marR="0" rtl="0" algn="l">
              <a:lnSpc>
                <a:spcPct val="90000"/>
              </a:lnSpc>
              <a:spcBef>
                <a:spcPts val="476"/>
              </a:spcBef>
              <a:spcAft>
                <a:spcPts val="0"/>
              </a:spcAft>
              <a:buClr>
                <a:schemeClr val="dk1"/>
              </a:buClr>
              <a:buSzPts val="1880"/>
              <a:buFont typeface="Arial"/>
              <a:buChar char="–"/>
            </a:pPr>
            <a:r>
              <a:rPr b="0" i="0" lang="en" sz="1879" u="none" cap="none" strike="noStrike">
                <a:solidFill>
                  <a:schemeClr val="dk1"/>
                </a:solidFill>
                <a:latin typeface="Calibri"/>
                <a:ea typeface="Calibri"/>
                <a:cs typeface="Calibri"/>
                <a:sym typeface="Calibri"/>
              </a:rPr>
              <a:t>Annual aggregate costs $2.6M</a:t>
            </a:r>
            <a:endParaRPr sz="2300"/>
          </a:p>
          <a:p>
            <a:pPr indent="-254000" lvl="1" marL="742950" marR="0" rtl="0" algn="l">
              <a:lnSpc>
                <a:spcPct val="90000"/>
              </a:lnSpc>
              <a:spcBef>
                <a:spcPts val="476"/>
              </a:spcBef>
              <a:spcAft>
                <a:spcPts val="0"/>
              </a:spcAft>
              <a:buClr>
                <a:schemeClr val="dk1"/>
              </a:buClr>
              <a:buSzPts val="1880"/>
              <a:buFont typeface="Arial"/>
              <a:buChar char="–"/>
            </a:pPr>
            <a:r>
              <a:rPr b="0" i="0" lang="en" sz="1879" u="none" cap="none" strike="noStrike">
                <a:solidFill>
                  <a:schemeClr val="dk1"/>
                </a:solidFill>
                <a:latin typeface="Calibri"/>
                <a:ea typeface="Calibri"/>
                <a:cs typeface="Calibri"/>
                <a:sym typeface="Calibri"/>
              </a:rPr>
              <a:t>Currently have no mechanism in place to identify patients at risk for readmission and to potentially intervene.</a:t>
            </a:r>
            <a:endParaRPr sz="2300"/>
          </a:p>
          <a:p>
            <a:pPr indent="0" lvl="0" marL="0" marR="0" rtl="0" algn="l">
              <a:lnSpc>
                <a:spcPct val="90000"/>
              </a:lnSpc>
              <a:spcBef>
                <a:spcPts val="544"/>
              </a:spcBef>
              <a:spcAft>
                <a:spcPts val="0"/>
              </a:spcAft>
              <a:buClr>
                <a:schemeClr val="dk1"/>
              </a:buClr>
              <a:buSzPts val="2720"/>
              <a:buFont typeface="Arial"/>
              <a:buNone/>
            </a:pPr>
            <a:r>
              <a:t/>
            </a:r>
            <a:endParaRPr b="0" i="0" sz="222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 sz="4400" u="none" cap="none" strike="noStrike">
                <a:solidFill>
                  <a:schemeClr val="dk1"/>
                </a:solidFill>
                <a:latin typeface="Calibri"/>
                <a:ea typeface="Calibri"/>
                <a:cs typeface="Calibri"/>
                <a:sym typeface="Calibri"/>
              </a:rPr>
              <a:t>Impact of not changing</a:t>
            </a:r>
            <a:endParaRPr/>
          </a:p>
        </p:txBody>
      </p:sp>
      <p:sp>
        <p:nvSpPr>
          <p:cNvPr id="151" name="Google Shape;151;p2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11150" lvl="0" marL="342900" marR="0" rtl="0" algn="l">
              <a:spcBef>
                <a:spcPts val="0"/>
              </a:spcBef>
              <a:spcAft>
                <a:spcPts val="0"/>
              </a:spcAft>
              <a:buClr>
                <a:schemeClr val="dk1"/>
              </a:buClr>
              <a:buSzPts val="2700"/>
              <a:buFont typeface="Arial"/>
              <a:buChar char="•"/>
            </a:pPr>
            <a:r>
              <a:rPr b="0" i="0" lang="en" sz="2700" u="none" cap="none" strike="noStrike">
                <a:solidFill>
                  <a:schemeClr val="dk1"/>
                </a:solidFill>
                <a:latin typeface="Calibri"/>
                <a:ea typeface="Calibri"/>
                <a:cs typeface="Calibri"/>
                <a:sym typeface="Calibri"/>
              </a:rPr>
              <a:t>Financial: </a:t>
            </a:r>
            <a:endParaRPr sz="2700"/>
          </a:p>
          <a:p>
            <a:pPr indent="-254000" lvl="1" marL="742950" marR="0" rtl="0" algn="l">
              <a:spcBef>
                <a:spcPts val="560"/>
              </a:spcBef>
              <a:spcAft>
                <a:spcPts val="0"/>
              </a:spcAft>
              <a:buClr>
                <a:schemeClr val="dk1"/>
              </a:buClr>
              <a:buSzPts val="2300"/>
              <a:buFont typeface="Arial"/>
              <a:buChar char="–"/>
            </a:pPr>
            <a:r>
              <a:rPr b="0" i="0" lang="en" sz="2300" u="none" cap="none" strike="noStrike">
                <a:solidFill>
                  <a:schemeClr val="dk1"/>
                </a:solidFill>
                <a:latin typeface="Calibri"/>
                <a:ea typeface="Calibri"/>
                <a:cs typeface="Calibri"/>
                <a:sym typeface="Calibri"/>
              </a:rPr>
              <a:t>Penalties (CMS / HRRP)</a:t>
            </a:r>
            <a:endParaRPr sz="2300"/>
          </a:p>
          <a:p>
            <a:pPr indent="-254000" lvl="1" marL="742950" marR="0" rtl="0" algn="l">
              <a:spcBef>
                <a:spcPts val="560"/>
              </a:spcBef>
              <a:spcAft>
                <a:spcPts val="0"/>
              </a:spcAft>
              <a:buClr>
                <a:schemeClr val="dk1"/>
              </a:buClr>
              <a:buSzPts val="2300"/>
              <a:buFont typeface="Arial"/>
              <a:buChar char="–"/>
            </a:pPr>
            <a:r>
              <a:rPr b="0" i="0" lang="en" sz="2300" u="none" cap="none" strike="noStrike">
                <a:solidFill>
                  <a:schemeClr val="dk1"/>
                </a:solidFill>
                <a:latin typeface="Calibri"/>
                <a:ea typeface="Calibri"/>
                <a:cs typeface="Calibri"/>
                <a:sym typeface="Calibri"/>
              </a:rPr>
              <a:t>Lose market share to competitors</a:t>
            </a:r>
            <a:endParaRPr sz="2300"/>
          </a:p>
          <a:p>
            <a:pPr indent="-107950" lvl="1" marL="742950" marR="0" rtl="0" algn="l">
              <a:spcBef>
                <a:spcPts val="560"/>
              </a:spcBef>
              <a:spcAft>
                <a:spcPts val="0"/>
              </a:spcAft>
              <a:buClr>
                <a:schemeClr val="dk1"/>
              </a:buClr>
              <a:buSzPts val="2800"/>
              <a:buFont typeface="Arial"/>
              <a:buNone/>
            </a:pPr>
            <a:r>
              <a:t/>
            </a:r>
            <a:endParaRPr b="0" i="0" sz="2300" u="none" cap="none" strike="noStrike">
              <a:solidFill>
                <a:schemeClr val="dk1"/>
              </a:solidFill>
              <a:latin typeface="Calibri"/>
              <a:ea typeface="Calibri"/>
              <a:cs typeface="Calibri"/>
              <a:sym typeface="Calibri"/>
            </a:endParaRPr>
          </a:p>
          <a:p>
            <a:pPr indent="-311150" lvl="0" marL="342900" marR="0" rtl="0" algn="l">
              <a:spcBef>
                <a:spcPts val="640"/>
              </a:spcBef>
              <a:spcAft>
                <a:spcPts val="0"/>
              </a:spcAft>
              <a:buClr>
                <a:schemeClr val="dk1"/>
              </a:buClr>
              <a:buSzPts val="2700"/>
              <a:buFont typeface="Arial"/>
              <a:buChar char="•"/>
            </a:pPr>
            <a:r>
              <a:rPr b="0" i="0" lang="en" sz="2700" u="none" cap="none" strike="noStrike">
                <a:solidFill>
                  <a:schemeClr val="dk1"/>
                </a:solidFill>
                <a:latin typeface="Calibri"/>
                <a:ea typeface="Calibri"/>
                <a:cs typeface="Calibri"/>
                <a:sym typeface="Calibri"/>
              </a:rPr>
              <a:t>Public Health:</a:t>
            </a:r>
            <a:endParaRPr sz="2700"/>
          </a:p>
          <a:p>
            <a:pPr indent="-254000" lvl="1" marL="742950" marR="0" rtl="0" algn="l">
              <a:spcBef>
                <a:spcPts val="560"/>
              </a:spcBef>
              <a:spcAft>
                <a:spcPts val="0"/>
              </a:spcAft>
              <a:buClr>
                <a:schemeClr val="dk1"/>
              </a:buClr>
              <a:buSzPts val="2300"/>
              <a:buFont typeface="Arial"/>
              <a:buChar char="–"/>
            </a:pPr>
            <a:r>
              <a:rPr b="0" i="0" lang="en" sz="2300" u="none" cap="none" strike="noStrike">
                <a:solidFill>
                  <a:schemeClr val="dk1"/>
                </a:solidFill>
                <a:latin typeface="Calibri"/>
                <a:ea typeface="Calibri"/>
                <a:cs typeface="Calibri"/>
                <a:sym typeface="Calibri"/>
              </a:rPr>
              <a:t>Missed opportunity to improve care to vulnerable populations</a:t>
            </a:r>
            <a:endParaRPr sz="2300"/>
          </a:p>
          <a:p>
            <a:pPr indent="-254000" lvl="1" marL="742950" marR="0" rtl="0" algn="l">
              <a:spcBef>
                <a:spcPts val="560"/>
              </a:spcBef>
              <a:spcAft>
                <a:spcPts val="0"/>
              </a:spcAft>
              <a:buClr>
                <a:schemeClr val="dk1"/>
              </a:buClr>
              <a:buSzPts val="2300"/>
              <a:buFont typeface="Arial"/>
              <a:buChar char="–"/>
            </a:pPr>
            <a:r>
              <a:rPr b="0" i="0" lang="en" sz="2300" u="none" cap="none" strike="noStrike">
                <a:solidFill>
                  <a:schemeClr val="dk1"/>
                </a:solidFill>
                <a:latin typeface="Calibri"/>
                <a:ea typeface="Calibri"/>
                <a:cs typeface="Calibri"/>
                <a:sym typeface="Calibri"/>
              </a:rPr>
              <a:t>Damage to corporate image/reputation</a:t>
            </a:r>
            <a:endParaRPr b="0" i="0" sz="27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 sz="4400" u="none" cap="none" strike="noStrike">
                <a:solidFill>
                  <a:schemeClr val="dk1"/>
                </a:solidFill>
                <a:latin typeface="Calibri"/>
                <a:ea typeface="Calibri"/>
                <a:cs typeface="Calibri"/>
                <a:sym typeface="Calibri"/>
              </a:rPr>
              <a:t>The LACE Score</a:t>
            </a:r>
            <a:endParaRPr/>
          </a:p>
        </p:txBody>
      </p:sp>
      <p:sp>
        <p:nvSpPr>
          <p:cNvPr id="158" name="Google Shape;158;p2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04800" lvl="0" marL="342900" marR="0" rtl="0" algn="l">
              <a:spcBef>
                <a:spcPts val="0"/>
              </a:spcBef>
              <a:spcAft>
                <a:spcPts val="0"/>
              </a:spcAft>
              <a:buClr>
                <a:schemeClr val="dk1"/>
              </a:buClr>
              <a:buSzPts val="2600"/>
              <a:buFont typeface="Arial"/>
              <a:buChar char="•"/>
            </a:pPr>
            <a:r>
              <a:rPr lang="en" sz="2600"/>
              <a:t>Developed by Ottawa Hospital Research Institute</a:t>
            </a:r>
            <a:endParaRPr sz="2600"/>
          </a:p>
          <a:p>
            <a:pPr indent="-304800" lvl="0" marL="342900" marR="0" rtl="0" algn="l">
              <a:spcBef>
                <a:spcPts val="0"/>
              </a:spcBef>
              <a:spcAft>
                <a:spcPts val="0"/>
              </a:spcAft>
              <a:buClr>
                <a:schemeClr val="dk1"/>
              </a:buClr>
              <a:buSzPts val="2600"/>
              <a:buFont typeface="Arial"/>
              <a:buChar char="•"/>
            </a:pPr>
            <a:r>
              <a:rPr lang="en" sz="2600"/>
              <a:t>Score range 1-19</a:t>
            </a:r>
            <a:endParaRPr sz="2600"/>
          </a:p>
          <a:p>
            <a:pPr indent="457200" lvl="0" marL="457200" rtl="0">
              <a:spcBef>
                <a:spcPts val="0"/>
              </a:spcBef>
              <a:spcAft>
                <a:spcPts val="0"/>
              </a:spcAft>
              <a:buNone/>
            </a:pPr>
            <a:r>
              <a:rPr lang="en" sz="4200">
                <a:latin typeface="Roboto Black"/>
                <a:ea typeface="Roboto Black"/>
                <a:cs typeface="Roboto Black"/>
                <a:sym typeface="Roboto Black"/>
              </a:rPr>
              <a:t>L</a:t>
            </a:r>
            <a:r>
              <a:rPr lang="en" sz="2600"/>
              <a:t>		length of stay</a:t>
            </a:r>
            <a:endParaRPr sz="4800">
              <a:latin typeface="Roboto Black"/>
              <a:ea typeface="Roboto Black"/>
              <a:cs typeface="Roboto Black"/>
              <a:sym typeface="Roboto Black"/>
            </a:endParaRPr>
          </a:p>
          <a:p>
            <a:pPr indent="457200" lvl="0" marL="457200" rtl="0">
              <a:spcBef>
                <a:spcPts val="0"/>
              </a:spcBef>
              <a:spcAft>
                <a:spcPts val="0"/>
              </a:spcAft>
              <a:buNone/>
            </a:pPr>
            <a:r>
              <a:rPr lang="en" sz="4200">
                <a:latin typeface="Roboto Black"/>
                <a:ea typeface="Roboto Black"/>
                <a:cs typeface="Roboto Black"/>
                <a:sym typeface="Roboto Black"/>
              </a:rPr>
              <a:t>A</a:t>
            </a:r>
            <a:r>
              <a:rPr lang="en" sz="2600"/>
              <a:t>		acuity of admission</a:t>
            </a:r>
            <a:endParaRPr sz="4800">
              <a:latin typeface="Roboto Black"/>
              <a:ea typeface="Roboto Black"/>
              <a:cs typeface="Roboto Black"/>
              <a:sym typeface="Roboto Black"/>
            </a:endParaRPr>
          </a:p>
          <a:p>
            <a:pPr indent="457200" lvl="0" marL="457200" rtl="0">
              <a:spcBef>
                <a:spcPts val="0"/>
              </a:spcBef>
              <a:spcAft>
                <a:spcPts val="0"/>
              </a:spcAft>
              <a:buNone/>
            </a:pPr>
            <a:r>
              <a:rPr lang="en" sz="4200">
                <a:latin typeface="Roboto Black"/>
                <a:ea typeface="Roboto Black"/>
                <a:cs typeface="Roboto Black"/>
                <a:sym typeface="Roboto Black"/>
              </a:rPr>
              <a:t>C</a:t>
            </a:r>
            <a:r>
              <a:rPr lang="en" sz="2600"/>
              <a:t>		comorbidities</a:t>
            </a:r>
            <a:endParaRPr sz="4800">
              <a:latin typeface="Roboto Black"/>
              <a:ea typeface="Roboto Black"/>
              <a:cs typeface="Roboto Black"/>
              <a:sym typeface="Roboto Black"/>
            </a:endParaRPr>
          </a:p>
          <a:p>
            <a:pPr indent="457200" lvl="0" marL="457200" rtl="0">
              <a:spcBef>
                <a:spcPts val="0"/>
              </a:spcBef>
              <a:spcAft>
                <a:spcPts val="0"/>
              </a:spcAft>
              <a:buNone/>
            </a:pPr>
            <a:r>
              <a:rPr lang="en" sz="4200">
                <a:latin typeface="Roboto Black"/>
                <a:ea typeface="Roboto Black"/>
                <a:cs typeface="Roboto Black"/>
                <a:sym typeface="Roboto Black"/>
              </a:rPr>
              <a:t>E</a:t>
            </a:r>
            <a:r>
              <a:rPr lang="en" sz="2600"/>
              <a:t>		Number of ED visits in past 6 months</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nvSpPr>
        <p:spPr>
          <a:xfrm>
            <a:off x="1797900" y="301700"/>
            <a:ext cx="824700" cy="85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6600">
                <a:solidFill>
                  <a:schemeClr val="dk2"/>
                </a:solidFill>
                <a:latin typeface="Roboto Black"/>
                <a:ea typeface="Roboto Black"/>
                <a:cs typeface="Roboto Black"/>
                <a:sym typeface="Roboto Black"/>
              </a:rPr>
              <a:t>L</a:t>
            </a:r>
            <a:endParaRPr sz="6600">
              <a:solidFill>
                <a:schemeClr val="dk2"/>
              </a:solidFill>
            </a:endParaRPr>
          </a:p>
        </p:txBody>
      </p:sp>
      <p:cxnSp>
        <p:nvCxnSpPr>
          <p:cNvPr id="165" name="Google Shape;165;p30"/>
          <p:cNvCxnSpPr/>
          <p:nvPr/>
        </p:nvCxnSpPr>
        <p:spPr>
          <a:xfrm>
            <a:off x="4476225" y="64875"/>
            <a:ext cx="0" cy="5060100"/>
          </a:xfrm>
          <a:prstGeom prst="straightConnector1">
            <a:avLst/>
          </a:prstGeom>
          <a:noFill/>
          <a:ln cap="flat" cmpd="sng" w="28575">
            <a:solidFill>
              <a:schemeClr val="dk2"/>
            </a:solidFill>
            <a:prstDash val="solid"/>
            <a:round/>
            <a:headEnd len="med" w="med" type="none"/>
            <a:tailEnd len="med" w="med" type="none"/>
          </a:ln>
        </p:spPr>
      </p:cxnSp>
      <p:sp>
        <p:nvSpPr>
          <p:cNvPr id="166" name="Google Shape;166;p30"/>
          <p:cNvSpPr txBox="1"/>
          <p:nvPr/>
        </p:nvSpPr>
        <p:spPr>
          <a:xfrm>
            <a:off x="6519200" y="301700"/>
            <a:ext cx="824700" cy="85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6600">
                <a:solidFill>
                  <a:schemeClr val="dk2"/>
                </a:solidFill>
                <a:latin typeface="Roboto Black"/>
                <a:ea typeface="Roboto Black"/>
                <a:cs typeface="Roboto Black"/>
                <a:sym typeface="Roboto Black"/>
              </a:rPr>
              <a:t>A</a:t>
            </a:r>
            <a:endParaRPr sz="6600">
              <a:solidFill>
                <a:schemeClr val="dk2"/>
              </a:solidFill>
            </a:endParaRPr>
          </a:p>
        </p:txBody>
      </p:sp>
      <p:sp>
        <p:nvSpPr>
          <p:cNvPr id="167" name="Google Shape;167;p30"/>
          <p:cNvSpPr txBox="1"/>
          <p:nvPr/>
        </p:nvSpPr>
        <p:spPr>
          <a:xfrm>
            <a:off x="708900" y="1154300"/>
            <a:ext cx="3002700" cy="519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t>Length of Stay</a:t>
            </a:r>
            <a:endParaRPr sz="1800"/>
          </a:p>
        </p:txBody>
      </p:sp>
      <p:graphicFrame>
        <p:nvGraphicFramePr>
          <p:cNvPr id="168" name="Google Shape;168;p30"/>
          <p:cNvGraphicFramePr/>
          <p:nvPr/>
        </p:nvGraphicFramePr>
        <p:xfrm>
          <a:off x="574600" y="1748300"/>
          <a:ext cx="3000000" cy="3000000"/>
        </p:xfrm>
        <a:graphic>
          <a:graphicData uri="http://schemas.openxmlformats.org/drawingml/2006/table">
            <a:tbl>
              <a:tblPr>
                <a:noFill/>
                <a:tableStyleId>{DD7A2251-6DA8-40FE-AC8F-02BE3C045432}</a:tableStyleId>
              </a:tblPr>
              <a:tblGrid>
                <a:gridCol w="1626975"/>
                <a:gridCol w="1626975"/>
              </a:tblGrid>
              <a:tr h="349900">
                <a:tc>
                  <a:txBody>
                    <a:bodyPr>
                      <a:noAutofit/>
                    </a:bodyPr>
                    <a:lstStyle/>
                    <a:p>
                      <a:pPr indent="0" lvl="0" marL="0" rtl="0" algn="ctr">
                        <a:spcBef>
                          <a:spcPts val="0"/>
                        </a:spcBef>
                        <a:spcAft>
                          <a:spcPts val="0"/>
                        </a:spcAft>
                        <a:buNone/>
                      </a:pPr>
                      <a:r>
                        <a:rPr lang="en" sz="1100">
                          <a:solidFill>
                            <a:srgbClr val="EFEFEF"/>
                          </a:solidFill>
                        </a:rPr>
                        <a:t>DAYS</a:t>
                      </a:r>
                      <a:endParaRPr sz="1100">
                        <a:solidFill>
                          <a:srgbClr val="EFEFEF"/>
                        </a:solidFill>
                      </a:endParaRPr>
                    </a:p>
                  </a:txBody>
                  <a:tcPr marT="91425" marB="91425" marR="91425" marL="91425" anchor="ctr">
                    <a:solidFill>
                      <a:srgbClr val="434343"/>
                    </a:solidFill>
                  </a:tcPr>
                </a:tc>
                <a:tc>
                  <a:txBody>
                    <a:bodyPr>
                      <a:noAutofit/>
                    </a:bodyPr>
                    <a:lstStyle/>
                    <a:p>
                      <a:pPr indent="0" lvl="0" marL="0" rtl="0" algn="ctr">
                        <a:spcBef>
                          <a:spcPts val="0"/>
                        </a:spcBef>
                        <a:spcAft>
                          <a:spcPts val="0"/>
                        </a:spcAft>
                        <a:buNone/>
                      </a:pPr>
                      <a:r>
                        <a:rPr lang="en" sz="1100">
                          <a:solidFill>
                            <a:srgbClr val="EFEFEF"/>
                          </a:solidFill>
                        </a:rPr>
                        <a:t>SCORE</a:t>
                      </a:r>
                      <a:endParaRPr sz="1100">
                        <a:solidFill>
                          <a:srgbClr val="EFEFEF"/>
                        </a:solidFill>
                      </a:endParaRPr>
                    </a:p>
                  </a:txBody>
                  <a:tcPr marT="91425" marB="91425" marR="91425" marL="91425" anchor="ctr">
                    <a:solidFill>
                      <a:srgbClr val="434343"/>
                    </a:solidFill>
                  </a:tcPr>
                </a:tc>
              </a:tr>
              <a:tr h="381000">
                <a:tc>
                  <a:txBody>
                    <a:bodyPr>
                      <a:noAutofit/>
                    </a:bodyPr>
                    <a:lstStyle/>
                    <a:p>
                      <a:pPr indent="0" lvl="0" marL="0" algn="ctr">
                        <a:spcBef>
                          <a:spcPts val="0"/>
                        </a:spcBef>
                        <a:spcAft>
                          <a:spcPts val="0"/>
                        </a:spcAft>
                        <a:buNone/>
                      </a:pPr>
                      <a:r>
                        <a:rPr lang="en"/>
                        <a:t>1</a:t>
                      </a:r>
                      <a:endParaRPr/>
                    </a:p>
                  </a:txBody>
                  <a:tcPr marT="91425" marB="91425" marR="91425" marL="91425" anchor="ctr"/>
                </a:tc>
                <a:tc>
                  <a:txBody>
                    <a:bodyPr>
                      <a:noAutofit/>
                    </a:bodyPr>
                    <a:lstStyle/>
                    <a:p>
                      <a:pPr indent="0" lvl="0" marL="0" algn="ctr">
                        <a:spcBef>
                          <a:spcPts val="0"/>
                        </a:spcBef>
                        <a:spcAft>
                          <a:spcPts val="0"/>
                        </a:spcAft>
                        <a:buNone/>
                      </a:pPr>
                      <a:r>
                        <a:rPr b="1" lang="en" sz="1800">
                          <a:latin typeface="Montserrat"/>
                          <a:ea typeface="Montserrat"/>
                          <a:cs typeface="Montserrat"/>
                          <a:sym typeface="Montserrat"/>
                        </a:rPr>
                        <a:t>1</a:t>
                      </a:r>
                      <a:endParaRPr b="1" sz="1800">
                        <a:latin typeface="Montserrat"/>
                        <a:ea typeface="Montserrat"/>
                        <a:cs typeface="Montserrat"/>
                        <a:sym typeface="Montserrat"/>
                      </a:endParaRPr>
                    </a:p>
                  </a:txBody>
                  <a:tcPr marT="91425" marB="91425" marR="91425" marL="91425" anchor="ctr"/>
                </a:tc>
              </a:tr>
              <a:tr h="381000">
                <a:tc>
                  <a:txBody>
                    <a:bodyPr>
                      <a:noAutofit/>
                    </a:bodyPr>
                    <a:lstStyle/>
                    <a:p>
                      <a:pPr indent="0" lvl="0" marL="0" algn="ctr">
                        <a:spcBef>
                          <a:spcPts val="0"/>
                        </a:spcBef>
                        <a:spcAft>
                          <a:spcPts val="0"/>
                        </a:spcAft>
                        <a:buNone/>
                      </a:pPr>
                      <a:r>
                        <a:rPr lang="en"/>
                        <a:t>2</a:t>
                      </a:r>
                      <a:endParaRPr/>
                    </a:p>
                  </a:txBody>
                  <a:tcPr marT="91425" marB="91425" marR="91425" marL="91425" anchor="ctr">
                    <a:solidFill>
                      <a:srgbClr val="B7B7B7"/>
                    </a:solidFill>
                  </a:tcPr>
                </a:tc>
                <a:tc>
                  <a:txBody>
                    <a:bodyPr>
                      <a:noAutofit/>
                    </a:bodyPr>
                    <a:lstStyle/>
                    <a:p>
                      <a:pPr indent="0" lvl="0" marL="0" algn="ctr">
                        <a:spcBef>
                          <a:spcPts val="0"/>
                        </a:spcBef>
                        <a:spcAft>
                          <a:spcPts val="0"/>
                        </a:spcAft>
                        <a:buNone/>
                      </a:pPr>
                      <a:r>
                        <a:rPr b="1" lang="en" sz="1800">
                          <a:latin typeface="Montserrat"/>
                          <a:ea typeface="Montserrat"/>
                          <a:cs typeface="Montserrat"/>
                          <a:sym typeface="Montserrat"/>
                        </a:rPr>
                        <a:t>2</a:t>
                      </a:r>
                      <a:endParaRPr b="1" sz="1800">
                        <a:latin typeface="Montserrat"/>
                        <a:ea typeface="Montserrat"/>
                        <a:cs typeface="Montserrat"/>
                        <a:sym typeface="Montserrat"/>
                      </a:endParaRPr>
                    </a:p>
                  </a:txBody>
                  <a:tcPr marT="91425" marB="91425" marR="91425" marL="91425" anchor="ctr">
                    <a:solidFill>
                      <a:srgbClr val="B7B7B7"/>
                    </a:solidFill>
                  </a:tcPr>
                </a:tc>
              </a:tr>
              <a:tr h="381000">
                <a:tc>
                  <a:txBody>
                    <a:bodyPr>
                      <a:noAutofit/>
                    </a:bodyPr>
                    <a:lstStyle/>
                    <a:p>
                      <a:pPr indent="0" lvl="0" marL="0" algn="ctr">
                        <a:spcBef>
                          <a:spcPts val="0"/>
                        </a:spcBef>
                        <a:spcAft>
                          <a:spcPts val="0"/>
                        </a:spcAft>
                        <a:buNone/>
                      </a:pPr>
                      <a:r>
                        <a:rPr lang="en"/>
                        <a:t>3</a:t>
                      </a:r>
                      <a:endParaRPr/>
                    </a:p>
                  </a:txBody>
                  <a:tcPr marT="91425" marB="91425" marR="91425" marL="91425" anchor="ctr"/>
                </a:tc>
                <a:tc>
                  <a:txBody>
                    <a:bodyPr>
                      <a:noAutofit/>
                    </a:bodyPr>
                    <a:lstStyle/>
                    <a:p>
                      <a:pPr indent="0" lvl="0" marL="0" algn="ctr">
                        <a:spcBef>
                          <a:spcPts val="0"/>
                        </a:spcBef>
                        <a:spcAft>
                          <a:spcPts val="0"/>
                        </a:spcAft>
                        <a:buNone/>
                      </a:pPr>
                      <a:r>
                        <a:rPr b="1" lang="en" sz="1800">
                          <a:latin typeface="Montserrat"/>
                          <a:ea typeface="Montserrat"/>
                          <a:cs typeface="Montserrat"/>
                          <a:sym typeface="Montserrat"/>
                        </a:rPr>
                        <a:t>3</a:t>
                      </a:r>
                      <a:endParaRPr b="1" sz="1800">
                        <a:latin typeface="Montserrat"/>
                        <a:ea typeface="Montserrat"/>
                        <a:cs typeface="Montserrat"/>
                        <a:sym typeface="Montserrat"/>
                      </a:endParaRPr>
                    </a:p>
                  </a:txBody>
                  <a:tcPr marT="91425" marB="91425" marR="91425" marL="91425" anchor="ctr"/>
                </a:tc>
              </a:tr>
              <a:tr h="381000">
                <a:tc>
                  <a:txBody>
                    <a:bodyPr>
                      <a:noAutofit/>
                    </a:bodyPr>
                    <a:lstStyle/>
                    <a:p>
                      <a:pPr indent="0" lvl="0" marL="0" algn="ctr">
                        <a:spcBef>
                          <a:spcPts val="0"/>
                        </a:spcBef>
                        <a:spcAft>
                          <a:spcPts val="0"/>
                        </a:spcAft>
                        <a:buNone/>
                      </a:pPr>
                      <a:r>
                        <a:rPr lang="en"/>
                        <a:t>4-6</a:t>
                      </a:r>
                      <a:endParaRPr/>
                    </a:p>
                  </a:txBody>
                  <a:tcPr marT="91425" marB="91425" marR="91425" marL="91425" anchor="ctr">
                    <a:solidFill>
                      <a:srgbClr val="B7B7B7"/>
                    </a:solidFill>
                  </a:tcPr>
                </a:tc>
                <a:tc>
                  <a:txBody>
                    <a:bodyPr>
                      <a:noAutofit/>
                    </a:bodyPr>
                    <a:lstStyle/>
                    <a:p>
                      <a:pPr indent="0" lvl="0" marL="0" algn="ctr">
                        <a:spcBef>
                          <a:spcPts val="0"/>
                        </a:spcBef>
                        <a:spcAft>
                          <a:spcPts val="0"/>
                        </a:spcAft>
                        <a:buNone/>
                      </a:pPr>
                      <a:r>
                        <a:rPr b="1" lang="en" sz="1800">
                          <a:latin typeface="Montserrat"/>
                          <a:ea typeface="Montserrat"/>
                          <a:cs typeface="Montserrat"/>
                          <a:sym typeface="Montserrat"/>
                        </a:rPr>
                        <a:t>4</a:t>
                      </a:r>
                      <a:endParaRPr b="1" sz="1800">
                        <a:latin typeface="Montserrat"/>
                        <a:ea typeface="Montserrat"/>
                        <a:cs typeface="Montserrat"/>
                        <a:sym typeface="Montserrat"/>
                      </a:endParaRPr>
                    </a:p>
                  </a:txBody>
                  <a:tcPr marT="91425" marB="91425" marR="91425" marL="91425" anchor="ctr">
                    <a:solidFill>
                      <a:srgbClr val="B7B7B7"/>
                    </a:solidFill>
                  </a:tcPr>
                </a:tc>
              </a:tr>
              <a:tr h="381000">
                <a:tc>
                  <a:txBody>
                    <a:bodyPr>
                      <a:noAutofit/>
                    </a:bodyPr>
                    <a:lstStyle/>
                    <a:p>
                      <a:pPr indent="0" lvl="0" marL="0" algn="ctr">
                        <a:spcBef>
                          <a:spcPts val="0"/>
                        </a:spcBef>
                        <a:spcAft>
                          <a:spcPts val="0"/>
                        </a:spcAft>
                        <a:buNone/>
                      </a:pPr>
                      <a:r>
                        <a:rPr lang="en"/>
                        <a:t>7-13</a:t>
                      </a:r>
                      <a:endParaRPr/>
                    </a:p>
                  </a:txBody>
                  <a:tcPr marT="91425" marB="91425" marR="91425" marL="91425" anchor="ctr"/>
                </a:tc>
                <a:tc>
                  <a:txBody>
                    <a:bodyPr>
                      <a:noAutofit/>
                    </a:bodyPr>
                    <a:lstStyle/>
                    <a:p>
                      <a:pPr indent="0" lvl="0" marL="0" algn="ctr">
                        <a:spcBef>
                          <a:spcPts val="0"/>
                        </a:spcBef>
                        <a:spcAft>
                          <a:spcPts val="0"/>
                        </a:spcAft>
                        <a:buNone/>
                      </a:pPr>
                      <a:r>
                        <a:rPr b="1" lang="en" sz="1800">
                          <a:latin typeface="Montserrat"/>
                          <a:ea typeface="Montserrat"/>
                          <a:cs typeface="Montserrat"/>
                          <a:sym typeface="Montserrat"/>
                        </a:rPr>
                        <a:t>5</a:t>
                      </a:r>
                      <a:endParaRPr b="1" sz="1800">
                        <a:latin typeface="Montserrat"/>
                        <a:ea typeface="Montserrat"/>
                        <a:cs typeface="Montserrat"/>
                        <a:sym typeface="Montserrat"/>
                      </a:endParaRPr>
                    </a:p>
                  </a:txBody>
                  <a:tcPr marT="91425" marB="91425" marR="91425" marL="91425" anchor="ctr"/>
                </a:tc>
              </a:tr>
              <a:tr h="381000">
                <a:tc>
                  <a:txBody>
                    <a:bodyPr>
                      <a:noAutofit/>
                    </a:bodyPr>
                    <a:lstStyle/>
                    <a:p>
                      <a:pPr indent="0" lvl="0" marL="0" algn="ctr">
                        <a:spcBef>
                          <a:spcPts val="0"/>
                        </a:spcBef>
                        <a:spcAft>
                          <a:spcPts val="0"/>
                        </a:spcAft>
                        <a:buNone/>
                      </a:pPr>
                      <a:r>
                        <a:rPr lang="en"/>
                        <a:t>14+</a:t>
                      </a:r>
                      <a:endParaRPr/>
                    </a:p>
                  </a:txBody>
                  <a:tcPr marT="91425" marB="91425" marR="91425" marL="91425" anchor="ctr">
                    <a:solidFill>
                      <a:srgbClr val="B7B7B7"/>
                    </a:solidFill>
                  </a:tcPr>
                </a:tc>
                <a:tc>
                  <a:txBody>
                    <a:bodyPr>
                      <a:noAutofit/>
                    </a:bodyPr>
                    <a:lstStyle/>
                    <a:p>
                      <a:pPr indent="0" lvl="0" marL="0" algn="ctr">
                        <a:spcBef>
                          <a:spcPts val="0"/>
                        </a:spcBef>
                        <a:spcAft>
                          <a:spcPts val="0"/>
                        </a:spcAft>
                        <a:buNone/>
                      </a:pPr>
                      <a:r>
                        <a:rPr b="1" lang="en" sz="1800">
                          <a:latin typeface="Montserrat"/>
                          <a:ea typeface="Montserrat"/>
                          <a:cs typeface="Montserrat"/>
                          <a:sym typeface="Montserrat"/>
                        </a:rPr>
                        <a:t>7</a:t>
                      </a:r>
                      <a:endParaRPr b="1" sz="1800">
                        <a:latin typeface="Montserrat"/>
                        <a:ea typeface="Montserrat"/>
                        <a:cs typeface="Montserrat"/>
                        <a:sym typeface="Montserrat"/>
                      </a:endParaRPr>
                    </a:p>
                  </a:txBody>
                  <a:tcPr marT="91425" marB="91425" marR="91425" marL="91425" anchor="ctr">
                    <a:solidFill>
                      <a:srgbClr val="B7B7B7"/>
                    </a:solidFill>
                  </a:tcPr>
                </a:tc>
              </a:tr>
            </a:tbl>
          </a:graphicData>
        </a:graphic>
      </p:graphicFrame>
      <p:sp>
        <p:nvSpPr>
          <p:cNvPr id="169" name="Google Shape;169;p30"/>
          <p:cNvSpPr txBox="1"/>
          <p:nvPr/>
        </p:nvSpPr>
        <p:spPr>
          <a:xfrm>
            <a:off x="5430200" y="1154300"/>
            <a:ext cx="3002700" cy="5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Acuity</a:t>
            </a:r>
            <a:endParaRPr sz="1800"/>
          </a:p>
        </p:txBody>
      </p:sp>
      <p:sp>
        <p:nvSpPr>
          <p:cNvPr id="170" name="Google Shape;170;p30"/>
          <p:cNvSpPr txBox="1"/>
          <p:nvPr/>
        </p:nvSpPr>
        <p:spPr>
          <a:xfrm>
            <a:off x="5188800" y="2208775"/>
            <a:ext cx="2076000" cy="256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666666"/>
                </a:solidFill>
              </a:rPr>
              <a:t>Admitted</a:t>
            </a:r>
            <a:endParaRPr sz="2400">
              <a:solidFill>
                <a:srgbClr val="666666"/>
              </a:solidFill>
            </a:endParaRPr>
          </a:p>
          <a:p>
            <a:pPr indent="0" lvl="0" marL="0">
              <a:spcBef>
                <a:spcPts val="0"/>
              </a:spcBef>
              <a:spcAft>
                <a:spcPts val="0"/>
              </a:spcAft>
              <a:buNone/>
            </a:pPr>
            <a:r>
              <a:rPr lang="en" sz="2400">
                <a:solidFill>
                  <a:srgbClr val="666666"/>
                </a:solidFill>
              </a:rPr>
              <a:t>through ED			</a:t>
            </a:r>
            <a:endParaRPr sz="4800"/>
          </a:p>
          <a:p>
            <a:pPr indent="0" lvl="0" marL="0">
              <a:spcBef>
                <a:spcPts val="0"/>
              </a:spcBef>
              <a:spcAft>
                <a:spcPts val="0"/>
              </a:spcAft>
              <a:buNone/>
            </a:pPr>
            <a:r>
              <a:t/>
            </a:r>
            <a:endParaRPr sz="2400">
              <a:solidFill>
                <a:srgbClr val="666666"/>
              </a:solidFill>
            </a:endParaRPr>
          </a:p>
          <a:p>
            <a:pPr indent="0" lvl="0" marL="0">
              <a:spcBef>
                <a:spcPts val="0"/>
              </a:spcBef>
              <a:spcAft>
                <a:spcPts val="0"/>
              </a:spcAft>
              <a:buNone/>
            </a:pPr>
            <a:r>
              <a:t/>
            </a:r>
            <a:endParaRPr sz="2400">
              <a:solidFill>
                <a:srgbClr val="666666"/>
              </a:solidFill>
            </a:endParaRPr>
          </a:p>
          <a:p>
            <a:pPr indent="0" lvl="0" marL="0">
              <a:spcBef>
                <a:spcPts val="0"/>
              </a:spcBef>
              <a:spcAft>
                <a:spcPts val="0"/>
              </a:spcAft>
              <a:buNone/>
            </a:pPr>
            <a:r>
              <a:rPr lang="en" sz="2400">
                <a:solidFill>
                  <a:srgbClr val="666666"/>
                </a:solidFill>
              </a:rPr>
              <a:t>Not via ED</a:t>
            </a:r>
            <a:endParaRPr sz="4800"/>
          </a:p>
        </p:txBody>
      </p:sp>
      <p:sp>
        <p:nvSpPr>
          <p:cNvPr id="171" name="Google Shape;171;p30"/>
          <p:cNvSpPr txBox="1"/>
          <p:nvPr/>
        </p:nvSpPr>
        <p:spPr>
          <a:xfrm>
            <a:off x="7737475" y="1959723"/>
            <a:ext cx="847800" cy="30000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4800">
                <a:solidFill>
                  <a:schemeClr val="dk1"/>
                </a:solidFill>
                <a:latin typeface="Montserrat"/>
                <a:ea typeface="Montserrat"/>
                <a:cs typeface="Montserrat"/>
                <a:sym typeface="Montserrat"/>
              </a:rPr>
              <a:t>3</a:t>
            </a:r>
            <a:endParaRPr b="1" sz="4800">
              <a:solidFill>
                <a:schemeClr val="dk1"/>
              </a:solidFill>
              <a:latin typeface="Montserrat"/>
              <a:ea typeface="Montserrat"/>
              <a:cs typeface="Montserrat"/>
              <a:sym typeface="Montserrat"/>
            </a:endParaRPr>
          </a:p>
          <a:p>
            <a:pPr indent="0" lvl="0" marL="0">
              <a:spcBef>
                <a:spcPts val="0"/>
              </a:spcBef>
              <a:spcAft>
                <a:spcPts val="0"/>
              </a:spcAft>
              <a:buNone/>
            </a:pPr>
            <a:r>
              <a:t/>
            </a:r>
            <a:endParaRPr b="1" sz="5400">
              <a:solidFill>
                <a:schemeClr val="dk1"/>
              </a:solidFill>
              <a:latin typeface="Montserrat"/>
              <a:ea typeface="Montserrat"/>
              <a:cs typeface="Montserrat"/>
              <a:sym typeface="Montserrat"/>
            </a:endParaRPr>
          </a:p>
          <a:p>
            <a:pPr indent="0" lvl="0" marL="0" rtl="0">
              <a:spcBef>
                <a:spcPts val="0"/>
              </a:spcBef>
              <a:spcAft>
                <a:spcPts val="0"/>
              </a:spcAft>
              <a:buNone/>
            </a:pPr>
            <a:r>
              <a:rPr b="1" lang="en" sz="4800">
                <a:solidFill>
                  <a:schemeClr val="dk1"/>
                </a:solidFill>
                <a:latin typeface="Montserrat"/>
                <a:ea typeface="Montserrat"/>
                <a:cs typeface="Montserrat"/>
                <a:sym typeface="Montserrat"/>
              </a:rPr>
              <a:t>0</a:t>
            </a:r>
            <a:endParaRPr b="1" sz="48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p:nvPr/>
        </p:nvSpPr>
        <p:spPr>
          <a:xfrm>
            <a:off x="574" y="2649650"/>
            <a:ext cx="4475700" cy="1463100"/>
          </a:xfrm>
          <a:prstGeom prst="rect">
            <a:avLst/>
          </a:prstGeom>
          <a:solidFill>
            <a:srgbClr val="B7B7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Google Shape;178;p31"/>
          <p:cNvSpPr txBox="1"/>
          <p:nvPr/>
        </p:nvSpPr>
        <p:spPr>
          <a:xfrm>
            <a:off x="1797900" y="301700"/>
            <a:ext cx="824700" cy="85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6600">
                <a:solidFill>
                  <a:schemeClr val="dk2"/>
                </a:solidFill>
                <a:latin typeface="Roboto Black"/>
                <a:ea typeface="Roboto Black"/>
                <a:cs typeface="Roboto Black"/>
                <a:sym typeface="Roboto Black"/>
              </a:rPr>
              <a:t>C</a:t>
            </a:r>
            <a:endParaRPr sz="6600">
              <a:solidFill>
                <a:schemeClr val="dk2"/>
              </a:solidFill>
            </a:endParaRPr>
          </a:p>
        </p:txBody>
      </p:sp>
      <p:cxnSp>
        <p:nvCxnSpPr>
          <p:cNvPr id="179" name="Google Shape;179;p31"/>
          <p:cNvCxnSpPr/>
          <p:nvPr/>
        </p:nvCxnSpPr>
        <p:spPr>
          <a:xfrm>
            <a:off x="4476225" y="64875"/>
            <a:ext cx="0" cy="5060100"/>
          </a:xfrm>
          <a:prstGeom prst="straightConnector1">
            <a:avLst/>
          </a:prstGeom>
          <a:noFill/>
          <a:ln cap="flat" cmpd="sng" w="28575">
            <a:solidFill>
              <a:schemeClr val="dk2"/>
            </a:solidFill>
            <a:prstDash val="solid"/>
            <a:round/>
            <a:headEnd len="med" w="med" type="none"/>
            <a:tailEnd len="med" w="med" type="none"/>
          </a:ln>
        </p:spPr>
      </p:cxnSp>
      <p:sp>
        <p:nvSpPr>
          <p:cNvPr id="180" name="Google Shape;180;p31"/>
          <p:cNvSpPr txBox="1"/>
          <p:nvPr/>
        </p:nvSpPr>
        <p:spPr>
          <a:xfrm>
            <a:off x="6519200" y="301700"/>
            <a:ext cx="824700" cy="85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6600">
                <a:solidFill>
                  <a:schemeClr val="dk2"/>
                </a:solidFill>
                <a:latin typeface="Roboto Black"/>
                <a:ea typeface="Roboto Black"/>
                <a:cs typeface="Roboto Black"/>
                <a:sym typeface="Roboto Black"/>
              </a:rPr>
              <a:t>E</a:t>
            </a:r>
            <a:endParaRPr sz="6600">
              <a:solidFill>
                <a:schemeClr val="dk2"/>
              </a:solidFill>
            </a:endParaRPr>
          </a:p>
        </p:txBody>
      </p:sp>
      <p:sp>
        <p:nvSpPr>
          <p:cNvPr id="181" name="Google Shape;181;p31"/>
          <p:cNvSpPr txBox="1"/>
          <p:nvPr/>
        </p:nvSpPr>
        <p:spPr>
          <a:xfrm>
            <a:off x="708900" y="1154300"/>
            <a:ext cx="3002700" cy="5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Comorbidities</a:t>
            </a:r>
            <a:endParaRPr sz="1800"/>
          </a:p>
        </p:txBody>
      </p:sp>
      <p:sp>
        <p:nvSpPr>
          <p:cNvPr id="182" name="Google Shape;182;p31"/>
          <p:cNvSpPr txBox="1"/>
          <p:nvPr/>
        </p:nvSpPr>
        <p:spPr>
          <a:xfrm>
            <a:off x="5106425" y="1154300"/>
            <a:ext cx="3650100" cy="5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 ED Visits in past 6 months</a:t>
            </a:r>
            <a:endParaRPr sz="1800"/>
          </a:p>
        </p:txBody>
      </p:sp>
      <p:sp>
        <p:nvSpPr>
          <p:cNvPr id="183" name="Google Shape;183;p31"/>
          <p:cNvSpPr txBox="1"/>
          <p:nvPr/>
        </p:nvSpPr>
        <p:spPr>
          <a:xfrm>
            <a:off x="279475" y="1802750"/>
            <a:ext cx="3956400" cy="315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666666"/>
                </a:solidFill>
              </a:rPr>
              <a:t>Peripheral Vascular</a:t>
            </a:r>
            <a:endParaRPr sz="2000">
              <a:solidFill>
                <a:srgbClr val="666666"/>
              </a:solidFill>
            </a:endParaRPr>
          </a:p>
          <a:p>
            <a:pPr indent="0" lvl="0" marL="0">
              <a:spcBef>
                <a:spcPts val="0"/>
              </a:spcBef>
              <a:spcAft>
                <a:spcPts val="0"/>
              </a:spcAft>
              <a:buNone/>
            </a:pPr>
            <a:r>
              <a:rPr lang="en" sz="2000">
                <a:solidFill>
                  <a:srgbClr val="666666"/>
                </a:solidFill>
              </a:rPr>
              <a:t>Disease</a:t>
            </a:r>
            <a:endParaRPr sz="2000">
              <a:solidFill>
                <a:srgbClr val="666666"/>
              </a:solidFill>
            </a:endParaRPr>
          </a:p>
          <a:p>
            <a:pPr indent="0" lvl="0" marL="0">
              <a:spcBef>
                <a:spcPts val="0"/>
              </a:spcBef>
              <a:spcAft>
                <a:spcPts val="0"/>
              </a:spcAft>
              <a:buNone/>
            </a:pPr>
            <a:r>
              <a:t/>
            </a:r>
            <a:endParaRPr sz="2000"/>
          </a:p>
          <a:p>
            <a:pPr indent="0" lvl="0" marL="0">
              <a:spcBef>
                <a:spcPts val="0"/>
              </a:spcBef>
              <a:spcAft>
                <a:spcPts val="0"/>
              </a:spcAft>
              <a:buNone/>
            </a:pPr>
            <a:r>
              <a:rPr lang="en" sz="2000"/>
              <a:t>Dementia</a:t>
            </a:r>
            <a:endParaRPr sz="2000"/>
          </a:p>
          <a:p>
            <a:pPr indent="0" lvl="0" marL="0">
              <a:spcBef>
                <a:spcPts val="0"/>
              </a:spcBef>
              <a:spcAft>
                <a:spcPts val="0"/>
              </a:spcAft>
              <a:buClr>
                <a:schemeClr val="dk1"/>
              </a:buClr>
              <a:buSzPts val="1100"/>
              <a:buFont typeface="Arial"/>
              <a:buNone/>
            </a:pPr>
            <a:r>
              <a:rPr lang="en"/>
              <a:t>Charlson Comorbidity Index</a:t>
            </a:r>
            <a:endParaRPr/>
          </a:p>
          <a:p>
            <a:pPr indent="0" lvl="0" marL="0">
              <a:spcBef>
                <a:spcPts val="0"/>
              </a:spcBef>
              <a:spcAft>
                <a:spcPts val="0"/>
              </a:spcAft>
              <a:buClr>
                <a:schemeClr val="dk1"/>
              </a:buClr>
              <a:buSzPts val="1100"/>
              <a:buFont typeface="Arial"/>
              <a:buNone/>
            </a:pPr>
            <a:r>
              <a:rPr lang="en"/>
              <a:t>290.x, 294.1, 331.2 → 13.5%</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None/>
            </a:pPr>
            <a:r>
              <a:rPr lang="en"/>
              <a:t>Add 294.2, 294.8, 331.0 </a:t>
            </a:r>
            <a:r>
              <a:rPr lang="en">
                <a:solidFill>
                  <a:schemeClr val="dk1"/>
                </a:solidFill>
              </a:rPr>
              <a:t>→</a:t>
            </a:r>
            <a:r>
              <a:rPr lang="en"/>
              <a:t> 90.2%</a:t>
            </a:r>
            <a:endParaRPr/>
          </a:p>
          <a:p>
            <a:pPr indent="0" lvl="0" marL="0">
              <a:spcBef>
                <a:spcPts val="0"/>
              </a:spcBef>
              <a:spcAft>
                <a:spcPts val="0"/>
              </a:spcAft>
              <a:buNone/>
            </a:pPr>
            <a:r>
              <a:t/>
            </a:r>
            <a:endParaRPr sz="2000"/>
          </a:p>
          <a:p>
            <a:pPr indent="0" lvl="0" marL="0">
              <a:spcBef>
                <a:spcPts val="0"/>
              </a:spcBef>
              <a:spcAft>
                <a:spcPts val="0"/>
              </a:spcAft>
              <a:buNone/>
            </a:pPr>
            <a:r>
              <a:t/>
            </a:r>
            <a:endParaRPr sz="1000"/>
          </a:p>
          <a:p>
            <a:pPr indent="0" lvl="0" marL="0">
              <a:spcBef>
                <a:spcPts val="0"/>
              </a:spcBef>
              <a:spcAft>
                <a:spcPts val="0"/>
              </a:spcAft>
              <a:buNone/>
            </a:pPr>
            <a:r>
              <a:rPr lang="en" sz="2000">
                <a:solidFill>
                  <a:srgbClr val="666666"/>
                </a:solidFill>
              </a:rPr>
              <a:t>Both</a:t>
            </a:r>
            <a:endParaRPr sz="2000">
              <a:solidFill>
                <a:srgbClr val="666666"/>
              </a:solidFill>
            </a:endParaRPr>
          </a:p>
        </p:txBody>
      </p:sp>
      <p:sp>
        <p:nvSpPr>
          <p:cNvPr id="184" name="Google Shape;184;p31"/>
          <p:cNvSpPr txBox="1"/>
          <p:nvPr/>
        </p:nvSpPr>
        <p:spPr>
          <a:xfrm>
            <a:off x="3348375" y="2085476"/>
            <a:ext cx="847800" cy="3032700"/>
          </a:xfrm>
          <a:prstGeom prst="rect">
            <a:avLst/>
          </a:prstGeom>
          <a:noFill/>
          <a:ln>
            <a:noFill/>
          </a:ln>
        </p:spPr>
        <p:txBody>
          <a:bodyPr anchorCtr="0" anchor="ctr" bIns="91425" lIns="91425" spcFirstLastPara="1" rIns="91425" wrap="square" tIns="91425">
            <a:noAutofit/>
          </a:bodyPr>
          <a:lstStyle/>
          <a:p>
            <a:pPr indent="0" lvl="0" marL="0" algn="ctr">
              <a:lnSpc>
                <a:spcPct val="160000"/>
              </a:lnSpc>
              <a:spcBef>
                <a:spcPts val="0"/>
              </a:spcBef>
              <a:spcAft>
                <a:spcPts val="0"/>
              </a:spcAft>
              <a:buNone/>
            </a:pPr>
            <a:r>
              <a:rPr b="1" lang="en" sz="4800">
                <a:solidFill>
                  <a:schemeClr val="dk1"/>
                </a:solidFill>
                <a:latin typeface="Montserrat"/>
                <a:ea typeface="Montserrat"/>
                <a:cs typeface="Montserrat"/>
                <a:sym typeface="Montserrat"/>
              </a:rPr>
              <a:t>1</a:t>
            </a:r>
            <a:endParaRPr b="1" sz="4800">
              <a:solidFill>
                <a:schemeClr val="dk1"/>
              </a:solidFill>
              <a:latin typeface="Montserrat"/>
              <a:ea typeface="Montserrat"/>
              <a:cs typeface="Montserrat"/>
              <a:sym typeface="Montserrat"/>
            </a:endParaRPr>
          </a:p>
          <a:p>
            <a:pPr indent="0" lvl="0" marL="0" algn="ctr">
              <a:lnSpc>
                <a:spcPct val="160000"/>
              </a:lnSpc>
              <a:spcBef>
                <a:spcPts val="0"/>
              </a:spcBef>
              <a:spcAft>
                <a:spcPts val="0"/>
              </a:spcAft>
              <a:buNone/>
            </a:pPr>
            <a:r>
              <a:rPr b="1" lang="en" sz="4800">
                <a:solidFill>
                  <a:schemeClr val="dk1"/>
                </a:solidFill>
                <a:latin typeface="Montserrat"/>
                <a:ea typeface="Montserrat"/>
                <a:cs typeface="Montserrat"/>
                <a:sym typeface="Montserrat"/>
              </a:rPr>
              <a:t>3</a:t>
            </a:r>
            <a:endParaRPr b="1" sz="4800">
              <a:solidFill>
                <a:schemeClr val="dk1"/>
              </a:solidFill>
              <a:latin typeface="Montserrat"/>
              <a:ea typeface="Montserrat"/>
              <a:cs typeface="Montserrat"/>
              <a:sym typeface="Montserrat"/>
            </a:endParaRPr>
          </a:p>
          <a:p>
            <a:pPr indent="0" lvl="0" marL="0" rtl="0" algn="ctr">
              <a:lnSpc>
                <a:spcPct val="160000"/>
              </a:lnSpc>
              <a:spcBef>
                <a:spcPts val="0"/>
              </a:spcBef>
              <a:spcAft>
                <a:spcPts val="0"/>
              </a:spcAft>
              <a:buNone/>
            </a:pPr>
            <a:r>
              <a:rPr b="1" lang="en" sz="4800">
                <a:solidFill>
                  <a:schemeClr val="dk1"/>
                </a:solidFill>
                <a:latin typeface="Montserrat"/>
                <a:ea typeface="Montserrat"/>
                <a:cs typeface="Montserrat"/>
                <a:sym typeface="Montserrat"/>
              </a:rPr>
              <a:t>5</a:t>
            </a:r>
            <a:endParaRPr b="1" sz="4800">
              <a:solidFill>
                <a:schemeClr val="dk1"/>
              </a:solidFill>
              <a:latin typeface="Montserrat"/>
              <a:ea typeface="Montserrat"/>
              <a:cs typeface="Montserrat"/>
              <a:sym typeface="Montserrat"/>
            </a:endParaRPr>
          </a:p>
        </p:txBody>
      </p:sp>
      <p:graphicFrame>
        <p:nvGraphicFramePr>
          <p:cNvPr id="185" name="Google Shape;185;p31"/>
          <p:cNvGraphicFramePr/>
          <p:nvPr/>
        </p:nvGraphicFramePr>
        <p:xfrm>
          <a:off x="5254725" y="2285900"/>
          <a:ext cx="3000000" cy="3000000"/>
        </p:xfrm>
        <a:graphic>
          <a:graphicData uri="http://schemas.openxmlformats.org/drawingml/2006/table">
            <a:tbl>
              <a:tblPr>
                <a:noFill/>
                <a:tableStyleId>{DD7A2251-6DA8-40FE-AC8F-02BE3C045432}</a:tableStyleId>
              </a:tblPr>
              <a:tblGrid>
                <a:gridCol w="1626975"/>
                <a:gridCol w="1626975"/>
              </a:tblGrid>
              <a:tr h="349900">
                <a:tc>
                  <a:txBody>
                    <a:bodyPr>
                      <a:noAutofit/>
                    </a:bodyPr>
                    <a:lstStyle/>
                    <a:p>
                      <a:pPr indent="0" lvl="0" marL="0" rtl="0" algn="ctr">
                        <a:spcBef>
                          <a:spcPts val="0"/>
                        </a:spcBef>
                        <a:spcAft>
                          <a:spcPts val="0"/>
                        </a:spcAft>
                        <a:buNone/>
                      </a:pPr>
                      <a:r>
                        <a:rPr lang="en" sz="1100">
                          <a:solidFill>
                            <a:srgbClr val="EFEFEF"/>
                          </a:solidFill>
                        </a:rPr>
                        <a:t>ED Visits</a:t>
                      </a:r>
                      <a:endParaRPr sz="1100">
                        <a:solidFill>
                          <a:srgbClr val="EFEFEF"/>
                        </a:solidFill>
                      </a:endParaRPr>
                    </a:p>
                  </a:txBody>
                  <a:tcPr marT="91425" marB="91425" marR="91425" marL="91425" anchor="ctr">
                    <a:solidFill>
                      <a:srgbClr val="434343"/>
                    </a:solidFill>
                  </a:tcPr>
                </a:tc>
                <a:tc>
                  <a:txBody>
                    <a:bodyPr>
                      <a:noAutofit/>
                    </a:bodyPr>
                    <a:lstStyle/>
                    <a:p>
                      <a:pPr indent="0" lvl="0" marL="0" rtl="0" algn="ctr">
                        <a:spcBef>
                          <a:spcPts val="0"/>
                        </a:spcBef>
                        <a:spcAft>
                          <a:spcPts val="0"/>
                        </a:spcAft>
                        <a:buNone/>
                      </a:pPr>
                      <a:r>
                        <a:rPr lang="en" sz="1100">
                          <a:solidFill>
                            <a:srgbClr val="EFEFEF"/>
                          </a:solidFill>
                        </a:rPr>
                        <a:t>SCORE</a:t>
                      </a:r>
                      <a:endParaRPr sz="1100">
                        <a:solidFill>
                          <a:srgbClr val="EFEFEF"/>
                        </a:solidFill>
                      </a:endParaRPr>
                    </a:p>
                  </a:txBody>
                  <a:tcPr marT="91425" marB="91425" marR="91425" marL="91425" anchor="ctr">
                    <a:solidFill>
                      <a:srgbClr val="434343"/>
                    </a:solidFill>
                  </a:tcPr>
                </a:tc>
              </a:tr>
              <a:tr h="381000">
                <a:tc>
                  <a:txBody>
                    <a:bodyPr>
                      <a:noAutofit/>
                    </a:bodyPr>
                    <a:lstStyle/>
                    <a:p>
                      <a:pPr indent="0" lvl="0" marL="0" rtl="0" algn="ctr">
                        <a:spcBef>
                          <a:spcPts val="0"/>
                        </a:spcBef>
                        <a:spcAft>
                          <a:spcPts val="0"/>
                        </a:spcAft>
                        <a:buNone/>
                      </a:pPr>
                      <a:r>
                        <a:rPr lang="en"/>
                        <a:t>1</a:t>
                      </a:r>
                      <a:endParaRPr/>
                    </a:p>
                  </a:txBody>
                  <a:tcPr marT="91425" marB="91425" marR="91425" marL="91425" anchor="ct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1</a:t>
                      </a:r>
                      <a:endParaRPr b="1" sz="1800">
                        <a:latin typeface="Montserrat"/>
                        <a:ea typeface="Montserrat"/>
                        <a:cs typeface="Montserrat"/>
                        <a:sym typeface="Montserrat"/>
                      </a:endParaRPr>
                    </a:p>
                  </a:txBody>
                  <a:tcPr marT="91425" marB="91425" marR="91425" marL="91425" anchor="ctr"/>
                </a:tc>
              </a:tr>
              <a:tr h="381000">
                <a:tc>
                  <a:txBody>
                    <a:bodyPr>
                      <a:noAutofit/>
                    </a:bodyPr>
                    <a:lstStyle/>
                    <a:p>
                      <a:pPr indent="0" lvl="0" marL="0" rtl="0" algn="ctr">
                        <a:spcBef>
                          <a:spcPts val="0"/>
                        </a:spcBef>
                        <a:spcAft>
                          <a:spcPts val="0"/>
                        </a:spcAft>
                        <a:buNone/>
                      </a:pPr>
                      <a:r>
                        <a:rPr lang="en"/>
                        <a:t>2</a:t>
                      </a:r>
                      <a:endParaRPr/>
                    </a:p>
                  </a:txBody>
                  <a:tcPr marT="91425" marB="91425" marR="91425" marL="91425" anchor="ctr">
                    <a:solidFill>
                      <a:srgbClr val="B7B7B7"/>
                    </a:solidFill>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2</a:t>
                      </a:r>
                      <a:endParaRPr b="1" sz="1800">
                        <a:latin typeface="Montserrat"/>
                        <a:ea typeface="Montserrat"/>
                        <a:cs typeface="Montserrat"/>
                        <a:sym typeface="Montserrat"/>
                      </a:endParaRPr>
                    </a:p>
                  </a:txBody>
                  <a:tcPr marT="91425" marB="91425" marR="91425" marL="91425" anchor="ctr">
                    <a:solidFill>
                      <a:srgbClr val="B7B7B7"/>
                    </a:solidFill>
                  </a:tcPr>
                </a:tc>
              </a:tr>
              <a:tr h="381000">
                <a:tc>
                  <a:txBody>
                    <a:bodyPr>
                      <a:noAutofit/>
                    </a:bodyPr>
                    <a:lstStyle/>
                    <a:p>
                      <a:pPr indent="0" lvl="0" marL="0" rtl="0" algn="ctr">
                        <a:spcBef>
                          <a:spcPts val="0"/>
                        </a:spcBef>
                        <a:spcAft>
                          <a:spcPts val="0"/>
                        </a:spcAft>
                        <a:buNone/>
                      </a:pPr>
                      <a:r>
                        <a:rPr lang="en"/>
                        <a:t>3</a:t>
                      </a:r>
                      <a:endParaRPr/>
                    </a:p>
                  </a:txBody>
                  <a:tcPr marT="91425" marB="91425" marR="91425" marL="91425" anchor="ct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3</a:t>
                      </a:r>
                      <a:endParaRPr b="1" sz="1800">
                        <a:latin typeface="Montserrat"/>
                        <a:ea typeface="Montserrat"/>
                        <a:cs typeface="Montserrat"/>
                        <a:sym typeface="Montserrat"/>
                      </a:endParaRPr>
                    </a:p>
                  </a:txBody>
                  <a:tcPr marT="91425" marB="91425" marR="91425" marL="91425" anchor="ctr"/>
                </a:tc>
              </a:tr>
              <a:tr h="381000">
                <a:tc>
                  <a:txBody>
                    <a:bodyPr>
                      <a:noAutofit/>
                    </a:bodyPr>
                    <a:lstStyle/>
                    <a:p>
                      <a:pPr indent="0" lvl="0" marL="0" rtl="0" algn="ctr">
                        <a:spcBef>
                          <a:spcPts val="0"/>
                        </a:spcBef>
                        <a:spcAft>
                          <a:spcPts val="0"/>
                        </a:spcAft>
                        <a:buNone/>
                      </a:pPr>
                      <a:r>
                        <a:rPr lang="en"/>
                        <a:t>4+</a:t>
                      </a:r>
                      <a:endParaRPr/>
                    </a:p>
                  </a:txBody>
                  <a:tcPr marT="91425" marB="91425" marR="91425" marL="91425" anchor="ctr">
                    <a:solidFill>
                      <a:srgbClr val="B7B7B7"/>
                    </a:solidFill>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4</a:t>
                      </a:r>
                      <a:endParaRPr b="1" sz="1800">
                        <a:latin typeface="Montserrat"/>
                        <a:ea typeface="Montserrat"/>
                        <a:cs typeface="Montserrat"/>
                        <a:sym typeface="Montserrat"/>
                      </a:endParaRPr>
                    </a:p>
                  </a:txBody>
                  <a:tcPr marT="91425" marB="91425" marR="91425" marL="91425" anchor="ctr">
                    <a:solidFill>
                      <a:srgbClr val="B7B7B7"/>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n"/>
              <a:t>LACE Score Predicts Readmissions</a:t>
            </a:r>
            <a:endParaRPr/>
          </a:p>
        </p:txBody>
      </p:sp>
      <p:sp>
        <p:nvSpPr>
          <p:cNvPr id="192" name="Google Shape;192;p3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17500" lvl="0" marL="342900" marR="0" rtl="0" algn="l">
              <a:spcBef>
                <a:spcPts val="0"/>
              </a:spcBef>
              <a:spcAft>
                <a:spcPts val="0"/>
              </a:spcAft>
              <a:buClr>
                <a:schemeClr val="dk1"/>
              </a:buClr>
              <a:buSzPts val="2800"/>
              <a:buFont typeface="Arial"/>
              <a:buChar char="•"/>
            </a:pPr>
            <a:r>
              <a:rPr lang="en" sz="2800"/>
              <a:t>Using our historical patient data from EHR</a:t>
            </a:r>
            <a:endParaRPr sz="2800"/>
          </a:p>
          <a:p>
            <a:pPr indent="-260350" lvl="1" marL="742950" marR="0" rtl="0" algn="l">
              <a:spcBef>
                <a:spcPts val="0"/>
              </a:spcBef>
              <a:spcAft>
                <a:spcPts val="0"/>
              </a:spcAft>
              <a:buClr>
                <a:schemeClr val="dk1"/>
              </a:buClr>
              <a:buSzPts val="2400"/>
              <a:buFont typeface="Arial"/>
              <a:buChar char="–"/>
            </a:pPr>
            <a:r>
              <a:rPr lang="en" sz="2400"/>
              <a:t>Dataset: all hospital admissions from Jan 1, 2014</a:t>
            </a:r>
            <a:endParaRPr sz="2400"/>
          </a:p>
          <a:p>
            <a:pPr indent="-260350" lvl="1" marL="742950" marR="0" rtl="0" algn="l">
              <a:spcBef>
                <a:spcPts val="0"/>
              </a:spcBef>
              <a:spcAft>
                <a:spcPts val="0"/>
              </a:spcAft>
              <a:buClr>
                <a:schemeClr val="dk1"/>
              </a:buClr>
              <a:buSzPts val="2400"/>
              <a:buFont typeface="Arial"/>
              <a:buChar char="–"/>
            </a:pPr>
            <a:r>
              <a:rPr lang="en" sz="2400"/>
              <a:t>90% for training</a:t>
            </a:r>
            <a:endParaRPr sz="2400"/>
          </a:p>
          <a:p>
            <a:pPr indent="-260350" lvl="1" marL="742950" marR="0" rtl="0" algn="l">
              <a:spcBef>
                <a:spcPts val="0"/>
              </a:spcBef>
              <a:spcAft>
                <a:spcPts val="0"/>
              </a:spcAft>
              <a:buClr>
                <a:schemeClr val="dk1"/>
              </a:buClr>
              <a:buSzPts val="2400"/>
              <a:buFont typeface="Arial"/>
              <a:buChar char="–"/>
            </a:pPr>
            <a:r>
              <a:rPr lang="en" sz="2400"/>
              <a:t>10% for testing</a:t>
            </a:r>
            <a:endParaRPr sz="2400"/>
          </a:p>
          <a:p>
            <a:pPr indent="-317500" lvl="0" marL="342900" marR="0" rtl="0" algn="l">
              <a:spcBef>
                <a:spcPts val="0"/>
              </a:spcBef>
              <a:spcAft>
                <a:spcPts val="0"/>
              </a:spcAft>
              <a:buClr>
                <a:schemeClr val="dk1"/>
              </a:buClr>
              <a:buSzPts val="2800"/>
              <a:buFont typeface="Arial"/>
              <a:buChar char="•"/>
            </a:pPr>
            <a:r>
              <a:rPr lang="en" sz="2800"/>
              <a:t>Logistic regression model</a:t>
            </a:r>
            <a:endParaRPr sz="2800"/>
          </a:p>
          <a:p>
            <a:pPr indent="-260350" lvl="1" marL="742950" marR="0" rtl="0" algn="l">
              <a:spcBef>
                <a:spcPts val="560"/>
              </a:spcBef>
              <a:spcAft>
                <a:spcPts val="0"/>
              </a:spcAft>
              <a:buClr>
                <a:schemeClr val="dk1"/>
              </a:buClr>
              <a:buSzPts val="2400"/>
              <a:buFont typeface="Arial"/>
              <a:buChar char="–"/>
            </a:pPr>
            <a:r>
              <a:rPr lang="en" sz="2400"/>
              <a:t>LACE score is significant predictor of readmission</a:t>
            </a:r>
            <a:br>
              <a:rPr lang="en" sz="2400"/>
            </a:br>
            <a:r>
              <a:rPr lang="en" sz="2400"/>
              <a:t>(p-value &lt; 2 x 10</a:t>
            </a:r>
            <a:r>
              <a:rPr baseline="30000" lang="en" sz="2400"/>
              <a:t>-16</a:t>
            </a:r>
            <a:r>
              <a:rPr lang="en" sz="2400"/>
              <a:t>)</a:t>
            </a:r>
            <a:endParaRPr sz="2400"/>
          </a:p>
          <a:p>
            <a:pPr indent="-260350" lvl="1" marL="742950" marR="0" rtl="0" algn="l">
              <a:spcBef>
                <a:spcPts val="560"/>
              </a:spcBef>
              <a:spcAft>
                <a:spcPts val="0"/>
              </a:spcAft>
              <a:buClr>
                <a:schemeClr val="dk1"/>
              </a:buClr>
              <a:buSzPts val="2400"/>
              <a:buFont typeface="Arial"/>
              <a:buChar char="–"/>
            </a:pPr>
            <a:r>
              <a:rPr lang="en" sz="2400"/>
              <a:t>For each LACE score increase of 1 point, odds ratio increases by 1.25</a:t>
            </a:r>
            <a:endParaRPr sz="2400"/>
          </a:p>
          <a:p>
            <a:pPr indent="0" lvl="0" marL="0" marR="0" rtl="0" algn="l">
              <a:spcBef>
                <a:spcPts val="640"/>
              </a:spcBef>
              <a:spcAft>
                <a:spcPts val="0"/>
              </a:spcAft>
              <a:buClr>
                <a:schemeClr val="dk1"/>
              </a:buClr>
              <a:buSzPts val="32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33"/>
          <p:cNvPicPr preferRelativeResize="0"/>
          <p:nvPr/>
        </p:nvPicPr>
        <p:blipFill>
          <a:blip r:embed="rId3">
            <a:alphaModFix/>
          </a:blip>
          <a:stretch>
            <a:fillRect/>
          </a:stretch>
        </p:blipFill>
        <p:spPr>
          <a:xfrm>
            <a:off x="300650" y="1063375"/>
            <a:ext cx="5132205" cy="4080124"/>
          </a:xfrm>
          <a:prstGeom prst="rect">
            <a:avLst/>
          </a:prstGeom>
          <a:noFill/>
          <a:ln>
            <a:noFill/>
          </a:ln>
        </p:spPr>
      </p:pic>
      <p:sp>
        <p:nvSpPr>
          <p:cNvPr id="199" name="Google Shape;199;p3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n"/>
              <a:t>What about novel admissions?</a:t>
            </a:r>
            <a:endParaRPr/>
          </a:p>
        </p:txBody>
      </p:sp>
      <p:pic>
        <p:nvPicPr>
          <p:cNvPr id="200" name="Google Shape;200;p33"/>
          <p:cNvPicPr preferRelativeResize="0"/>
          <p:nvPr/>
        </p:nvPicPr>
        <p:blipFill rotWithShape="1">
          <a:blip r:embed="rId4">
            <a:alphaModFix/>
          </a:blip>
          <a:srcRect b="22373" l="14816" r="7729" t="17932"/>
          <a:stretch/>
        </p:blipFill>
        <p:spPr>
          <a:xfrm>
            <a:off x="1061139" y="1795034"/>
            <a:ext cx="3975330" cy="2435529"/>
          </a:xfrm>
          <a:prstGeom prst="rect">
            <a:avLst/>
          </a:prstGeom>
          <a:noFill/>
          <a:ln>
            <a:noFill/>
          </a:ln>
        </p:spPr>
      </p:pic>
      <p:cxnSp>
        <p:nvCxnSpPr>
          <p:cNvPr id="201" name="Google Shape;201;p33"/>
          <p:cNvCxnSpPr/>
          <p:nvPr/>
        </p:nvCxnSpPr>
        <p:spPr>
          <a:xfrm flipH="1" rot="10800000">
            <a:off x="1119381" y="1848863"/>
            <a:ext cx="3805200" cy="2381700"/>
          </a:xfrm>
          <a:prstGeom prst="straightConnector1">
            <a:avLst/>
          </a:prstGeom>
          <a:noFill/>
          <a:ln cap="flat" cmpd="sng" w="19050">
            <a:solidFill>
              <a:srgbClr val="666666"/>
            </a:solidFill>
            <a:prstDash val="dash"/>
            <a:round/>
            <a:headEnd len="med" w="med" type="none"/>
            <a:tailEnd len="med" w="med" type="none"/>
          </a:ln>
        </p:spPr>
      </p:cxnSp>
      <p:graphicFrame>
        <p:nvGraphicFramePr>
          <p:cNvPr id="202" name="Google Shape;202;p33"/>
          <p:cNvGraphicFramePr/>
          <p:nvPr/>
        </p:nvGraphicFramePr>
        <p:xfrm>
          <a:off x="5571850" y="1709038"/>
          <a:ext cx="3000000" cy="3000000"/>
        </p:xfrm>
        <a:graphic>
          <a:graphicData uri="http://schemas.openxmlformats.org/drawingml/2006/table">
            <a:tbl>
              <a:tblPr>
                <a:noFill/>
                <a:tableStyleId>{DD7A2251-6DA8-40FE-AC8F-02BE3C045432}</a:tableStyleId>
              </a:tblPr>
              <a:tblGrid>
                <a:gridCol w="1626975"/>
                <a:gridCol w="1626975"/>
              </a:tblGrid>
              <a:tr h="381000">
                <a:tc>
                  <a:txBody>
                    <a:bodyPr>
                      <a:noAutofit/>
                    </a:bodyPr>
                    <a:lstStyle/>
                    <a:p>
                      <a:pPr indent="0" lvl="0" marL="0" rtl="0" algn="r">
                        <a:lnSpc>
                          <a:spcPct val="100000"/>
                        </a:lnSpc>
                        <a:spcBef>
                          <a:spcPts val="600"/>
                        </a:spcBef>
                        <a:spcAft>
                          <a:spcPts val="600"/>
                        </a:spcAft>
                        <a:buNone/>
                      </a:pPr>
                      <a:r>
                        <a:rPr lang="en"/>
                        <a:t>AUC</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nSpc>
                          <a:spcPct val="100000"/>
                        </a:lnSpc>
                        <a:spcBef>
                          <a:spcPts val="600"/>
                        </a:spcBef>
                        <a:spcAft>
                          <a:spcPts val="600"/>
                        </a:spcAft>
                        <a:buNone/>
                      </a:pPr>
                      <a:r>
                        <a:rPr b="1" lang="en" sz="2600">
                          <a:solidFill>
                            <a:schemeClr val="accent1"/>
                          </a:solidFill>
                          <a:latin typeface="Montserrat"/>
                          <a:ea typeface="Montserrat"/>
                          <a:cs typeface="Montserrat"/>
                          <a:sym typeface="Montserrat"/>
                        </a:rPr>
                        <a:t>0.6584</a:t>
                      </a:r>
                      <a:endParaRPr b="1" sz="2600">
                        <a:solidFill>
                          <a:schemeClr val="accent1"/>
                        </a:solidFill>
                        <a:latin typeface="Montserrat"/>
                        <a:ea typeface="Montserrat"/>
                        <a:cs typeface="Montserrat"/>
                        <a:sym typeface="Montserrat"/>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81000">
                <a:tc>
                  <a:txBody>
                    <a:bodyPr>
                      <a:noAutofit/>
                    </a:bodyPr>
                    <a:lstStyle/>
                    <a:p>
                      <a:pPr indent="0" lvl="0" marL="0" rtl="0" algn="r">
                        <a:lnSpc>
                          <a:spcPct val="100000"/>
                        </a:lnSpc>
                        <a:spcBef>
                          <a:spcPts val="600"/>
                        </a:spcBef>
                        <a:spcAft>
                          <a:spcPts val="600"/>
                        </a:spcAft>
                        <a:buNone/>
                      </a:pPr>
                      <a:r>
                        <a:rPr lang="en"/>
                        <a:t>ACCURACY</a:t>
                      </a:r>
                      <a:endParaRPr/>
                    </a:p>
                  </a:txBody>
                  <a:tcPr marT="91425" marB="9142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nSpc>
                          <a:spcPct val="100000"/>
                        </a:lnSpc>
                        <a:spcBef>
                          <a:spcPts val="600"/>
                        </a:spcBef>
                        <a:spcAft>
                          <a:spcPts val="600"/>
                        </a:spcAft>
                        <a:buNone/>
                      </a:pPr>
                      <a:r>
                        <a:rPr b="1" lang="en" sz="2600">
                          <a:solidFill>
                            <a:schemeClr val="accent1"/>
                          </a:solidFill>
                          <a:latin typeface="Montserrat"/>
                          <a:ea typeface="Montserrat"/>
                          <a:cs typeface="Montserrat"/>
                          <a:sym typeface="Montserrat"/>
                        </a:rPr>
                        <a:t>71.3%</a:t>
                      </a:r>
                      <a:endParaRPr b="1" sz="2600">
                        <a:solidFill>
                          <a:schemeClr val="accent1"/>
                        </a:solidFill>
                        <a:latin typeface="Montserrat"/>
                        <a:ea typeface="Montserrat"/>
                        <a:cs typeface="Montserrat"/>
                        <a:sym typeface="Montserrat"/>
                      </a:endParaRPr>
                    </a:p>
                  </a:txBody>
                  <a:tcPr marT="91425" marB="9142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81000">
                <a:tc>
                  <a:txBody>
                    <a:bodyPr>
                      <a:noAutofit/>
                    </a:bodyPr>
                    <a:lstStyle/>
                    <a:p>
                      <a:pPr indent="0" lvl="0" marL="0" rtl="0" algn="r">
                        <a:lnSpc>
                          <a:spcPct val="100000"/>
                        </a:lnSpc>
                        <a:spcBef>
                          <a:spcPts val="600"/>
                        </a:spcBef>
                        <a:spcAft>
                          <a:spcPts val="600"/>
                        </a:spcAft>
                        <a:buNone/>
                      </a:pPr>
                      <a:r>
                        <a:rPr lang="en"/>
                        <a:t>SENSITIVITY</a:t>
                      </a:r>
                      <a:endParaRPr/>
                    </a:p>
                  </a:txBody>
                  <a:tcPr marT="91425" marB="9142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noAutofit/>
                    </a:bodyPr>
                    <a:lstStyle/>
                    <a:p>
                      <a:pPr indent="0" lvl="0" marL="0" rtl="0">
                        <a:lnSpc>
                          <a:spcPct val="100000"/>
                        </a:lnSpc>
                        <a:spcBef>
                          <a:spcPts val="600"/>
                        </a:spcBef>
                        <a:spcAft>
                          <a:spcPts val="600"/>
                        </a:spcAft>
                        <a:buNone/>
                      </a:pPr>
                      <a:r>
                        <a:rPr b="1" lang="en" sz="2600">
                          <a:solidFill>
                            <a:schemeClr val="accent1"/>
                          </a:solidFill>
                          <a:latin typeface="Montserrat"/>
                          <a:ea typeface="Montserrat"/>
                          <a:cs typeface="Montserrat"/>
                          <a:sym typeface="Montserrat"/>
                        </a:rPr>
                        <a:t>42.7%</a:t>
                      </a:r>
                      <a:endParaRPr b="1" sz="2600">
                        <a:solidFill>
                          <a:schemeClr val="accent1"/>
                        </a:solidFill>
                        <a:latin typeface="Montserrat"/>
                        <a:ea typeface="Montserrat"/>
                        <a:cs typeface="Montserrat"/>
                        <a:sym typeface="Montserrat"/>
                      </a:endParaRPr>
                    </a:p>
                  </a:txBody>
                  <a:tcPr marT="91425" marB="91425" marR="91425" marL="91425" anchor="ctr">
                    <a:lnL cap="flat" cmpd="sng" w="9525">
                      <a:solidFill>
                        <a:srgbClr val="999999">
                          <a:alpha val="0"/>
                        </a:srgbClr>
                      </a:solidFill>
                      <a:prstDash val="solid"/>
                      <a:round/>
                      <a:headEnd len="sm" w="sm" type="none"/>
                      <a:tailEnd len="sm" w="sm" type="none"/>
                    </a:lnL>
                    <a:lnR cap="flat" cmpd="sng" w="9525">
                      <a:solidFill>
                        <a:srgbClr val="999999">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381000">
                <a:tc>
                  <a:txBody>
                    <a:bodyPr>
                      <a:noAutofit/>
                    </a:bodyPr>
                    <a:lstStyle/>
                    <a:p>
                      <a:pPr indent="0" lvl="0" marL="0" rtl="0" algn="r">
                        <a:lnSpc>
                          <a:spcPct val="100000"/>
                        </a:lnSpc>
                        <a:spcBef>
                          <a:spcPts val="600"/>
                        </a:spcBef>
                        <a:spcAft>
                          <a:spcPts val="600"/>
                        </a:spcAft>
                        <a:buNone/>
                      </a:pPr>
                      <a:r>
                        <a:rPr lang="en"/>
                        <a:t>SPECIFICITY</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nSpc>
                          <a:spcPct val="100000"/>
                        </a:lnSpc>
                        <a:spcBef>
                          <a:spcPts val="600"/>
                        </a:spcBef>
                        <a:spcAft>
                          <a:spcPts val="600"/>
                        </a:spcAft>
                        <a:buNone/>
                      </a:pPr>
                      <a:r>
                        <a:rPr b="1" lang="en" sz="2600">
                          <a:solidFill>
                            <a:schemeClr val="accent1"/>
                          </a:solidFill>
                          <a:latin typeface="Montserrat"/>
                          <a:ea typeface="Montserrat"/>
                          <a:cs typeface="Montserrat"/>
                          <a:sym typeface="Montserrat"/>
                        </a:rPr>
                        <a:t>76.4%</a:t>
                      </a:r>
                      <a:endParaRPr b="1" sz="2600">
                        <a:solidFill>
                          <a:schemeClr val="accent1"/>
                        </a:solidFill>
                        <a:latin typeface="Montserrat"/>
                        <a:ea typeface="Montserrat"/>
                        <a:cs typeface="Montserrat"/>
                        <a:sym typeface="Montserrat"/>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