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4" r:id="rId3"/>
    <p:sldId id="265" r:id="rId4"/>
    <p:sldId id="271" r:id="rId5"/>
    <p:sldId id="263" r:id="rId6"/>
    <p:sldId id="257" r:id="rId7"/>
    <p:sldId id="266" r:id="rId8"/>
    <p:sldId id="258" r:id="rId9"/>
    <p:sldId id="259" r:id="rId10"/>
    <p:sldId id="267" r:id="rId11"/>
    <p:sldId id="270" r:id="rId12"/>
    <p:sldId id="268" r:id="rId13"/>
    <p:sldId id="269" r:id="rId14"/>
    <p:sldId id="261" r:id="rId15"/>
    <p:sldId id="262"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82" autoAdjust="0"/>
  </p:normalViewPr>
  <p:slideViewPr>
    <p:cSldViewPr>
      <p:cViewPr varScale="1">
        <p:scale>
          <a:sx n="62" d="100"/>
          <a:sy n="62" d="100"/>
        </p:scale>
        <p:origin x="2050"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DF7F0-CFE0-47A1-A98C-7AC5EF8530C1}" type="datetimeFigureOut">
              <a:rPr lang="en-US" smtClean="0"/>
              <a:t>9/6/2018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E30720-2A2E-46A5-B0BB-574FBB2188F9}" type="slidenum">
              <a:rPr lang="en-US" smtClean="0"/>
              <a:t>‹#›</a:t>
            </a:fld>
            <a:endParaRPr lang="en-US"/>
          </a:p>
        </p:txBody>
      </p:sp>
    </p:spTree>
    <p:extLst>
      <p:ext uri="{BB962C8B-B14F-4D97-AF65-F5344CB8AC3E}">
        <p14:creationId xmlns:p14="http://schemas.microsoft.com/office/powerpoint/2010/main" val="38337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2</a:t>
            </a:fld>
            <a:endParaRPr lang="en-US"/>
          </a:p>
        </p:txBody>
      </p:sp>
    </p:spTree>
    <p:extLst>
      <p:ext uri="{BB962C8B-B14F-4D97-AF65-F5344CB8AC3E}">
        <p14:creationId xmlns:p14="http://schemas.microsoft.com/office/powerpoint/2010/main" val="266132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small pilot Of  LACE have been very successful.  Our leadership is fully committed to implement LACE because of alignment with our strategic plan.  We will commit the resources necessary to implement LACE but also to Sustain it. </a:t>
            </a:r>
          </a:p>
          <a:p>
            <a:endParaRPr lang="en-US" dirty="0"/>
          </a:p>
          <a:p>
            <a:endParaRPr lang="en-US" dirty="0"/>
          </a:p>
          <a:p>
            <a:endParaRPr lang="en-US" dirty="0"/>
          </a:p>
          <a:p>
            <a:r>
              <a:rPr lang="en-US" dirty="0"/>
              <a:t>End with action!</a:t>
            </a:r>
          </a:p>
          <a:p>
            <a:endParaRPr lang="en-US" dirty="0"/>
          </a:p>
          <a:p>
            <a:r>
              <a:rPr lang="en-US" dirty="0"/>
              <a:t>Specifically</a:t>
            </a:r>
            <a:r>
              <a:rPr lang="en-US" baseline="0" dirty="0"/>
              <a:t> detail what you need your audience to do in order to make this effort a success.  </a:t>
            </a:r>
          </a:p>
          <a:p>
            <a:r>
              <a:rPr lang="en-US" baseline="0" dirty="0"/>
              <a:t>Think of this as the positive benefits that offset the negative consequences you highlight earlier.  </a:t>
            </a:r>
          </a:p>
          <a:p>
            <a:r>
              <a:rPr lang="en-US" baseline="0" dirty="0"/>
              <a:t>Leave your audience with a clear sense of what they need to do individually to drive success when the leave the room.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15</a:t>
            </a:fld>
            <a:endParaRPr lang="en-US"/>
          </a:p>
        </p:txBody>
      </p:sp>
    </p:spTree>
    <p:extLst>
      <p:ext uri="{BB962C8B-B14F-4D97-AF65-F5344CB8AC3E}">
        <p14:creationId xmlns:p14="http://schemas.microsoft.com/office/powerpoint/2010/main" val="3027844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Carl van </a:t>
            </a:r>
            <a:r>
              <a:rPr lang="en-US" dirty="0" err="1"/>
              <a:t>Walraven</a:t>
            </a:r>
            <a:r>
              <a:rPr lang="en-US" dirty="0"/>
              <a:t> MD, Irfan A. </a:t>
            </a:r>
            <a:r>
              <a:rPr lang="en-US" dirty="0" err="1"/>
              <a:t>Dhalla</a:t>
            </a:r>
            <a:r>
              <a:rPr lang="en-US" dirty="0"/>
              <a:t> MD, Chaim Bell MD, Edward </a:t>
            </a:r>
            <a:r>
              <a:rPr lang="en-US" dirty="0" err="1"/>
              <a:t>Etchells</a:t>
            </a:r>
            <a:r>
              <a:rPr lang="en-US" dirty="0"/>
              <a:t> MD, Ian G. </a:t>
            </a:r>
            <a:r>
              <a:rPr lang="en-US" dirty="0" err="1"/>
              <a:t>Stiell</a:t>
            </a:r>
            <a:r>
              <a:rPr lang="en-US" dirty="0"/>
              <a:t> MD, Kelly </a:t>
            </a:r>
            <a:r>
              <a:rPr lang="en-US" dirty="0" err="1"/>
              <a:t>Zarnke</a:t>
            </a:r>
            <a:r>
              <a:rPr lang="en-US" dirty="0"/>
              <a:t> MD, Peter C. Austin PhD, Alan J. Forster MD</a:t>
            </a:r>
          </a:p>
          <a:p>
            <a:r>
              <a:rPr lang="en-US" dirty="0"/>
              <a:t>Derivation and validation of an index to predict early death or unplanned readmission after discharge from hospital to the community</a:t>
            </a:r>
          </a:p>
          <a:p>
            <a:r>
              <a:rPr lang="en-US" dirty="0"/>
              <a:t>CMAJ•APRIL 6, 2010 • 182(6) © 2010 Canadian Medical Association or its licensors</a:t>
            </a:r>
          </a:p>
          <a:p>
            <a:r>
              <a:rPr lang="en-US" dirty="0"/>
              <a:t>551</a:t>
            </a:r>
          </a:p>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3</a:t>
            </a:fld>
            <a:endParaRPr lang="en-US"/>
          </a:p>
        </p:txBody>
      </p:sp>
    </p:spTree>
    <p:extLst>
      <p:ext uri="{BB962C8B-B14F-4D97-AF65-F5344CB8AC3E}">
        <p14:creationId xmlns:p14="http://schemas.microsoft.com/office/powerpoint/2010/main" val="357886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Carl van </a:t>
            </a:r>
            <a:r>
              <a:rPr lang="en-US" dirty="0" err="1"/>
              <a:t>Walraven</a:t>
            </a:r>
            <a:r>
              <a:rPr lang="en-US" dirty="0"/>
              <a:t> MD, Irfan A. </a:t>
            </a:r>
            <a:r>
              <a:rPr lang="en-US" dirty="0" err="1"/>
              <a:t>Dhalla</a:t>
            </a:r>
            <a:r>
              <a:rPr lang="en-US" dirty="0"/>
              <a:t> MD, Chaim Bell MD, Edward </a:t>
            </a:r>
            <a:r>
              <a:rPr lang="en-US" dirty="0" err="1"/>
              <a:t>Etchells</a:t>
            </a:r>
            <a:r>
              <a:rPr lang="en-US" dirty="0"/>
              <a:t> MD, Ian G. </a:t>
            </a:r>
            <a:r>
              <a:rPr lang="en-US" dirty="0" err="1"/>
              <a:t>Stiell</a:t>
            </a:r>
            <a:r>
              <a:rPr lang="en-US" dirty="0"/>
              <a:t> MD, Kelly </a:t>
            </a:r>
            <a:r>
              <a:rPr lang="en-US" dirty="0" err="1"/>
              <a:t>Zarnke</a:t>
            </a:r>
            <a:r>
              <a:rPr lang="en-US" dirty="0"/>
              <a:t> MD, Peter C. Austin PhD, Alan J. Forster MD</a:t>
            </a:r>
          </a:p>
          <a:p>
            <a:r>
              <a:rPr lang="en-US" dirty="0"/>
              <a:t>Derivation and validation of an index to predict early death or unplanned readmission after discharge from hospital to the community</a:t>
            </a:r>
          </a:p>
          <a:p>
            <a:r>
              <a:rPr lang="en-US" dirty="0"/>
              <a:t>CMAJ•APRIL 6, 2010 • 182(6) © 2010 Canadian Medical Association or its licensors</a:t>
            </a:r>
          </a:p>
          <a:p>
            <a:r>
              <a:rPr lang="en-US" dirty="0"/>
              <a:t>LACE was derived from the work of a group of Canadian researchers published in 2010.</a:t>
            </a:r>
          </a:p>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4</a:t>
            </a:fld>
            <a:endParaRPr lang="en-US"/>
          </a:p>
        </p:txBody>
      </p:sp>
    </p:spTree>
    <p:extLst>
      <p:ext uri="{BB962C8B-B14F-4D97-AF65-F5344CB8AC3E}">
        <p14:creationId xmlns:p14="http://schemas.microsoft.com/office/powerpoint/2010/main" val="152514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model was first published in 2010  by </a:t>
            </a:r>
            <a:r>
              <a:rPr lang="en-US" dirty="0"/>
              <a:t>Carl van </a:t>
            </a:r>
            <a:r>
              <a:rPr lang="en-US" dirty="0" err="1"/>
              <a:t>Walraven</a:t>
            </a:r>
            <a:r>
              <a:rPr lang="en-US" dirty="0"/>
              <a:t> MD, Irfan A. </a:t>
            </a:r>
            <a:r>
              <a:rPr lang="en-US" dirty="0" err="1"/>
              <a:t>Dhalla</a:t>
            </a:r>
            <a:r>
              <a:rPr lang="en-US" dirty="0"/>
              <a:t> MD, Chaim Bell MD, Edward </a:t>
            </a:r>
            <a:r>
              <a:rPr lang="en-US" dirty="0" err="1"/>
              <a:t>Etchells</a:t>
            </a:r>
            <a:r>
              <a:rPr lang="en-US" dirty="0"/>
              <a:t> MD, Ian G. </a:t>
            </a:r>
            <a:r>
              <a:rPr lang="en-US" dirty="0" err="1"/>
              <a:t>Stiell</a:t>
            </a:r>
            <a:r>
              <a:rPr lang="en-US" dirty="0"/>
              <a:t> MD, Kelly </a:t>
            </a:r>
            <a:r>
              <a:rPr lang="en-US" dirty="0" err="1"/>
              <a:t>Zarnke</a:t>
            </a:r>
            <a:r>
              <a:rPr lang="en-US" dirty="0"/>
              <a:t> MD, Peter C. Austin PhD, Alan J. Forster MD</a:t>
            </a:r>
          </a:p>
          <a:p>
            <a:r>
              <a:rPr lang="en-US" dirty="0"/>
              <a:t>Derivation and validation of an index to predict early death or unplanned readmission after discharge from hospital to the community</a:t>
            </a:r>
          </a:p>
          <a:p>
            <a:r>
              <a:rPr lang="en-US" dirty="0"/>
              <a:t>CMAJ•APRIL 6, 2010 • 182(6) © 2010 Canadian Medical Association or its licensors</a:t>
            </a:r>
          </a:p>
          <a:p>
            <a:r>
              <a:rPr lang="en-US" dirty="0"/>
              <a:t>551</a:t>
            </a:r>
          </a:p>
          <a:p>
            <a:r>
              <a:rPr lang="en-US" dirty="0"/>
              <a:t>LACE Risk Score is determined by 4 variables: Length of stay, Admission through the Emergency room, </a:t>
            </a:r>
            <a:r>
              <a:rPr lang="en-US" dirty="0" err="1"/>
              <a:t>Comorbities</a:t>
            </a:r>
            <a:r>
              <a:rPr lang="en-US" dirty="0"/>
              <a:t>( stroke and asthma and prior visit to ED</a:t>
            </a:r>
          </a:p>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5</a:t>
            </a:fld>
            <a:endParaRPr lang="en-US"/>
          </a:p>
        </p:txBody>
      </p:sp>
    </p:spTree>
    <p:extLst>
      <p:ext uri="{BB962C8B-B14F-4D97-AF65-F5344CB8AC3E}">
        <p14:creationId xmlns:p14="http://schemas.microsoft.com/office/powerpoint/2010/main" val="376990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Regulatory Requirement:  CMS is penalizing healthcare organizations with above average readmission rate and rewarding those with a lower rate.</a:t>
            </a:r>
          </a:p>
          <a:p>
            <a:r>
              <a:rPr lang="en-US" dirty="0"/>
              <a:t>Quality Improvement : Higher readmission rate reflects poor quality care. In addition, LACE fits nicely within our strategic plan and on-going improvement projects.</a:t>
            </a:r>
          </a:p>
          <a:p>
            <a:r>
              <a:rPr lang="en-US" dirty="0"/>
              <a:t>Financial:  The new payment model dictates that we use limited resources wisely. A readmission is a lost opportunity to serve our patient as well to advance our strategic goal and objectives.</a:t>
            </a:r>
          </a:p>
          <a:p>
            <a:r>
              <a:rPr lang="en-US" dirty="0"/>
              <a:t>Learning organization:  We are always  in pursuit of excellence.</a:t>
            </a:r>
          </a:p>
        </p:txBody>
      </p:sp>
      <p:sp>
        <p:nvSpPr>
          <p:cNvPr id="4" name="Slide Number Placeholder 3"/>
          <p:cNvSpPr>
            <a:spLocks noGrp="1"/>
          </p:cNvSpPr>
          <p:nvPr>
            <p:ph type="sldNum" sz="quarter" idx="10"/>
          </p:nvPr>
        </p:nvSpPr>
        <p:spPr/>
        <p:txBody>
          <a:bodyPr/>
          <a:lstStyle/>
          <a:p>
            <a:fld id="{D3E30720-2A2E-46A5-B0BB-574FBB2188F9}" type="slidenum">
              <a:rPr lang="en-US" smtClean="0"/>
              <a:t>6</a:t>
            </a:fld>
            <a:endParaRPr lang="en-US"/>
          </a:p>
        </p:txBody>
      </p:sp>
    </p:spTree>
    <p:extLst>
      <p:ext uri="{BB962C8B-B14F-4D97-AF65-F5344CB8AC3E}">
        <p14:creationId xmlns:p14="http://schemas.microsoft.com/office/powerpoint/2010/main" val="235145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the connection between inaction</a:t>
            </a:r>
            <a:r>
              <a:rPr lang="en-US" baseline="0" dirty="0"/>
              <a:t> and the future state with a focus on building the emotional need for change.  Connect current problems to likely / plausible future consequences.  </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8</a:t>
            </a:fld>
            <a:endParaRPr lang="en-US"/>
          </a:p>
        </p:txBody>
      </p:sp>
    </p:spTree>
    <p:extLst>
      <p:ext uri="{BB962C8B-B14F-4D97-AF65-F5344CB8AC3E}">
        <p14:creationId xmlns:p14="http://schemas.microsoft.com/office/powerpoint/2010/main" val="1432771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the solution at a high level before going into detail.  </a:t>
            </a:r>
          </a:p>
          <a:p>
            <a:endParaRPr lang="en-US" baseline="0" dirty="0"/>
          </a:p>
          <a:p>
            <a:r>
              <a:rPr lang="en-US" baseline="0" dirty="0"/>
              <a:t>Skipping the high level and jumping straight to the detail is the second most frequent analyst presentation mistake I see.  Give your audience the big picture first so they can better understand and relate to the component parts.  This will save you from interruptions and increase their understanding.  </a:t>
            </a:r>
          </a:p>
          <a:p>
            <a:endParaRPr lang="en-US" baseline="0" dirty="0"/>
          </a:p>
          <a:p>
            <a:r>
              <a:rPr lang="en-US" baseline="0" dirty="0"/>
              <a:t>The bulk of your presentation should focus on the solution (this section plus the next two)</a:t>
            </a:r>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9</a:t>
            </a:fld>
            <a:endParaRPr lang="en-US"/>
          </a:p>
        </p:txBody>
      </p:sp>
    </p:spTree>
    <p:extLst>
      <p:ext uri="{BB962C8B-B14F-4D97-AF65-F5344CB8AC3E}">
        <p14:creationId xmlns:p14="http://schemas.microsoft.com/office/powerpoint/2010/main" val="3358790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Specificity:  78%   TN/TN+FP</a:t>
            </a:r>
          </a:p>
          <a:p>
            <a:r>
              <a:rPr lang="en-US" dirty="0"/>
              <a:t>Sensitivity: 40%     TP/TP+FN</a:t>
            </a:r>
          </a:p>
          <a:p>
            <a:r>
              <a:rPr lang="en-US" dirty="0"/>
              <a:t>Accuracy: 72%      TN+TP/total</a:t>
            </a:r>
          </a:p>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13</a:t>
            </a:fld>
            <a:endParaRPr lang="en-US"/>
          </a:p>
        </p:txBody>
      </p:sp>
    </p:spTree>
    <p:extLst>
      <p:ext uri="{BB962C8B-B14F-4D97-AF65-F5344CB8AC3E}">
        <p14:creationId xmlns:p14="http://schemas.microsoft.com/office/powerpoint/2010/main" val="76999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E30720-2A2E-46A5-B0BB-574FBB2188F9}" type="slidenum">
              <a:rPr lang="en-US" smtClean="0"/>
              <a:t>14</a:t>
            </a:fld>
            <a:endParaRPr lang="en-US"/>
          </a:p>
        </p:txBody>
      </p:sp>
    </p:spTree>
    <p:extLst>
      <p:ext uri="{BB962C8B-B14F-4D97-AF65-F5344CB8AC3E}">
        <p14:creationId xmlns:p14="http://schemas.microsoft.com/office/powerpoint/2010/main" val="1986679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98828D-A39A-41DF-A83B-1A70521B48A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02192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8828D-A39A-41DF-A83B-1A70521B48A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55396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8828D-A39A-41DF-A83B-1A70521B48A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8512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8828D-A39A-41DF-A83B-1A70521B48A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39727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8828D-A39A-41DF-A83B-1A70521B48A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34484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98828D-A39A-41DF-A83B-1A70521B48AF}"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47206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98828D-A39A-41DF-A83B-1A70521B48AF}"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52807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98828D-A39A-41DF-A83B-1A70521B48AF}"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70342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8828D-A39A-41DF-A83B-1A70521B48AF}"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56020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44999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43672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8828D-A39A-41DF-A83B-1A70521B48AF}" type="datetimeFigureOut">
              <a:rPr lang="en-US" smtClean="0"/>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71097-2390-4265-8AD4-F8A6A504B6BA}" type="slidenum">
              <a:rPr lang="en-US" smtClean="0"/>
              <a:t>‹#›</a:t>
            </a:fld>
            <a:endParaRPr lang="en-US"/>
          </a:p>
        </p:txBody>
      </p:sp>
    </p:spTree>
    <p:extLst>
      <p:ext uri="{BB962C8B-B14F-4D97-AF65-F5344CB8AC3E}">
        <p14:creationId xmlns:p14="http://schemas.microsoft.com/office/powerpoint/2010/main" val="3794917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03375"/>
          </a:xfrm>
        </p:spPr>
        <p:txBody>
          <a:bodyPr>
            <a:normAutofit/>
          </a:bodyPr>
          <a:lstStyle/>
          <a:p>
            <a:r>
              <a:rPr lang="en-US" sz="3600" dirty="0"/>
              <a:t>LACE: A tool to predict Readmission within 30 days post-Discharge</a:t>
            </a:r>
            <a:r>
              <a:rPr lang="en-US" dirty="0"/>
              <a:t>.</a:t>
            </a:r>
          </a:p>
        </p:txBody>
      </p:sp>
      <p:sp>
        <p:nvSpPr>
          <p:cNvPr id="3" name="Subtitle 2"/>
          <p:cNvSpPr>
            <a:spLocks noGrp="1"/>
          </p:cNvSpPr>
          <p:nvPr>
            <p:ph type="subTitle" idx="1"/>
          </p:nvPr>
        </p:nvSpPr>
        <p:spPr/>
        <p:txBody>
          <a:bodyPr/>
          <a:lstStyle/>
          <a:p>
            <a:r>
              <a:rPr lang="en-US" dirty="0"/>
              <a:t>Carter Hoffman and </a:t>
            </a:r>
          </a:p>
          <a:p>
            <a:r>
              <a:rPr lang="en-US" dirty="0"/>
              <a:t>Antenor Vilceus</a:t>
            </a:r>
          </a:p>
        </p:txBody>
      </p:sp>
    </p:spTree>
    <p:extLst>
      <p:ext uri="{BB962C8B-B14F-4D97-AF65-F5344CB8AC3E}">
        <p14:creationId xmlns:p14="http://schemas.microsoft.com/office/powerpoint/2010/main" val="360949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5870-3C4B-467F-81EE-F26D0910459D}"/>
              </a:ext>
            </a:extLst>
          </p:cNvPr>
          <p:cNvSpPr>
            <a:spLocks noGrp="1"/>
          </p:cNvSpPr>
          <p:nvPr>
            <p:ph type="title"/>
          </p:nvPr>
        </p:nvSpPr>
        <p:spPr/>
        <p:txBody>
          <a:bodyPr>
            <a:normAutofit fontScale="90000"/>
          </a:bodyPr>
          <a:lstStyle/>
          <a:p>
            <a:r>
              <a:rPr lang="en-US" dirty="0"/>
              <a:t>LACE Score Distribution of our patients.</a:t>
            </a:r>
          </a:p>
        </p:txBody>
      </p:sp>
      <p:pic>
        <p:nvPicPr>
          <p:cNvPr id="5" name="Content Placeholder 4" descr="A screenshot of a cell phone&#10;&#10;Description generated with very high confidence">
            <a:extLst>
              <a:ext uri="{FF2B5EF4-FFF2-40B4-BE49-F238E27FC236}">
                <a16:creationId xmlns:a16="http://schemas.microsoft.com/office/drawing/2014/main" id="{DECC2CAA-0797-4384-A39A-D2BE23FE3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784" y="1805494"/>
            <a:ext cx="6668431" cy="4115374"/>
          </a:xfrm>
        </p:spPr>
      </p:pic>
    </p:spTree>
    <p:extLst>
      <p:ext uri="{BB962C8B-B14F-4D97-AF65-F5344CB8AC3E}">
        <p14:creationId xmlns:p14="http://schemas.microsoft.com/office/powerpoint/2010/main" val="153538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0FB2-0B1F-4E45-8DEC-A05D79B53CF9}"/>
              </a:ext>
            </a:extLst>
          </p:cNvPr>
          <p:cNvSpPr>
            <a:spLocks noGrp="1"/>
          </p:cNvSpPr>
          <p:nvPr>
            <p:ph type="title"/>
          </p:nvPr>
        </p:nvSpPr>
        <p:spPr/>
        <p:txBody>
          <a:bodyPr>
            <a:normAutofit fontScale="90000"/>
          </a:bodyPr>
          <a:lstStyle/>
          <a:p>
            <a:r>
              <a:rPr lang="en-US" dirty="0"/>
              <a:t>Observed Readmission of each LACE Score.</a:t>
            </a:r>
          </a:p>
        </p:txBody>
      </p:sp>
      <p:pic>
        <p:nvPicPr>
          <p:cNvPr id="5" name="Content Placeholder 4" descr="A screenshot of a cell phone&#10;&#10;Description generated with high confidence">
            <a:extLst>
              <a:ext uri="{FF2B5EF4-FFF2-40B4-BE49-F238E27FC236}">
                <a16:creationId xmlns:a16="http://schemas.microsoft.com/office/drawing/2014/main" id="{4F83CACB-420A-4B22-B28C-439776B32C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784" y="1805494"/>
            <a:ext cx="6668431" cy="4115374"/>
          </a:xfrm>
        </p:spPr>
      </p:pic>
    </p:spTree>
    <p:extLst>
      <p:ext uri="{BB962C8B-B14F-4D97-AF65-F5344CB8AC3E}">
        <p14:creationId xmlns:p14="http://schemas.microsoft.com/office/powerpoint/2010/main" val="400743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F148-F3F8-41C2-8789-95FDC5483787}"/>
              </a:ext>
            </a:extLst>
          </p:cNvPr>
          <p:cNvSpPr>
            <a:spLocks noGrp="1"/>
          </p:cNvSpPr>
          <p:nvPr>
            <p:ph type="title"/>
          </p:nvPr>
        </p:nvSpPr>
        <p:spPr/>
        <p:txBody>
          <a:bodyPr/>
          <a:lstStyle/>
          <a:p>
            <a:r>
              <a:rPr lang="en-US" dirty="0"/>
              <a:t>Threshold </a:t>
            </a:r>
          </a:p>
        </p:txBody>
      </p:sp>
      <p:pic>
        <p:nvPicPr>
          <p:cNvPr id="8" name="Content Placeholder 7" descr="A screenshot of a cell phone&#10;&#10;Description generated with high confidence">
            <a:extLst>
              <a:ext uri="{FF2B5EF4-FFF2-40B4-BE49-F238E27FC236}">
                <a16:creationId xmlns:a16="http://schemas.microsoft.com/office/drawing/2014/main" id="{E64E8ED7-3C11-4061-895E-99218FFC70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05494"/>
            <a:ext cx="7239000" cy="4138106"/>
          </a:xfrm>
        </p:spPr>
      </p:pic>
    </p:spTree>
    <p:extLst>
      <p:ext uri="{BB962C8B-B14F-4D97-AF65-F5344CB8AC3E}">
        <p14:creationId xmlns:p14="http://schemas.microsoft.com/office/powerpoint/2010/main" val="3408089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324B-C79A-4067-81F7-08CD110A0382}"/>
              </a:ext>
            </a:extLst>
          </p:cNvPr>
          <p:cNvSpPr>
            <a:spLocks noGrp="1"/>
          </p:cNvSpPr>
          <p:nvPr>
            <p:ph type="title"/>
          </p:nvPr>
        </p:nvSpPr>
        <p:spPr/>
        <p:txBody>
          <a:bodyPr/>
          <a:lstStyle/>
          <a:p>
            <a:r>
              <a:rPr lang="en-US" dirty="0"/>
              <a:t>Specificity and Sensitivity</a:t>
            </a:r>
          </a:p>
        </p:txBody>
      </p:sp>
      <p:sp>
        <p:nvSpPr>
          <p:cNvPr id="7" name="Content Placeholder 6">
            <a:extLst>
              <a:ext uri="{FF2B5EF4-FFF2-40B4-BE49-F238E27FC236}">
                <a16:creationId xmlns:a16="http://schemas.microsoft.com/office/drawing/2014/main" id="{9353FCC5-8707-41FE-9A96-5875972DA007}"/>
              </a:ext>
            </a:extLst>
          </p:cNvPr>
          <p:cNvSpPr>
            <a:spLocks noGrp="1"/>
          </p:cNvSpPr>
          <p:nvPr>
            <p:ph idx="1"/>
          </p:nvPr>
        </p:nvSpPr>
        <p:spPr/>
        <p:txBody>
          <a:bodyPr/>
          <a:lstStyle/>
          <a:p>
            <a:r>
              <a:rPr lang="en-US" dirty="0"/>
              <a:t>Specificity:  78%</a:t>
            </a:r>
          </a:p>
          <a:p>
            <a:r>
              <a:rPr lang="en-US" dirty="0"/>
              <a:t>Sensitivity: 40%</a:t>
            </a:r>
          </a:p>
          <a:p>
            <a:r>
              <a:rPr lang="en-US" dirty="0"/>
              <a:t>Accuracy: 72%</a:t>
            </a:r>
          </a:p>
          <a:p>
            <a:pPr marL="0" indent="0">
              <a:buNone/>
            </a:pPr>
            <a:endParaRPr lang="en-US" dirty="0"/>
          </a:p>
          <a:p>
            <a:endParaRPr lang="en-US" dirty="0"/>
          </a:p>
        </p:txBody>
      </p:sp>
      <p:graphicFrame>
        <p:nvGraphicFramePr>
          <p:cNvPr id="8" name="Table 7">
            <a:extLst>
              <a:ext uri="{FF2B5EF4-FFF2-40B4-BE49-F238E27FC236}">
                <a16:creationId xmlns:a16="http://schemas.microsoft.com/office/drawing/2014/main" id="{22CD2968-60DE-490E-938E-48B59EAFA7AD}"/>
              </a:ext>
            </a:extLst>
          </p:cNvPr>
          <p:cNvGraphicFramePr>
            <a:graphicFrameLocks noGrp="1"/>
          </p:cNvGraphicFramePr>
          <p:nvPr>
            <p:extLst>
              <p:ext uri="{D42A27DB-BD31-4B8C-83A1-F6EECF244321}">
                <p14:modId xmlns:p14="http://schemas.microsoft.com/office/powerpoint/2010/main" val="1695445763"/>
              </p:ext>
            </p:extLst>
          </p:nvPr>
        </p:nvGraphicFramePr>
        <p:xfrm>
          <a:off x="1524000" y="4191000"/>
          <a:ext cx="6096000" cy="137159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43064403"/>
                    </a:ext>
                  </a:extLst>
                </a:gridCol>
                <a:gridCol w="2032000">
                  <a:extLst>
                    <a:ext uri="{9D8B030D-6E8A-4147-A177-3AD203B41FA5}">
                      <a16:colId xmlns:a16="http://schemas.microsoft.com/office/drawing/2014/main" val="2583521588"/>
                    </a:ext>
                  </a:extLst>
                </a:gridCol>
                <a:gridCol w="2032000">
                  <a:extLst>
                    <a:ext uri="{9D8B030D-6E8A-4147-A177-3AD203B41FA5}">
                      <a16:colId xmlns:a16="http://schemas.microsoft.com/office/drawing/2014/main" val="857996054"/>
                    </a:ext>
                  </a:extLst>
                </a:gridCol>
              </a:tblGrid>
              <a:tr h="457199">
                <a:tc>
                  <a:txBody>
                    <a:bodyPr/>
                    <a:lstStyle/>
                    <a:p>
                      <a:endParaRPr lang="en-US" dirty="0"/>
                    </a:p>
                  </a:txBody>
                  <a:tcPr/>
                </a:tc>
                <a:tc>
                  <a:txBody>
                    <a:bodyPr/>
                    <a:lstStyle/>
                    <a:p>
                      <a:r>
                        <a:rPr lang="en-US" dirty="0"/>
                        <a:t>True Negative</a:t>
                      </a:r>
                    </a:p>
                  </a:txBody>
                  <a:tcPr/>
                </a:tc>
                <a:tc>
                  <a:txBody>
                    <a:bodyPr/>
                    <a:lstStyle/>
                    <a:p>
                      <a:r>
                        <a:rPr lang="en-US" dirty="0"/>
                        <a:t>True Positive</a:t>
                      </a:r>
                    </a:p>
                  </a:txBody>
                  <a:tcPr/>
                </a:tc>
                <a:extLst>
                  <a:ext uri="{0D108BD9-81ED-4DB2-BD59-A6C34878D82A}">
                    <a16:rowId xmlns:a16="http://schemas.microsoft.com/office/drawing/2014/main" val="1359919078"/>
                  </a:ext>
                </a:extLst>
              </a:tr>
              <a:tr h="457199">
                <a:tc>
                  <a:txBody>
                    <a:bodyPr/>
                    <a:lstStyle/>
                    <a:p>
                      <a:r>
                        <a:rPr lang="en-US" dirty="0"/>
                        <a:t>Predicted negative</a:t>
                      </a:r>
                    </a:p>
                  </a:txBody>
                  <a:tcPr/>
                </a:tc>
                <a:tc>
                  <a:txBody>
                    <a:bodyPr/>
                    <a:lstStyle/>
                    <a:p>
                      <a:r>
                        <a:rPr lang="en-US" dirty="0"/>
                        <a:t>3975</a:t>
                      </a:r>
                    </a:p>
                  </a:txBody>
                  <a:tcPr/>
                </a:tc>
                <a:tc>
                  <a:txBody>
                    <a:bodyPr/>
                    <a:lstStyle/>
                    <a:p>
                      <a:r>
                        <a:rPr lang="en-US" dirty="0"/>
                        <a:t>566</a:t>
                      </a:r>
                    </a:p>
                  </a:txBody>
                  <a:tcPr/>
                </a:tc>
                <a:extLst>
                  <a:ext uri="{0D108BD9-81ED-4DB2-BD59-A6C34878D82A}">
                    <a16:rowId xmlns:a16="http://schemas.microsoft.com/office/drawing/2014/main" val="1491428204"/>
                  </a:ext>
                </a:extLst>
              </a:tr>
              <a:tr h="457199">
                <a:tc>
                  <a:txBody>
                    <a:bodyPr/>
                    <a:lstStyle/>
                    <a:p>
                      <a:r>
                        <a:rPr lang="en-US" dirty="0"/>
                        <a:t>Predicted positive</a:t>
                      </a:r>
                    </a:p>
                  </a:txBody>
                  <a:tcPr/>
                </a:tc>
                <a:tc>
                  <a:txBody>
                    <a:bodyPr/>
                    <a:lstStyle/>
                    <a:p>
                      <a:r>
                        <a:rPr lang="en-US" dirty="0"/>
                        <a:t>1090</a:t>
                      </a:r>
                    </a:p>
                  </a:txBody>
                  <a:tcPr/>
                </a:tc>
                <a:tc>
                  <a:txBody>
                    <a:bodyPr/>
                    <a:lstStyle/>
                    <a:p>
                      <a:r>
                        <a:rPr lang="en-US" dirty="0"/>
                        <a:t>377</a:t>
                      </a:r>
                    </a:p>
                  </a:txBody>
                  <a:tcPr/>
                </a:tc>
                <a:extLst>
                  <a:ext uri="{0D108BD9-81ED-4DB2-BD59-A6C34878D82A}">
                    <a16:rowId xmlns:a16="http://schemas.microsoft.com/office/drawing/2014/main" val="2778061018"/>
                  </a:ext>
                </a:extLst>
              </a:tr>
            </a:tbl>
          </a:graphicData>
        </a:graphic>
      </p:graphicFrame>
    </p:spTree>
    <p:extLst>
      <p:ext uri="{BB962C8B-B14F-4D97-AF65-F5344CB8AC3E}">
        <p14:creationId xmlns:p14="http://schemas.microsoft.com/office/powerpoint/2010/main" val="7390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 the Organization</a:t>
            </a:r>
          </a:p>
        </p:txBody>
      </p:sp>
      <p:sp>
        <p:nvSpPr>
          <p:cNvPr id="3" name="Content Placeholder 2"/>
          <p:cNvSpPr>
            <a:spLocks noGrp="1"/>
          </p:cNvSpPr>
          <p:nvPr>
            <p:ph idx="1"/>
          </p:nvPr>
        </p:nvSpPr>
        <p:spPr/>
        <p:txBody>
          <a:bodyPr>
            <a:normAutofit/>
          </a:bodyPr>
          <a:lstStyle/>
          <a:p>
            <a:r>
              <a:rPr lang="en-US" dirty="0"/>
              <a:t>Our Pilot project demonstrates that we can continue on the improvement continuum</a:t>
            </a:r>
          </a:p>
          <a:p>
            <a:r>
              <a:rPr lang="en-US" dirty="0"/>
              <a:t>Next step:  Full implementation</a:t>
            </a:r>
          </a:p>
          <a:p>
            <a:r>
              <a:rPr lang="en-US" dirty="0"/>
              <a:t>On-going evaluation</a:t>
            </a:r>
          </a:p>
          <a:p>
            <a:r>
              <a:rPr lang="en-US" dirty="0"/>
              <a:t>Sustainable because it is part of our strategic plan</a:t>
            </a:r>
          </a:p>
          <a:p>
            <a:r>
              <a:rPr lang="en-US" dirty="0"/>
              <a:t>Our goal in the next 12 months is to reduce readmission by 15% from 14.96% to 12.72%.</a:t>
            </a:r>
          </a:p>
          <a:p>
            <a:pPr marL="457200" lvl="1" indent="0">
              <a:buNone/>
            </a:pPr>
            <a:endParaRPr lang="en-US" dirty="0"/>
          </a:p>
        </p:txBody>
      </p:sp>
    </p:spTree>
    <p:extLst>
      <p:ext uri="{BB962C8B-B14F-4D97-AF65-F5344CB8AC3E}">
        <p14:creationId xmlns:p14="http://schemas.microsoft.com/office/powerpoint/2010/main" val="257485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Role / Sponsorship</a:t>
            </a:r>
          </a:p>
        </p:txBody>
      </p:sp>
      <p:sp>
        <p:nvSpPr>
          <p:cNvPr id="3" name="Content Placeholder 2"/>
          <p:cNvSpPr>
            <a:spLocks noGrp="1"/>
          </p:cNvSpPr>
          <p:nvPr>
            <p:ph idx="1"/>
          </p:nvPr>
        </p:nvSpPr>
        <p:spPr/>
        <p:txBody>
          <a:bodyPr>
            <a:normAutofit/>
          </a:bodyPr>
          <a:lstStyle/>
          <a:p>
            <a:r>
              <a:rPr lang="en-US" dirty="0"/>
              <a:t>Build active engagement</a:t>
            </a:r>
          </a:p>
          <a:p>
            <a:pPr lvl="1"/>
            <a:r>
              <a:rPr lang="en-US" dirty="0"/>
              <a:t>Full participation of our entire community </a:t>
            </a:r>
          </a:p>
          <a:p>
            <a:pPr lvl="1"/>
            <a:r>
              <a:rPr lang="en-US" dirty="0"/>
              <a:t>We believe LACE continue to set us apart from our competitors. </a:t>
            </a:r>
          </a:p>
          <a:p>
            <a:pPr lvl="1"/>
            <a:r>
              <a:rPr lang="en-US" dirty="0"/>
              <a:t>Pilot: Successful</a:t>
            </a:r>
          </a:p>
          <a:p>
            <a:pPr lvl="1"/>
            <a:r>
              <a:rPr lang="en-US" dirty="0"/>
              <a:t> We consider this project as an investment in our patients and our organization. </a:t>
            </a:r>
          </a:p>
        </p:txBody>
      </p:sp>
    </p:spTree>
    <p:extLst>
      <p:ext uri="{BB962C8B-B14F-4D97-AF65-F5344CB8AC3E}">
        <p14:creationId xmlns:p14="http://schemas.microsoft.com/office/powerpoint/2010/main" val="264787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0882-9A93-4DD2-AE86-4DA054977E4C}"/>
              </a:ext>
            </a:extLst>
          </p:cNvPr>
          <p:cNvSpPr>
            <a:spLocks noGrp="1"/>
          </p:cNvSpPr>
          <p:nvPr>
            <p:ph type="title"/>
          </p:nvPr>
        </p:nvSpPr>
        <p:spPr/>
        <p:txBody>
          <a:bodyPr/>
          <a:lstStyle/>
          <a:p>
            <a:r>
              <a:rPr lang="en-US"/>
              <a:t>Objectives</a:t>
            </a:r>
            <a:endParaRPr lang="en-US" dirty="0"/>
          </a:p>
        </p:txBody>
      </p:sp>
      <p:sp>
        <p:nvSpPr>
          <p:cNvPr id="3" name="Content Placeholder 2">
            <a:extLst>
              <a:ext uri="{FF2B5EF4-FFF2-40B4-BE49-F238E27FC236}">
                <a16:creationId xmlns:a16="http://schemas.microsoft.com/office/drawing/2014/main" id="{1C2911CF-1DF2-4526-ACEF-2437A77E9FB9}"/>
              </a:ext>
            </a:extLst>
          </p:cNvPr>
          <p:cNvSpPr>
            <a:spLocks noGrp="1"/>
          </p:cNvSpPr>
          <p:nvPr>
            <p:ph idx="1"/>
          </p:nvPr>
        </p:nvSpPr>
        <p:spPr>
          <a:xfrm>
            <a:off x="438665" y="1600200"/>
            <a:ext cx="8229600" cy="4525963"/>
          </a:xfrm>
        </p:spPr>
        <p:txBody>
          <a:bodyPr>
            <a:normAutofit fontScale="92500" lnSpcReduction="20000"/>
          </a:bodyPr>
          <a:lstStyle/>
          <a:p>
            <a:r>
              <a:rPr lang="en-US" dirty="0"/>
              <a:t>Background</a:t>
            </a:r>
          </a:p>
          <a:p>
            <a:r>
              <a:rPr lang="en-US" dirty="0"/>
              <a:t>What is LACE?</a:t>
            </a:r>
          </a:p>
          <a:p>
            <a:r>
              <a:rPr lang="en-US" dirty="0"/>
              <a:t>WHY do we need LACE</a:t>
            </a:r>
          </a:p>
          <a:p>
            <a:r>
              <a:rPr lang="en-US" dirty="0"/>
              <a:t>Current present state of readmission within 30 days post- discharge.</a:t>
            </a:r>
          </a:p>
          <a:p>
            <a:r>
              <a:rPr lang="en-US" dirty="0"/>
              <a:t>The consequences of inertia(quality and financial)</a:t>
            </a:r>
          </a:p>
          <a:p>
            <a:r>
              <a:rPr lang="en-US" dirty="0"/>
              <a:t>LACE: The Solution</a:t>
            </a:r>
          </a:p>
          <a:p>
            <a:r>
              <a:rPr lang="en-US" dirty="0"/>
              <a:t>Model Description</a:t>
            </a:r>
          </a:p>
          <a:p>
            <a:r>
              <a:rPr lang="en-US" dirty="0"/>
              <a:t>Relation of the Model to our Institution</a:t>
            </a:r>
          </a:p>
          <a:p>
            <a:r>
              <a:rPr lang="en-US" dirty="0"/>
              <a:t>Role and sponsorship of the LACE Project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285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3FB7-1A8E-4849-A600-6502F53E85C8}"/>
              </a:ext>
            </a:extLst>
          </p:cNvPr>
          <p:cNvSpPr>
            <a:spLocks noGrp="1"/>
          </p:cNvSpPr>
          <p:nvPr>
            <p:ph type="title"/>
          </p:nvPr>
        </p:nvSpPr>
        <p:spPr/>
        <p:txBody>
          <a:bodyPr/>
          <a:lstStyle/>
          <a:p>
            <a:r>
              <a:rPr lang="en-US"/>
              <a:t>Background</a:t>
            </a:r>
            <a:endParaRPr lang="en-US" dirty="0"/>
          </a:p>
        </p:txBody>
      </p:sp>
      <p:sp>
        <p:nvSpPr>
          <p:cNvPr id="3" name="Content Placeholder 2">
            <a:extLst>
              <a:ext uri="{FF2B5EF4-FFF2-40B4-BE49-F238E27FC236}">
                <a16:creationId xmlns:a16="http://schemas.microsoft.com/office/drawing/2014/main" id="{2989E42A-EEEE-41AF-BE14-EB99C13B06F4}"/>
              </a:ext>
            </a:extLst>
          </p:cNvPr>
          <p:cNvSpPr>
            <a:spLocks noGrp="1"/>
          </p:cNvSpPr>
          <p:nvPr>
            <p:ph idx="1"/>
          </p:nvPr>
        </p:nvSpPr>
        <p:spPr/>
        <p:txBody>
          <a:bodyPr>
            <a:normAutofit fontScale="92500"/>
          </a:bodyPr>
          <a:lstStyle/>
          <a:p>
            <a:r>
              <a:rPr lang="en-US" dirty="0"/>
              <a:t>Readmission to hospital are adverse patient outcomes that are serious, common and costly.</a:t>
            </a:r>
          </a:p>
          <a:p>
            <a:r>
              <a:rPr lang="en-US" dirty="0"/>
              <a:t>Predicting  accurately  the risk of poor outcomes after hospital discharge would allow health care workers to intervene  on patients who are at highest risk of poor post-discharge outcomes.</a:t>
            </a:r>
          </a:p>
          <a:p>
            <a:r>
              <a:rPr lang="en-US" dirty="0"/>
              <a:t>CMS is penalizing hospitals with relatively high rates of readmission or rewarding hospitals with relatively low expected rate</a:t>
            </a:r>
          </a:p>
        </p:txBody>
      </p:sp>
    </p:spTree>
    <p:extLst>
      <p:ext uri="{BB962C8B-B14F-4D97-AF65-F5344CB8AC3E}">
        <p14:creationId xmlns:p14="http://schemas.microsoft.com/office/powerpoint/2010/main" val="51847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3">
            <a:extLst>
              <a:ext uri="{FF2B5EF4-FFF2-40B4-BE49-F238E27FC236}">
                <a16:creationId xmlns:a16="http://schemas.microsoft.com/office/drawing/2014/main" id="{CA8DA7B5-7DB9-4CD1-952A-FFE3BC8CC01A}"/>
              </a:ext>
            </a:extLst>
          </p:cNvPr>
          <p:cNvPicPr>
            <a:picLocks noChangeAspect="1"/>
          </p:cNvPicPr>
          <p:nvPr/>
        </p:nvPicPr>
        <p:blipFill rotWithShape="1">
          <a:blip r:embed="rId3"/>
          <a:srcRect b="24944"/>
          <a:stretch/>
        </p:blipFill>
        <p:spPr>
          <a:xfrm>
            <a:off x="20" y="10"/>
            <a:ext cx="9143980" cy="4666928"/>
          </a:xfrm>
          <a:prstGeom prst="rect">
            <a:avLst/>
          </a:prstGeom>
        </p:spPr>
      </p:pic>
      <p:pic>
        <p:nvPicPr>
          <p:cNvPr id="17" name="Picture 16">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Oval 18">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00" y="4388303"/>
            <a:ext cx="618067"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A0D287-54A6-45BA-A851-ED51D496A650}"/>
              </a:ext>
            </a:extLst>
          </p:cNvPr>
          <p:cNvSpPr>
            <a:spLocks noGrp="1"/>
          </p:cNvSpPr>
          <p:nvPr>
            <p:ph type="title"/>
          </p:nvPr>
        </p:nvSpPr>
        <p:spPr>
          <a:xfrm>
            <a:off x="603748" y="4551037"/>
            <a:ext cx="3766337" cy="1509931"/>
          </a:xfrm>
        </p:spPr>
        <p:txBody>
          <a:bodyPr vert="horz" lIns="91440" tIns="45720" rIns="91440" bIns="45720" rtlCol="0">
            <a:normAutofit/>
          </a:bodyPr>
          <a:lstStyle/>
          <a:p>
            <a:r>
              <a:rPr lang="en-US" sz="3500" kern="1200" dirty="0">
                <a:solidFill>
                  <a:srgbClr val="000000"/>
                </a:solidFill>
                <a:latin typeface="+mj-lt"/>
                <a:ea typeface="+mj-ea"/>
                <a:cs typeface="+mj-cs"/>
              </a:rPr>
              <a:t>LACE</a:t>
            </a:r>
          </a:p>
        </p:txBody>
      </p:sp>
    </p:spTree>
    <p:extLst>
      <p:ext uri="{BB962C8B-B14F-4D97-AF65-F5344CB8AC3E}">
        <p14:creationId xmlns:p14="http://schemas.microsoft.com/office/powerpoint/2010/main" val="2609897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LACE</a:t>
            </a:r>
          </a:p>
        </p:txBody>
      </p:sp>
      <p:sp>
        <p:nvSpPr>
          <p:cNvPr id="3" name="Content Placeholder 2"/>
          <p:cNvSpPr>
            <a:spLocks noGrp="1"/>
          </p:cNvSpPr>
          <p:nvPr>
            <p:ph idx="1"/>
          </p:nvPr>
        </p:nvSpPr>
        <p:spPr/>
        <p:txBody>
          <a:bodyPr>
            <a:normAutofit/>
          </a:bodyPr>
          <a:lstStyle/>
          <a:p>
            <a:r>
              <a:rPr lang="en-US" dirty="0"/>
              <a:t>Method of Prediction Readmission  within 30 days.</a:t>
            </a:r>
          </a:p>
          <a:p>
            <a:r>
              <a:rPr lang="en-US" dirty="0"/>
              <a:t>Length of stay:</a:t>
            </a:r>
          </a:p>
          <a:p>
            <a:r>
              <a:rPr lang="en-US" dirty="0"/>
              <a:t>Admission through the Emergency room</a:t>
            </a:r>
          </a:p>
          <a:p>
            <a:pPr lvl="1"/>
            <a:r>
              <a:rPr lang="en-US" dirty="0"/>
              <a:t>Determine the acuity of the illness.</a:t>
            </a:r>
          </a:p>
          <a:p>
            <a:r>
              <a:rPr lang="en-US" dirty="0"/>
              <a:t>Comorbidities</a:t>
            </a:r>
          </a:p>
          <a:p>
            <a:pPr lvl="1"/>
            <a:r>
              <a:rPr lang="en-US" dirty="0"/>
              <a:t>Stroke and Asthma</a:t>
            </a:r>
          </a:p>
          <a:p>
            <a:r>
              <a:rPr lang="en-US" dirty="0"/>
              <a:t>Prior Visits to ED in the past 6 months</a:t>
            </a:r>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769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to change?</a:t>
            </a:r>
          </a:p>
        </p:txBody>
      </p:sp>
      <p:sp>
        <p:nvSpPr>
          <p:cNvPr id="3" name="Content Placeholder 2"/>
          <p:cNvSpPr>
            <a:spLocks noGrp="1"/>
          </p:cNvSpPr>
          <p:nvPr>
            <p:ph idx="1"/>
          </p:nvPr>
        </p:nvSpPr>
        <p:spPr/>
        <p:txBody>
          <a:bodyPr/>
          <a:lstStyle/>
          <a:p>
            <a:r>
              <a:rPr lang="en-US" dirty="0"/>
              <a:t>Regulatory Requirement</a:t>
            </a:r>
          </a:p>
          <a:p>
            <a:r>
              <a:rPr lang="en-US" dirty="0"/>
              <a:t>Quality Improvement</a:t>
            </a:r>
          </a:p>
          <a:p>
            <a:r>
              <a:rPr lang="en-US" dirty="0"/>
              <a:t>Financial</a:t>
            </a:r>
          </a:p>
          <a:p>
            <a:r>
              <a:rPr lang="en-US" dirty="0"/>
              <a:t>Strategic Alignment</a:t>
            </a:r>
          </a:p>
          <a:p>
            <a:r>
              <a:rPr lang="en-US" dirty="0"/>
              <a:t>Learning Organization</a:t>
            </a:r>
          </a:p>
          <a:p>
            <a:pPr marL="457200" lvl="1"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80089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A185-4FA1-4CB0-8E2C-6C8A06E3ADC7}"/>
              </a:ext>
            </a:extLst>
          </p:cNvPr>
          <p:cNvSpPr>
            <a:spLocks noGrp="1"/>
          </p:cNvSpPr>
          <p:nvPr>
            <p:ph type="title"/>
          </p:nvPr>
        </p:nvSpPr>
        <p:spPr/>
        <p:txBody>
          <a:bodyPr>
            <a:normAutofit fontScale="90000"/>
          </a:bodyPr>
          <a:lstStyle/>
          <a:p>
            <a:r>
              <a:rPr lang="en-US" dirty="0"/>
              <a:t>State of Our Healthcare organization</a:t>
            </a:r>
          </a:p>
        </p:txBody>
      </p:sp>
      <p:sp>
        <p:nvSpPr>
          <p:cNvPr id="3" name="Content Placeholder 2">
            <a:extLst>
              <a:ext uri="{FF2B5EF4-FFF2-40B4-BE49-F238E27FC236}">
                <a16:creationId xmlns:a16="http://schemas.microsoft.com/office/drawing/2014/main" id="{6EE140A6-733A-4680-919D-B622CDD285F1}"/>
              </a:ext>
            </a:extLst>
          </p:cNvPr>
          <p:cNvSpPr>
            <a:spLocks noGrp="1"/>
          </p:cNvSpPr>
          <p:nvPr>
            <p:ph idx="1"/>
          </p:nvPr>
        </p:nvSpPr>
        <p:spPr/>
        <p:txBody>
          <a:bodyPr/>
          <a:lstStyle/>
          <a:p>
            <a:r>
              <a:rPr lang="en-US" dirty="0"/>
              <a:t>Patient Population: 34532</a:t>
            </a:r>
          </a:p>
          <a:p>
            <a:r>
              <a:rPr lang="en-US" dirty="0"/>
              <a:t>Readmission :5169 (14.96%)</a:t>
            </a:r>
          </a:p>
          <a:p>
            <a:r>
              <a:rPr lang="en-US" dirty="0"/>
              <a:t>National Average is worse. We can improve and must improve. </a:t>
            </a:r>
          </a:p>
        </p:txBody>
      </p:sp>
    </p:spTree>
    <p:extLst>
      <p:ext uri="{BB962C8B-B14F-4D97-AF65-F5344CB8AC3E}">
        <p14:creationId xmlns:p14="http://schemas.microsoft.com/office/powerpoint/2010/main" val="264826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consequence of Inertia.</a:t>
            </a:r>
          </a:p>
        </p:txBody>
      </p:sp>
      <p:sp>
        <p:nvSpPr>
          <p:cNvPr id="3" name="Content Placeholder 2"/>
          <p:cNvSpPr>
            <a:spLocks noGrp="1"/>
          </p:cNvSpPr>
          <p:nvPr>
            <p:ph idx="1"/>
          </p:nvPr>
        </p:nvSpPr>
        <p:spPr/>
        <p:txBody>
          <a:bodyPr/>
          <a:lstStyle/>
          <a:p>
            <a:pPr marL="971550" lvl="1" indent="-514350">
              <a:buFont typeface="+mj-lt"/>
              <a:buAutoNum type="arabicPeriod"/>
            </a:pPr>
            <a:r>
              <a:rPr lang="en-US" dirty="0"/>
              <a:t>Our vision: To insure that our patients have the best care and health possible</a:t>
            </a:r>
          </a:p>
          <a:p>
            <a:pPr marL="971550" lvl="1" indent="-514350">
              <a:buFont typeface="+mj-lt"/>
              <a:buAutoNum type="arabicPeriod"/>
            </a:pPr>
            <a:r>
              <a:rPr lang="en-US" dirty="0"/>
              <a:t>Our mission:  To improve health and health care of our population.</a:t>
            </a:r>
          </a:p>
          <a:p>
            <a:pPr marL="971550" lvl="1" indent="-514350">
              <a:buFont typeface="+mj-lt"/>
              <a:buAutoNum type="arabicPeriod"/>
            </a:pPr>
            <a:r>
              <a:rPr lang="en-US" dirty="0"/>
              <a:t>In alignment with our strategy, we have to improve  continuously.</a:t>
            </a:r>
          </a:p>
          <a:p>
            <a:pPr marL="971550" lvl="1" indent="-514350">
              <a:buFont typeface="+mj-lt"/>
              <a:buAutoNum type="arabicPeriod"/>
            </a:pPr>
            <a:r>
              <a:rPr lang="en-US" dirty="0"/>
              <a:t>Resources are scarce. Resources we have obtained from CMS afford us to continue to expand and improve care for our patients.</a:t>
            </a:r>
          </a:p>
          <a:p>
            <a:pPr marL="971550" lvl="1" indent="-514350">
              <a:buFont typeface="+mj-lt"/>
              <a:buAutoNum type="arabicPeriod"/>
            </a:pPr>
            <a:endParaRPr lang="en-US" dirty="0"/>
          </a:p>
        </p:txBody>
      </p:sp>
    </p:spTree>
    <p:extLst>
      <p:ext uri="{BB962C8B-B14F-4D97-AF65-F5344CB8AC3E}">
        <p14:creationId xmlns:p14="http://schemas.microsoft.com/office/powerpoint/2010/main" val="80298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LACE: The Solution</a:t>
            </a:r>
          </a:p>
        </p:txBody>
      </p:sp>
      <p:sp>
        <p:nvSpPr>
          <p:cNvPr id="3" name="Content Placeholder 2"/>
          <p:cNvSpPr>
            <a:spLocks noGrp="1"/>
          </p:cNvSpPr>
          <p:nvPr>
            <p:ph idx="1"/>
          </p:nvPr>
        </p:nvSpPr>
        <p:spPr/>
        <p:txBody>
          <a:bodyPr/>
          <a:lstStyle/>
          <a:p>
            <a:r>
              <a:rPr lang="en-US" dirty="0"/>
              <a:t>LACE Score  is a clinically useful index to quantify the risk of unplanned readmission among patients discharged from our organization.</a:t>
            </a:r>
          </a:p>
          <a:p>
            <a:r>
              <a:rPr lang="en-US" dirty="0"/>
              <a:t>We fit a logistic regression model on the LACE variables as a way to predict readmission.</a:t>
            </a:r>
          </a:p>
        </p:txBody>
      </p:sp>
    </p:spTree>
    <p:extLst>
      <p:ext uri="{BB962C8B-B14F-4D97-AF65-F5344CB8AC3E}">
        <p14:creationId xmlns:p14="http://schemas.microsoft.com/office/powerpoint/2010/main" val="3720708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1089</Words>
  <Application>Microsoft Office PowerPoint</Application>
  <PresentationFormat>On-screen Show (4:3)</PresentationFormat>
  <Paragraphs>129</Paragraphs>
  <Slides>15</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LACE: A tool to predict Readmission within 30 days post-Discharge.</vt:lpstr>
      <vt:lpstr>Objectives</vt:lpstr>
      <vt:lpstr>Background</vt:lpstr>
      <vt:lpstr>LACE</vt:lpstr>
      <vt:lpstr>What is LACE</vt:lpstr>
      <vt:lpstr>Why do we need to change?</vt:lpstr>
      <vt:lpstr>State of Our Healthcare organization</vt:lpstr>
      <vt:lpstr>The consequence of Inertia.</vt:lpstr>
      <vt:lpstr>LACE: The Solution</vt:lpstr>
      <vt:lpstr>LACE Score Distribution of our patients.</vt:lpstr>
      <vt:lpstr>Observed Readmission of each LACE Score.</vt:lpstr>
      <vt:lpstr>Threshold </vt:lpstr>
      <vt:lpstr>Specificity and Sensitivity</vt:lpstr>
      <vt:lpstr>Relate the Organization</vt:lpstr>
      <vt:lpstr>Your Role / Sponsorship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LACE: A tool to predict Readmission and Death within 30 days post-Discharge.</dc:title>
  <dc:creator>Antenor Vilceus</dc:creator>
  <cp:lastModifiedBy>Antenor Vilceus</cp:lastModifiedBy>
  <cp:revision>12</cp:revision>
  <dcterms:created xsi:type="dcterms:W3CDTF">2018-08-31T10:11:42Z</dcterms:created>
  <dcterms:modified xsi:type="dcterms:W3CDTF">2018-09-06T22:37:38Z</dcterms:modified>
</cp:coreProperties>
</file>