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Source Sans Pr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99CD31B-CED1-4048-9C51-23DC965D9EA1}">
  <a:tblStyle styleId="{799CD31B-CED1-4048-9C51-23DC965D9EA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5C19C94-14AA-4494-BA71-401BB3A3A2F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fntdata"/><Relationship Id="rId10" Type="http://schemas.openxmlformats.org/officeDocument/2006/relationships/slide" Target="slides/slide4.xml"/><Relationship Id="rId32" Type="http://schemas.openxmlformats.org/officeDocument/2006/relationships/font" Target="fonts/Raleway-regular.fntdata"/><Relationship Id="rId13" Type="http://schemas.openxmlformats.org/officeDocument/2006/relationships/slide" Target="slides/slide7.xml"/><Relationship Id="rId35" Type="http://schemas.openxmlformats.org/officeDocument/2006/relationships/font" Target="fonts/Raleway-boldItalic.fntdata"/><Relationship Id="rId12" Type="http://schemas.openxmlformats.org/officeDocument/2006/relationships/slide" Target="slides/slide6.xml"/><Relationship Id="rId34" Type="http://schemas.openxmlformats.org/officeDocument/2006/relationships/font" Target="fonts/Raleway-italic.fntdata"/><Relationship Id="rId15" Type="http://schemas.openxmlformats.org/officeDocument/2006/relationships/slide" Target="slides/slide9.xml"/><Relationship Id="rId37" Type="http://schemas.openxmlformats.org/officeDocument/2006/relationships/font" Target="fonts/SourceSansPro-bold.fntdata"/><Relationship Id="rId14" Type="http://schemas.openxmlformats.org/officeDocument/2006/relationships/slide" Target="slides/slide8.xml"/><Relationship Id="rId36" Type="http://schemas.openxmlformats.org/officeDocument/2006/relationships/font" Target="fonts/SourceSansPro-regular.fntdata"/><Relationship Id="rId17" Type="http://schemas.openxmlformats.org/officeDocument/2006/relationships/slide" Target="slides/slide11.xml"/><Relationship Id="rId39" Type="http://schemas.openxmlformats.org/officeDocument/2006/relationships/font" Target="fonts/SourceSansPro-boldItalic.fntdata"/><Relationship Id="rId16" Type="http://schemas.openxmlformats.org/officeDocument/2006/relationships/slide" Target="slides/slide10.xml"/><Relationship Id="rId38" Type="http://schemas.openxmlformats.org/officeDocument/2006/relationships/font" Target="fonts/SourceSansPr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0d835c1a1_1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0d835c1a1_1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a:p>
            <a:pPr indent="0" lvl="0" marL="0" rtl="0" algn="l">
              <a:spcBef>
                <a:spcPts val="0"/>
              </a:spcBef>
              <a:spcAft>
                <a:spcPts val="0"/>
              </a:spcAft>
              <a:buNone/>
            </a:pPr>
            <a:r>
              <a:rPr lang="en"/>
              <a:t>A group in Canada developed an algorithm called LACE to classify the severity of patient cases. This can be used to know when to intervene in attempts to prevent avoidable readmissions or deaths within 30 days of discharge.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0d835c1a1_1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0d835c1a1_1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a:p>
            <a:pPr indent="0" lvl="0" marL="0" rtl="0" algn="l">
              <a:spcBef>
                <a:spcPts val="0"/>
              </a:spcBef>
              <a:spcAft>
                <a:spcPts val="0"/>
              </a:spcAft>
              <a:buNone/>
            </a:pPr>
            <a:r>
              <a:rPr lang="en"/>
              <a:t>Plot of independently-validated LACE algorithm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0d835c1a1_1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0d835c1a1_1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a:p>
            <a:pPr indent="0" lvl="0" marL="0" rtl="0" algn="l">
              <a:spcBef>
                <a:spcPts val="0"/>
              </a:spcBef>
              <a:spcAft>
                <a:spcPts val="0"/>
              </a:spcAft>
              <a:buNone/>
            </a:pPr>
            <a:r>
              <a:rPr lang="en"/>
              <a:t>Plots look similar → our population looks like it would be a good candidate for LACE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0d835c1a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0d835c1a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WEI-CHUN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0d835c1a1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0d835c1a1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WEI-CHUN STARTS HERE</a:t>
            </a:r>
            <a:endParaRPr/>
          </a:p>
          <a:p>
            <a:pPr indent="0" lvl="0" marL="0" rtl="0" algn="l">
              <a:spcBef>
                <a:spcPts val="0"/>
              </a:spcBef>
              <a:spcAft>
                <a:spcPts val="0"/>
              </a:spcAft>
              <a:buNone/>
            </a:pPr>
            <a:r>
              <a:rPr lang="en"/>
              <a:t>Spit dataset into training and testing (80/20)</a:t>
            </a:r>
            <a:endParaRPr/>
          </a:p>
          <a:p>
            <a:pPr indent="0" lvl="0" marL="0" rtl="0" algn="l">
              <a:spcBef>
                <a:spcPts val="0"/>
              </a:spcBef>
              <a:spcAft>
                <a:spcPts val="0"/>
              </a:spcAft>
              <a:buNone/>
            </a:pPr>
            <a:r>
              <a:rPr lang="en"/>
              <a:t>O</a:t>
            </a:r>
            <a:r>
              <a:rPr lang="en"/>
              <a:t>ur preliminary model is logistic model</a:t>
            </a:r>
            <a:endParaRPr/>
          </a:p>
          <a:p>
            <a:pPr indent="0" lvl="0" marL="0" rtl="0" algn="l">
              <a:spcBef>
                <a:spcPts val="0"/>
              </a:spcBef>
              <a:spcAft>
                <a:spcPts val="0"/>
              </a:spcAft>
              <a:buNone/>
            </a:pPr>
            <a:r>
              <a:rPr lang="en"/>
              <a:t>Examples of logistic regression - determine the tumor is </a:t>
            </a:r>
            <a:r>
              <a:rPr lang="en"/>
              <a:t>malignant</a:t>
            </a:r>
            <a:r>
              <a:rPr lang="en"/>
              <a:t> or not...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0d835c1a1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0d835c1a1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WEI-CHUN </a:t>
            </a:r>
            <a:endParaRPr>
              <a:solidFill>
                <a:schemeClr val="dk2"/>
              </a:solidFill>
            </a:endParaRPr>
          </a:p>
          <a:p>
            <a:pPr indent="0" lvl="0" marL="0" rtl="0" algn="l">
              <a:spcBef>
                <a:spcPts val="0"/>
              </a:spcBef>
              <a:spcAft>
                <a:spcPts val="0"/>
              </a:spcAft>
              <a:buClr>
                <a:schemeClr val="dk2"/>
              </a:buClr>
              <a:buSzPts val="1100"/>
              <a:buFont typeface="Arial"/>
              <a:buNone/>
            </a:pPr>
            <a:r>
              <a:rPr lang="en"/>
              <a:t>We already know average cost of readmission is 11,000$....</a:t>
            </a:r>
            <a:endParaRPr/>
          </a:p>
          <a:p>
            <a:pPr indent="0" lvl="0" marL="0" rtl="0" algn="l">
              <a:spcBef>
                <a:spcPts val="0"/>
              </a:spcBef>
              <a:spcAft>
                <a:spcPts val="0"/>
              </a:spcAft>
              <a:buNone/>
            </a:pPr>
            <a:r>
              <a:rPr lang="en"/>
              <a:t>S</a:t>
            </a:r>
            <a:r>
              <a:rPr lang="en"/>
              <a:t>pecificity = 61%</a:t>
            </a:r>
            <a:endParaRPr/>
          </a:p>
          <a:p>
            <a:pPr indent="0" lvl="0" marL="0" rtl="0" algn="l">
              <a:spcBef>
                <a:spcPts val="0"/>
              </a:spcBef>
              <a:spcAft>
                <a:spcPts val="0"/>
              </a:spcAft>
              <a:buNone/>
            </a:pPr>
            <a:r>
              <a:rPr lang="en"/>
              <a:t>Sensitivity = 59% (CX: proportion of readmitted patients correctly identified by the model)</a:t>
            </a:r>
            <a:endParaRPr/>
          </a:p>
          <a:p>
            <a:pPr indent="0" lvl="0" marL="0" rtl="0" algn="l">
              <a:spcBef>
                <a:spcPts val="0"/>
              </a:spcBef>
              <a:spcAft>
                <a:spcPts val="0"/>
              </a:spcAft>
              <a:buNone/>
            </a:pPr>
            <a:r>
              <a:rPr lang="en"/>
              <a:t>Accuracy = 61% </a:t>
            </a:r>
            <a:r>
              <a:rPr lang="en"/>
              <a:t>indicates the overall ability of the model to correctly predict what the patient will readmit or </a:t>
            </a:r>
            <a:r>
              <a:rPr lang="en"/>
              <a:t>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CX note: mention that you built the model using most of the data (training data) and tested its predictive performance on test data.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0d835c1a1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0d835c1a1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WEI-CHUN </a:t>
            </a:r>
            <a:endParaRPr>
              <a:solidFill>
                <a:schemeClr val="dk2"/>
              </a:solidFill>
            </a:endParaRPr>
          </a:p>
          <a:p>
            <a:pPr indent="0" lvl="0" marL="0" rtl="0" algn="l">
              <a:spcBef>
                <a:spcPts val="0"/>
              </a:spcBef>
              <a:spcAft>
                <a:spcPts val="0"/>
              </a:spcAft>
              <a:buNone/>
            </a:pPr>
            <a:r>
              <a:rPr lang="en"/>
              <a:t>The area under the ROC curve (AUC) measures discrimination, which means the ability of the prediction model will be able to distinguish between readmit or not</a:t>
            </a:r>
            <a:endParaRPr/>
          </a:p>
          <a:p>
            <a:pPr indent="0" lvl="0" marL="0" rtl="0" algn="l">
              <a:spcBef>
                <a:spcPts val="0"/>
              </a:spcBef>
              <a:spcAft>
                <a:spcPts val="0"/>
              </a:spcAft>
              <a:buNone/>
            </a:pPr>
            <a:r>
              <a:rPr lang="en"/>
              <a:t>Logistic model has 66% chance to distinguish between positive class and negative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CX Note: Talk about the different models tried FIRST, say we then picked logistic regression for interpretability and best predictive ability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0d835c1a1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0d835c1a1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Colleen Xu</a:t>
            </a:r>
            <a:endParaRPr/>
          </a:p>
          <a:p>
            <a:pPr indent="0" lvl="0" marL="0" rtl="0" algn="l">
              <a:spcBef>
                <a:spcPts val="0"/>
              </a:spcBef>
              <a:spcAft>
                <a:spcPts val="0"/>
              </a:spcAft>
              <a:buNone/>
            </a:pPr>
            <a:r>
              <a:rPr lang="en"/>
              <a:t>Test data represents only a fraction of the patients we see in a year.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0d835c1a1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0d835c1a1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COLLEEN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0d835c1a1_1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0d835c1a1_1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COLLEEN</a:t>
            </a:r>
            <a:endParaRPr/>
          </a:p>
          <a:p>
            <a:pPr indent="0" lvl="0" marL="0" rtl="0" algn="l">
              <a:spcBef>
                <a:spcPts val="0"/>
              </a:spcBef>
              <a:spcAft>
                <a:spcPts val="0"/>
              </a:spcAft>
              <a:buNone/>
            </a:pPr>
            <a:r>
              <a:rPr lang="en"/>
              <a:t>Feedback includes what to include in the model, the relative importances of variables, ways to incorporate into workflow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0d835c1a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0d835c1a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MEGAN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0d835c1a1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0d835c1a1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COLLEEN</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Average cost per patient would be over several months...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0d835c1a1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0d835c1a1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0d835c1a1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0d835c1a1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MEGAN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0d835c1a1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0d835c1a1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COLLEEN</a:t>
            </a:r>
            <a:endParaRPr/>
          </a:p>
          <a:p>
            <a:pPr indent="0" lvl="0" marL="0" rtl="0" algn="l">
              <a:spcBef>
                <a:spcPts val="0"/>
              </a:spcBef>
              <a:spcAft>
                <a:spcPts val="0"/>
              </a:spcAft>
              <a:buNone/>
            </a:pPr>
            <a:r>
              <a:rPr lang="en"/>
              <a:t>Choose hospitals for pilot program</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0d835c1a1_1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0d835c1a1_1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0d835c1a1_1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0d835c1a1_1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0d835c1a1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0d835c1a1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0d835c1a1_1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0d835c1a1_1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0d835c1a1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0d835c1a1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0d835c1a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0d835c1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COLLEEN</a:t>
            </a:r>
            <a:endParaRPr>
              <a:solidFill>
                <a:schemeClr val="dk2"/>
              </a:solidFill>
            </a:endParaRPr>
          </a:p>
          <a:p>
            <a:pPr indent="0" lvl="0" marL="0" rtl="0" algn="l">
              <a:spcBef>
                <a:spcPts val="0"/>
              </a:spcBef>
              <a:spcAft>
                <a:spcPts val="0"/>
              </a:spcAft>
              <a:buNone/>
            </a:pPr>
            <a:r>
              <a:rPr lang="en"/>
              <a:t>30-day readmission cases: two unplanned hospital visits less than 30 days apart (less than one month between discharge date of first to admit date of the next).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Major cost to treat these patients. Additionally, we get penalized by Medicare for readmission cases for various conditions (joint replacements, congestive heart failure, heart attacks).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Basis for intervention: w/o it, patients are readmitted in poorer health and report low </a:t>
            </a:r>
            <a:r>
              <a:rPr lang="en"/>
              <a:t>satisfaction</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0d835c1a1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0d835c1a1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COLLEEN</a:t>
            </a:r>
            <a:endParaRPr>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0d835c1a1_1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0d835c1a1_1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COLLEEN</a:t>
            </a:r>
            <a:endParaRPr>
              <a:solidFill>
                <a:schemeClr val="dk2"/>
              </a:solidFill>
            </a:endParaRPr>
          </a:p>
          <a:p>
            <a:pPr indent="0" lvl="0" marL="0" rtl="0" algn="l">
              <a:spcBef>
                <a:spcPts val="0"/>
              </a:spcBef>
              <a:spcAft>
                <a:spcPts val="0"/>
              </a:spcAft>
              <a:buNone/>
            </a:pPr>
            <a:r>
              <a:rPr lang="en"/>
              <a:t>Low-cost interventions “described in the literature” include…</a:t>
            </a:r>
            <a:endParaRPr/>
          </a:p>
          <a:p>
            <a:pPr indent="0" lvl="0" marL="0" rtl="0" algn="l">
              <a:spcBef>
                <a:spcPts val="0"/>
              </a:spcBef>
              <a:spcAft>
                <a:spcPts val="0"/>
              </a:spcAft>
              <a:buNone/>
            </a:pPr>
            <a:r>
              <a:rPr lang="en"/>
              <a:t>Having a pharmacist check for medication interactions (current medications vs discharge medications list), </a:t>
            </a:r>
            <a:endParaRPr/>
          </a:p>
          <a:p>
            <a:pPr indent="0" lvl="0" marL="0" rtl="0" algn="l">
              <a:spcBef>
                <a:spcPts val="0"/>
              </a:spcBef>
              <a:spcAft>
                <a:spcPts val="0"/>
              </a:spcAft>
              <a:buNone/>
            </a:pPr>
            <a:r>
              <a:rPr lang="en"/>
              <a:t>Having a social worker / case manager meet with the patient before discharge to discuss social support resources,</a:t>
            </a:r>
            <a:endParaRPr/>
          </a:p>
          <a:p>
            <a:pPr indent="0" lvl="0" marL="0" rtl="0" algn="l">
              <a:spcBef>
                <a:spcPts val="0"/>
              </a:spcBef>
              <a:spcAft>
                <a:spcPts val="0"/>
              </a:spcAft>
              <a:buNone/>
            </a:pPr>
            <a:r>
              <a:rPr lang="en"/>
              <a:t>Sending alert to primary care physician’s office to schedule follow-up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was the goal of our pilot project! Toward that end, we took ~34,000 hospital visits from our enterprise data warehouse as our dataset to build a model to predict which patients had 30-day readmissions...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0d835c1a1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0d835c1a1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 STARTS HERE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11708" y="1085550"/>
            <a:ext cx="85206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Predicting Patient Readmissions </a:t>
            </a:r>
            <a:endParaRPr/>
          </a:p>
          <a:p>
            <a:pPr indent="0" lvl="0" marL="0" rtl="0" algn="l">
              <a:spcBef>
                <a:spcPts val="0"/>
              </a:spcBef>
              <a:spcAft>
                <a:spcPts val="0"/>
              </a:spcAft>
              <a:buNone/>
            </a:pPr>
            <a:r>
              <a:t/>
            </a:r>
            <a:endParaRPr/>
          </a:p>
        </p:txBody>
      </p:sp>
      <p:sp>
        <p:nvSpPr>
          <p:cNvPr id="59" name="Google Shape;59;p13"/>
          <p:cNvSpPr txBox="1"/>
          <p:nvPr>
            <p:ph idx="1" type="subTitle"/>
          </p:nvPr>
        </p:nvSpPr>
        <p:spPr>
          <a:xfrm>
            <a:off x="311700" y="41295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D9D9"/>
                </a:solidFill>
              </a:rPr>
              <a:t>Analysts: Wei-Chun Lin, Megan Grout, Colleen Xu</a:t>
            </a:r>
            <a:endParaRPr>
              <a:solidFill>
                <a:srgbClr val="D9D9D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LACE</a:t>
            </a:r>
            <a:endParaRPr/>
          </a:p>
        </p:txBody>
      </p:sp>
      <p:sp>
        <p:nvSpPr>
          <p:cNvPr id="114" name="Google Shape;114;p22"/>
          <p:cNvSpPr txBox="1"/>
          <p:nvPr>
            <p:ph idx="1" type="body"/>
          </p:nvPr>
        </p:nvSpPr>
        <p:spPr>
          <a:xfrm>
            <a:off x="311700" y="1152475"/>
            <a:ext cx="53157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Char char="●"/>
            </a:pPr>
            <a:r>
              <a:rPr lang="en" sz="3000">
                <a:solidFill>
                  <a:srgbClr val="000000"/>
                </a:solidFill>
              </a:rPr>
              <a:t>L = Length of stay</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A = Acuity of admission</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C = Cormorbidities</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E = Emergency department visits</a:t>
            </a:r>
            <a:endParaRPr sz="3000">
              <a:solidFill>
                <a:srgbClr val="000000"/>
              </a:solidFill>
            </a:endParaRPr>
          </a:p>
        </p:txBody>
      </p:sp>
      <p:pic>
        <p:nvPicPr>
          <p:cNvPr id="115" name="Google Shape;115;p22"/>
          <p:cNvPicPr preferRelativeResize="0"/>
          <p:nvPr/>
        </p:nvPicPr>
        <p:blipFill>
          <a:blip r:embed="rId3">
            <a:alphaModFix/>
          </a:blip>
          <a:stretch>
            <a:fillRect/>
          </a:stretch>
        </p:blipFill>
        <p:spPr>
          <a:xfrm>
            <a:off x="5398375" y="1152475"/>
            <a:ext cx="3745625" cy="3745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LACE</a:t>
            </a:r>
            <a:endParaRPr/>
          </a:p>
        </p:txBody>
      </p:sp>
      <p:sp>
        <p:nvSpPr>
          <p:cNvPr id="121" name="Google Shape;121;p23"/>
          <p:cNvSpPr txBox="1"/>
          <p:nvPr/>
        </p:nvSpPr>
        <p:spPr>
          <a:xfrm>
            <a:off x="7430800" y="4729125"/>
            <a:ext cx="16260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van Walraven, et al.</a:t>
            </a:r>
            <a:endParaRPr>
              <a:latin typeface="Source Sans Pro"/>
              <a:ea typeface="Source Sans Pro"/>
              <a:cs typeface="Source Sans Pro"/>
              <a:sym typeface="Source Sans Pro"/>
            </a:endParaRPr>
          </a:p>
        </p:txBody>
      </p:sp>
      <p:pic>
        <p:nvPicPr>
          <p:cNvPr id="122" name="Google Shape;122;p23"/>
          <p:cNvPicPr preferRelativeResize="0"/>
          <p:nvPr/>
        </p:nvPicPr>
        <p:blipFill>
          <a:blip r:embed="rId3">
            <a:alphaModFix/>
          </a:blip>
          <a:stretch>
            <a:fillRect/>
          </a:stretch>
        </p:blipFill>
        <p:spPr>
          <a:xfrm>
            <a:off x="878125" y="961811"/>
            <a:ext cx="6552674" cy="40292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LACE</a:t>
            </a:r>
            <a:endParaRPr/>
          </a:p>
        </p:txBody>
      </p:sp>
      <p:pic>
        <p:nvPicPr>
          <p:cNvPr id="128" name="Google Shape;128;p24"/>
          <p:cNvPicPr preferRelativeResize="0"/>
          <p:nvPr/>
        </p:nvPicPr>
        <p:blipFill>
          <a:blip r:embed="rId3">
            <a:alphaModFix/>
          </a:blip>
          <a:stretch>
            <a:fillRect/>
          </a:stretch>
        </p:blipFill>
        <p:spPr>
          <a:xfrm>
            <a:off x="1783676" y="976575"/>
            <a:ext cx="6577749" cy="4059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Diving deeper...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167975"/>
            <a:ext cx="8520600" cy="1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Logistic regression </a:t>
            </a:r>
            <a:endParaRPr/>
          </a:p>
        </p:txBody>
      </p:sp>
      <p:sp>
        <p:nvSpPr>
          <p:cNvPr id="139" name="Google Shape;139;p26"/>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Logistic Regression</a:t>
            </a:r>
            <a:r>
              <a:rPr lang="en">
                <a:solidFill>
                  <a:srgbClr val="000000"/>
                </a:solidFill>
              </a:rPr>
              <a:t> is used for the classification problems, it is a predictive analysis algorithm and based on the concept of probability.</a:t>
            </a:r>
            <a:endParaRPr>
              <a:solidFill>
                <a:srgbClr val="000000"/>
              </a:solidFill>
            </a:endParaRPr>
          </a:p>
          <a:p>
            <a:pPr indent="0" lvl="0" marL="0" rtl="0" algn="l">
              <a:spcBef>
                <a:spcPts val="1600"/>
              </a:spcBef>
              <a:spcAft>
                <a:spcPts val="1600"/>
              </a:spcAft>
              <a:buNone/>
            </a:pPr>
            <a:r>
              <a:t/>
            </a:r>
            <a:endParaRPr/>
          </a:p>
        </p:txBody>
      </p:sp>
      <p:sp>
        <p:nvSpPr>
          <p:cNvPr id="140" name="Google Shape;140;p26"/>
          <p:cNvSpPr txBox="1"/>
          <p:nvPr/>
        </p:nvSpPr>
        <p:spPr>
          <a:xfrm>
            <a:off x="311700" y="4762450"/>
            <a:ext cx="8520600" cy="2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https://towardsdatascience.com/introduction-to-logistic-regression-66248243c148</a:t>
            </a:r>
            <a:endParaRPr>
              <a:latin typeface="Source Sans Pro"/>
              <a:ea typeface="Source Sans Pro"/>
              <a:cs typeface="Source Sans Pro"/>
              <a:sym typeface="Source Sans Pro"/>
            </a:endParaRPr>
          </a:p>
        </p:txBody>
      </p:sp>
      <p:pic>
        <p:nvPicPr>
          <p:cNvPr id="141" name="Google Shape;141;p26"/>
          <p:cNvPicPr preferRelativeResize="0"/>
          <p:nvPr/>
        </p:nvPicPr>
        <p:blipFill>
          <a:blip r:embed="rId3">
            <a:alphaModFix/>
          </a:blip>
          <a:stretch>
            <a:fillRect/>
          </a:stretch>
        </p:blipFill>
        <p:spPr>
          <a:xfrm>
            <a:off x="2585875" y="1986725"/>
            <a:ext cx="5988651" cy="2653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2164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performance on test data</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48" name="Google Shape;148;p27"/>
          <p:cNvGraphicFramePr/>
          <p:nvPr/>
        </p:nvGraphicFramePr>
        <p:xfrm>
          <a:off x="1006000" y="1229550"/>
          <a:ext cx="3000000" cy="3000000"/>
        </p:xfrm>
        <a:graphic>
          <a:graphicData uri="http://schemas.openxmlformats.org/drawingml/2006/table">
            <a:tbl>
              <a:tblPr>
                <a:noFill/>
                <a:tableStyleId>{799CD31B-CED1-4048-9C51-23DC965D9EA1}</a:tableStyleId>
              </a:tblPr>
              <a:tblGrid>
                <a:gridCol w="2325600"/>
                <a:gridCol w="1970525"/>
                <a:gridCol w="2325600"/>
              </a:tblGrid>
              <a:tr h="1032850">
                <a:tc>
                  <a:txBody>
                    <a:bodyPr/>
                    <a:lstStyle/>
                    <a:p>
                      <a:pPr indent="0" lvl="0" marL="0" rtl="0" algn="ctr">
                        <a:lnSpc>
                          <a:spcPct val="115000"/>
                        </a:lnSpc>
                        <a:spcBef>
                          <a:spcPts val="0"/>
                        </a:spcBef>
                        <a:spcAft>
                          <a:spcPts val="0"/>
                        </a:spcAft>
                        <a:buNone/>
                      </a:pPr>
                      <a:r>
                        <a:rPr lang="en" sz="1800"/>
                        <a:t>N = 6901</a:t>
                      </a:r>
                      <a:endParaRPr sz="1800"/>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800"/>
                        <a:t>Actual:</a:t>
                      </a:r>
                      <a:endParaRPr b="1" sz="1800"/>
                    </a:p>
                    <a:p>
                      <a:pPr indent="0" lvl="0" marL="0" rtl="0" algn="ctr">
                        <a:lnSpc>
                          <a:spcPct val="115000"/>
                        </a:lnSpc>
                        <a:spcBef>
                          <a:spcPts val="0"/>
                        </a:spcBef>
                        <a:spcAft>
                          <a:spcPts val="0"/>
                        </a:spcAft>
                        <a:buNone/>
                      </a:pPr>
                      <a:r>
                        <a:rPr b="1" lang="en" sz="1800"/>
                        <a:t>Readmission</a:t>
                      </a:r>
                      <a:endParaRPr b="1" sz="1800"/>
                    </a:p>
                    <a:p>
                      <a:pPr indent="0" lvl="0" marL="0" rtl="0" algn="ctr">
                        <a:lnSpc>
                          <a:spcPct val="115000"/>
                        </a:lnSpc>
                        <a:spcBef>
                          <a:spcPts val="0"/>
                        </a:spcBef>
                        <a:spcAft>
                          <a:spcPts val="0"/>
                        </a:spcAft>
                        <a:buNone/>
                      </a:pPr>
                      <a:r>
                        <a:rPr b="1" lang="en" sz="1800"/>
                        <a:t> </a:t>
                      </a:r>
                      <a:endParaRPr b="1" sz="1800"/>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800"/>
                        <a:t>Actual:</a:t>
                      </a:r>
                      <a:endParaRPr b="1" sz="1800"/>
                    </a:p>
                    <a:p>
                      <a:pPr indent="0" lvl="0" marL="0" rtl="0" algn="ctr">
                        <a:lnSpc>
                          <a:spcPct val="115000"/>
                        </a:lnSpc>
                        <a:spcBef>
                          <a:spcPts val="0"/>
                        </a:spcBef>
                        <a:spcAft>
                          <a:spcPts val="0"/>
                        </a:spcAft>
                        <a:buNone/>
                      </a:pPr>
                      <a:r>
                        <a:rPr b="1" lang="en" sz="1800"/>
                        <a:t>No readmission</a:t>
                      </a:r>
                      <a:endParaRPr b="1" sz="1800"/>
                    </a:p>
                    <a:p>
                      <a:pPr indent="0" lvl="0" marL="0" rtl="0" algn="ctr">
                        <a:lnSpc>
                          <a:spcPct val="115000"/>
                        </a:lnSpc>
                        <a:spcBef>
                          <a:spcPts val="0"/>
                        </a:spcBef>
                        <a:spcAft>
                          <a:spcPts val="0"/>
                        </a:spcAft>
                        <a:buNone/>
                      </a:pPr>
                      <a:r>
                        <a:rPr b="1" lang="en" sz="1800"/>
                        <a:t> </a:t>
                      </a:r>
                      <a:endParaRPr b="1" sz="1800"/>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032850">
                <a:tc>
                  <a:txBody>
                    <a:bodyPr/>
                    <a:lstStyle/>
                    <a:p>
                      <a:pPr indent="0" lvl="0" marL="0" rtl="0" algn="ctr">
                        <a:lnSpc>
                          <a:spcPct val="115000"/>
                        </a:lnSpc>
                        <a:spcBef>
                          <a:spcPts val="0"/>
                        </a:spcBef>
                        <a:spcAft>
                          <a:spcPts val="0"/>
                        </a:spcAft>
                        <a:buNone/>
                      </a:pPr>
                      <a:r>
                        <a:rPr b="1" lang="en" sz="1800"/>
                        <a:t>Predicted:</a:t>
                      </a:r>
                      <a:endParaRPr b="1" sz="1800"/>
                    </a:p>
                    <a:p>
                      <a:pPr indent="0" lvl="0" marL="0" rtl="0" algn="ctr">
                        <a:lnSpc>
                          <a:spcPct val="115000"/>
                        </a:lnSpc>
                        <a:spcBef>
                          <a:spcPts val="0"/>
                        </a:spcBef>
                        <a:spcAft>
                          <a:spcPts val="0"/>
                        </a:spcAft>
                        <a:buNone/>
                      </a:pPr>
                      <a:r>
                        <a:rPr b="1" lang="en" sz="1800"/>
                        <a:t>High-Risk for </a:t>
                      </a:r>
                      <a:endParaRPr b="1" sz="1800"/>
                    </a:p>
                    <a:p>
                      <a:pPr indent="0" lvl="0" marL="0" rtl="0" algn="ctr">
                        <a:lnSpc>
                          <a:spcPct val="115000"/>
                        </a:lnSpc>
                        <a:spcBef>
                          <a:spcPts val="0"/>
                        </a:spcBef>
                        <a:spcAft>
                          <a:spcPts val="0"/>
                        </a:spcAft>
                        <a:buNone/>
                      </a:pPr>
                      <a:r>
                        <a:rPr b="1" lang="en" sz="1800"/>
                        <a:t>Readmission</a:t>
                      </a:r>
                      <a:endParaRPr b="1" sz="1800"/>
                    </a:p>
                    <a:p>
                      <a:pPr indent="0" lvl="0" marL="0" rtl="0" algn="ctr">
                        <a:lnSpc>
                          <a:spcPct val="115000"/>
                        </a:lnSpc>
                        <a:spcBef>
                          <a:spcPts val="0"/>
                        </a:spcBef>
                        <a:spcAft>
                          <a:spcPts val="0"/>
                        </a:spcAft>
                        <a:buNone/>
                      </a:pPr>
                      <a:r>
                        <a:rPr b="1" lang="en" sz="1800"/>
                        <a:t> </a:t>
                      </a:r>
                      <a:endParaRPr b="1" sz="1800"/>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2E9"/>
                    </a:solidFill>
                  </a:tcPr>
                </a:tc>
                <a:tc>
                  <a:txBody>
                    <a:bodyPr/>
                    <a:lstStyle/>
                    <a:p>
                      <a:pPr indent="0" lvl="0" marL="0" rtl="0" algn="ctr">
                        <a:lnSpc>
                          <a:spcPct val="115000"/>
                        </a:lnSpc>
                        <a:spcBef>
                          <a:spcPts val="0"/>
                        </a:spcBef>
                        <a:spcAft>
                          <a:spcPts val="0"/>
                        </a:spcAft>
                        <a:buNone/>
                      </a:pPr>
                      <a:r>
                        <a:rPr lang="en" sz="1800"/>
                        <a:t>608</a:t>
                      </a:r>
                      <a:endParaRPr sz="1800"/>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4A7D6"/>
                    </a:solidFill>
                  </a:tcPr>
                </a:tc>
                <a:tc>
                  <a:txBody>
                    <a:bodyPr/>
                    <a:lstStyle/>
                    <a:p>
                      <a:pPr indent="0" lvl="0" marL="0" rtl="0" algn="ctr">
                        <a:lnSpc>
                          <a:spcPct val="115000"/>
                        </a:lnSpc>
                        <a:spcBef>
                          <a:spcPts val="0"/>
                        </a:spcBef>
                        <a:spcAft>
                          <a:spcPts val="0"/>
                        </a:spcAft>
                        <a:buNone/>
                      </a:pPr>
                      <a:r>
                        <a:rPr lang="en" sz="1800"/>
                        <a:t>2,274</a:t>
                      </a:r>
                      <a:endParaRPr sz="1800"/>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772025">
                <a:tc>
                  <a:txBody>
                    <a:bodyPr/>
                    <a:lstStyle/>
                    <a:p>
                      <a:pPr indent="0" lvl="0" marL="0" rtl="0" algn="ctr">
                        <a:lnSpc>
                          <a:spcPct val="115000"/>
                        </a:lnSpc>
                        <a:spcBef>
                          <a:spcPts val="0"/>
                        </a:spcBef>
                        <a:spcAft>
                          <a:spcPts val="0"/>
                        </a:spcAft>
                        <a:buNone/>
                      </a:pPr>
                      <a:r>
                        <a:rPr b="1" lang="en" sz="1800"/>
                        <a:t>Predicted:</a:t>
                      </a:r>
                      <a:endParaRPr b="1" sz="1800"/>
                    </a:p>
                    <a:p>
                      <a:pPr indent="0" lvl="0" marL="0" rtl="0" algn="ctr">
                        <a:lnSpc>
                          <a:spcPct val="115000"/>
                        </a:lnSpc>
                        <a:spcBef>
                          <a:spcPts val="0"/>
                        </a:spcBef>
                        <a:spcAft>
                          <a:spcPts val="0"/>
                        </a:spcAft>
                        <a:buNone/>
                      </a:pPr>
                      <a:r>
                        <a:rPr b="1" lang="en" sz="1800"/>
                        <a:t>No readmission</a:t>
                      </a:r>
                      <a:endParaRPr b="1" sz="1800"/>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421</a:t>
                      </a:r>
                      <a:endParaRPr sz="1800"/>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3,598</a:t>
                      </a:r>
                      <a:endParaRPr sz="1800"/>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2913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a model</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28"/>
          <p:cNvPicPr preferRelativeResize="0"/>
          <p:nvPr/>
        </p:nvPicPr>
        <p:blipFill>
          <a:blip r:embed="rId3">
            <a:alphaModFix/>
          </a:blip>
          <a:stretch>
            <a:fillRect/>
          </a:stretch>
        </p:blipFill>
        <p:spPr>
          <a:xfrm>
            <a:off x="1487612" y="914751"/>
            <a:ext cx="5803225" cy="4147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1402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cost savings (test data)</a:t>
            </a:r>
            <a:endParaRPr/>
          </a:p>
        </p:txBody>
      </p:sp>
      <p:graphicFrame>
        <p:nvGraphicFramePr>
          <p:cNvPr id="161" name="Google Shape;161;p29"/>
          <p:cNvGraphicFramePr/>
          <p:nvPr/>
        </p:nvGraphicFramePr>
        <p:xfrm>
          <a:off x="311700" y="952825"/>
          <a:ext cx="3000000" cy="3000000"/>
        </p:xfrm>
        <a:graphic>
          <a:graphicData uri="http://schemas.openxmlformats.org/drawingml/2006/table">
            <a:tbl>
              <a:tblPr>
                <a:noFill/>
                <a:tableStyleId>{55C19C94-14AA-4494-BA71-401BB3A3A2FF}</a:tableStyleId>
              </a:tblPr>
              <a:tblGrid>
                <a:gridCol w="2106150"/>
                <a:gridCol w="2106150"/>
                <a:gridCol w="2106150"/>
                <a:gridCol w="2106150"/>
              </a:tblGrid>
              <a:tr h="696125">
                <a:tc>
                  <a:txBody>
                    <a:bodyPr/>
                    <a:lstStyle/>
                    <a:p>
                      <a:pPr indent="0" lvl="0" marL="0" rtl="0" algn="ctr">
                        <a:spcBef>
                          <a:spcPts val="0"/>
                        </a:spcBef>
                        <a:spcAft>
                          <a:spcPts val="0"/>
                        </a:spcAft>
                        <a:buNone/>
                      </a:pPr>
                      <a:r>
                        <a:rPr lang="en" sz="1800"/>
                        <a:t>Sum</a:t>
                      </a:r>
                      <a:endParaRPr sz="1800"/>
                    </a:p>
                  </a:txBody>
                  <a:tcPr marT="91425" marB="91425" marR="91425" marL="91425" anchor="ctr"/>
                </a:tc>
                <a:tc>
                  <a:txBody>
                    <a:bodyPr/>
                    <a:lstStyle/>
                    <a:p>
                      <a:pPr indent="0" lvl="0" marL="0" rtl="0" algn="ctr">
                        <a:spcBef>
                          <a:spcPts val="0"/>
                        </a:spcBef>
                        <a:spcAft>
                          <a:spcPts val="0"/>
                        </a:spcAft>
                        <a:buNone/>
                      </a:pPr>
                      <a:r>
                        <a:rPr lang="en"/>
                        <a:t>Number of patients</a:t>
                      </a:r>
                      <a:endParaRPr/>
                    </a:p>
                  </a:txBody>
                  <a:tcPr marT="91425" marB="91425" marR="91425" marL="91425" anchor="ctr"/>
                </a:tc>
                <a:tc>
                  <a:txBody>
                    <a:bodyPr/>
                    <a:lstStyle/>
                    <a:p>
                      <a:pPr indent="0" lvl="0" marL="0" rtl="0" algn="ctr">
                        <a:spcBef>
                          <a:spcPts val="0"/>
                        </a:spcBef>
                        <a:spcAft>
                          <a:spcPts val="0"/>
                        </a:spcAft>
                        <a:buNone/>
                      </a:pPr>
                      <a:r>
                        <a:rPr lang="en"/>
                        <a:t>Cost/Savings per patient</a:t>
                      </a:r>
                      <a:endParaRPr/>
                    </a:p>
                  </a:txBody>
                  <a:tcPr marT="91425" marB="91425" marR="91425" marL="91425" anchor="ctr"/>
                </a:tc>
                <a:tc>
                  <a:txBody>
                    <a:bodyPr/>
                    <a:lstStyle/>
                    <a:p>
                      <a:pPr indent="0" lvl="0" marL="0" rtl="0" algn="ctr">
                        <a:spcBef>
                          <a:spcPts val="0"/>
                        </a:spcBef>
                        <a:spcAft>
                          <a:spcPts val="0"/>
                        </a:spcAft>
                        <a:buNone/>
                      </a:pPr>
                      <a:r>
                        <a:rPr lang="en"/>
                        <a:t>Description</a:t>
                      </a:r>
                      <a:endParaRPr/>
                    </a:p>
                  </a:txBody>
                  <a:tcPr marT="91425" marB="91425" marR="91425" marL="91425" anchor="ctr"/>
                </a:tc>
              </a:tr>
              <a:tr h="1075200">
                <a:tc>
                  <a:txBody>
                    <a:bodyPr/>
                    <a:lstStyle/>
                    <a:p>
                      <a:pPr indent="-342900" lvl="0" marL="457200" rtl="0" algn="ctr">
                        <a:spcBef>
                          <a:spcPts val="0"/>
                        </a:spcBef>
                        <a:spcAft>
                          <a:spcPts val="0"/>
                        </a:spcAft>
                        <a:buSzPts val="1800"/>
                        <a:buChar char="+"/>
                      </a:pPr>
                      <a:r>
                        <a:rPr lang="en" sz="1800"/>
                        <a:t>$6.7 million</a:t>
                      </a:r>
                      <a:endParaRPr sz="1800"/>
                    </a:p>
                  </a:txBody>
                  <a:tcPr marT="91425" marB="91425" marR="91425" marL="91425" anchor="ctr"/>
                </a:tc>
                <a:tc>
                  <a:txBody>
                    <a:bodyPr/>
                    <a:lstStyle/>
                    <a:p>
                      <a:pPr indent="0" lvl="0" marL="0" rtl="0" algn="ctr">
                        <a:spcBef>
                          <a:spcPts val="0"/>
                        </a:spcBef>
                        <a:spcAft>
                          <a:spcPts val="0"/>
                        </a:spcAft>
                        <a:buNone/>
                      </a:pPr>
                      <a:r>
                        <a:rPr lang="en"/>
                        <a:t>608</a:t>
                      </a:r>
                      <a:endParaRPr/>
                    </a:p>
                  </a:txBody>
                  <a:tcPr marT="91425" marB="91425" marR="91425" marL="91425" anchor="ctr"/>
                </a:tc>
                <a:tc>
                  <a:txBody>
                    <a:bodyPr/>
                    <a:lstStyle/>
                    <a:p>
                      <a:pPr indent="-317500" lvl="0" marL="457200" rtl="0" algn="ctr">
                        <a:spcBef>
                          <a:spcPts val="0"/>
                        </a:spcBef>
                        <a:spcAft>
                          <a:spcPts val="0"/>
                        </a:spcAft>
                        <a:buSzPts val="1400"/>
                        <a:buChar char="+"/>
                      </a:pPr>
                      <a:r>
                        <a:rPr lang="en"/>
                        <a:t>$11,100</a:t>
                      </a:r>
                      <a:endParaRPr/>
                    </a:p>
                  </a:txBody>
                  <a:tcPr marT="91425" marB="91425" marR="91425" marL="91425" anchor="ctr"/>
                </a:tc>
                <a:tc>
                  <a:txBody>
                    <a:bodyPr/>
                    <a:lstStyle/>
                    <a:p>
                      <a:pPr indent="0" lvl="0" marL="0" rtl="0" algn="ctr">
                        <a:lnSpc>
                          <a:spcPct val="115000"/>
                        </a:lnSpc>
                        <a:spcBef>
                          <a:spcPts val="0"/>
                        </a:spcBef>
                        <a:spcAft>
                          <a:spcPts val="0"/>
                        </a:spcAft>
                        <a:buNone/>
                      </a:pPr>
                      <a:r>
                        <a:rPr lang="en">
                          <a:latin typeface="Source Sans Pro"/>
                          <a:ea typeface="Source Sans Pro"/>
                          <a:cs typeface="Source Sans Pro"/>
                          <a:sym typeface="Source Sans Pro"/>
                        </a:rPr>
                        <a:t>Actual</a:t>
                      </a:r>
                      <a:r>
                        <a:rPr lang="en">
                          <a:latin typeface="Source Sans Pro"/>
                          <a:ea typeface="Source Sans Pro"/>
                          <a:cs typeface="Source Sans Pro"/>
                          <a:sym typeface="Source Sans Pro"/>
                        </a:rPr>
                        <a:t> Readmissions Identified </a:t>
                      </a:r>
                      <a:r>
                        <a:rPr lang="en">
                          <a:latin typeface="Source Sans Pro"/>
                          <a:ea typeface="Source Sans Pro"/>
                          <a:cs typeface="Source Sans Pro"/>
                          <a:sym typeface="Source Sans Pro"/>
                        </a:rPr>
                        <a:t>b</a:t>
                      </a:r>
                      <a:r>
                        <a:rPr lang="en">
                          <a:latin typeface="Source Sans Pro"/>
                          <a:ea typeface="Source Sans Pro"/>
                          <a:cs typeface="Source Sans Pro"/>
                          <a:sym typeface="Source Sans Pro"/>
                        </a:rPr>
                        <a:t>y the model </a:t>
                      </a:r>
                      <a:endParaRPr>
                        <a:latin typeface="Source Sans Pro"/>
                        <a:ea typeface="Source Sans Pro"/>
                        <a:cs typeface="Source Sans Pro"/>
                        <a:sym typeface="Source Sans Pro"/>
                      </a:endParaRPr>
                    </a:p>
                    <a:p>
                      <a:pPr indent="0" lvl="0" marL="0" rtl="0" algn="ctr">
                        <a:lnSpc>
                          <a:spcPct val="115000"/>
                        </a:lnSpc>
                        <a:spcBef>
                          <a:spcPts val="1600"/>
                        </a:spcBef>
                        <a:spcAft>
                          <a:spcPts val="1600"/>
                        </a:spcAft>
                        <a:buClr>
                          <a:schemeClr val="dk2"/>
                        </a:buClr>
                        <a:buSzPts val="1100"/>
                        <a:buFont typeface="Arial"/>
                        <a:buNone/>
                      </a:pPr>
                      <a:r>
                        <a:rPr lang="en">
                          <a:latin typeface="Source Sans Pro"/>
                          <a:ea typeface="Source Sans Pro"/>
                          <a:cs typeface="Source Sans Pro"/>
                          <a:sym typeface="Source Sans Pro"/>
                        </a:rPr>
                        <a:t>(~1% Medicare penalty + hospital costs)</a:t>
                      </a:r>
                      <a:endParaRPr/>
                    </a:p>
                  </a:txBody>
                  <a:tcPr marT="91425" marB="91425" marR="91425" marL="91425" anchor="ctr"/>
                </a:tc>
              </a:tr>
              <a:tr h="483850">
                <a:tc>
                  <a:txBody>
                    <a:bodyPr/>
                    <a:lstStyle/>
                    <a:p>
                      <a:pPr indent="-342900" lvl="0" marL="457200" rtl="0" algn="ctr">
                        <a:spcBef>
                          <a:spcPts val="0"/>
                        </a:spcBef>
                        <a:spcAft>
                          <a:spcPts val="0"/>
                        </a:spcAft>
                        <a:buSzPts val="1800"/>
                        <a:buChar char="-"/>
                      </a:pPr>
                      <a:r>
                        <a:rPr lang="en" sz="1800"/>
                        <a:t>$2.9 million</a:t>
                      </a:r>
                      <a:endParaRPr sz="1800"/>
                    </a:p>
                  </a:txBody>
                  <a:tcPr marT="91425" marB="91425" marR="91425" marL="91425" anchor="ctr"/>
                </a:tc>
                <a:tc>
                  <a:txBody>
                    <a:bodyPr/>
                    <a:lstStyle/>
                    <a:p>
                      <a:pPr indent="0" lvl="0" marL="0" rtl="0" algn="ctr">
                        <a:spcBef>
                          <a:spcPts val="0"/>
                        </a:spcBef>
                        <a:spcAft>
                          <a:spcPts val="0"/>
                        </a:spcAft>
                        <a:buNone/>
                      </a:pPr>
                      <a:r>
                        <a:rPr lang="en"/>
                        <a:t>2882</a:t>
                      </a:r>
                      <a:endParaRPr/>
                    </a:p>
                  </a:txBody>
                  <a:tcPr marT="91425" marB="91425" marR="91425" marL="91425" anchor="ctr"/>
                </a:tc>
                <a:tc>
                  <a:txBody>
                    <a:bodyPr/>
                    <a:lstStyle/>
                    <a:p>
                      <a:pPr indent="-317500" lvl="0" marL="457200" rtl="0" algn="ctr">
                        <a:spcBef>
                          <a:spcPts val="0"/>
                        </a:spcBef>
                        <a:spcAft>
                          <a:spcPts val="0"/>
                        </a:spcAft>
                        <a:buSzPts val="1400"/>
                        <a:buChar char="-"/>
                      </a:pPr>
                      <a:r>
                        <a:rPr lang="en"/>
                        <a:t>$1000</a:t>
                      </a:r>
                      <a:endParaRPr/>
                    </a:p>
                  </a:txBody>
                  <a:tcPr marT="91425" marB="91425" marR="91425" marL="91425" anchor="ctr"/>
                </a:tc>
                <a:tc>
                  <a:txBody>
                    <a:bodyPr/>
                    <a:lstStyle/>
                    <a:p>
                      <a:pPr indent="0" lvl="0" marL="0" rtl="0" algn="ctr">
                        <a:spcBef>
                          <a:spcPts val="0"/>
                        </a:spcBef>
                        <a:spcAft>
                          <a:spcPts val="0"/>
                        </a:spcAft>
                        <a:buNone/>
                      </a:pPr>
                      <a:r>
                        <a:rPr lang="en"/>
                        <a:t>Patients Flagged by model for Interventions </a:t>
                      </a:r>
                      <a:endParaRPr/>
                    </a:p>
                  </a:txBody>
                  <a:tcPr marT="91425" marB="91425" marR="91425" marL="91425" anchor="ctr"/>
                </a:tc>
              </a:tr>
              <a:tr h="913400">
                <a:tc gridSpan="4">
                  <a:txBody>
                    <a:bodyPr/>
                    <a:lstStyle/>
                    <a:p>
                      <a:pPr indent="-342900" lvl="0" marL="457200" rtl="0" algn="ctr">
                        <a:spcBef>
                          <a:spcPts val="0"/>
                        </a:spcBef>
                        <a:spcAft>
                          <a:spcPts val="0"/>
                        </a:spcAft>
                        <a:buSzPts val="1800"/>
                        <a:buChar char="+"/>
                      </a:pPr>
                      <a:r>
                        <a:rPr b="1" lang="en" sz="1800"/>
                        <a:t>$3.8 million SAVINGS (6902 patients)</a:t>
                      </a:r>
                      <a:endParaRPr b="1" sz="1800"/>
                    </a:p>
                  </a:txBody>
                  <a:tcPr marT="91425" marB="91425" marR="91425" marL="91425" anchor="ctr">
                    <a:solidFill>
                      <a:srgbClr val="FFD966"/>
                    </a:solidFill>
                  </a:tcPr>
                </a:tc>
                <a:tc hMerge="1"/>
                <a:tc hMerge="1"/>
                <a:tc hMerge="1"/>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Looking Forward...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1402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readmission risk prediction  to workflow</a:t>
            </a:r>
            <a:endParaRPr/>
          </a:p>
        </p:txBody>
      </p:sp>
      <p:sp>
        <p:nvSpPr>
          <p:cNvPr id="172" name="Google Shape;172;p31"/>
          <p:cNvSpPr txBox="1"/>
          <p:nvPr>
            <p:ph idx="1" type="body"/>
          </p:nvPr>
        </p:nvSpPr>
        <p:spPr>
          <a:xfrm>
            <a:off x="179225" y="1304875"/>
            <a:ext cx="5484000" cy="381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Readmission risk flag in EHR</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Categorize hospital patients automatically using model and EHR data </a:t>
            </a:r>
            <a:endParaRPr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Triggers alerts for interventions</a:t>
            </a:r>
            <a:endParaRPr b="1" sz="1800">
              <a:solidFill>
                <a:srgbClr val="000000"/>
              </a:solidFill>
            </a:endParaRPr>
          </a:p>
          <a:p>
            <a:pPr indent="-342900" lvl="2" marL="1371600" rtl="0" algn="l">
              <a:spcBef>
                <a:spcPts val="0"/>
              </a:spcBef>
              <a:spcAft>
                <a:spcPts val="0"/>
              </a:spcAft>
              <a:buClr>
                <a:srgbClr val="000000"/>
              </a:buClr>
              <a:buSzPts val="1800"/>
              <a:buChar char="■"/>
            </a:pPr>
            <a:r>
              <a:rPr lang="en" sz="1800">
                <a:solidFill>
                  <a:srgbClr val="000000"/>
                </a:solidFill>
              </a:rPr>
              <a:t>pre-discharge processes (social work, pharmacy)</a:t>
            </a:r>
            <a:endParaRPr sz="1800">
              <a:solidFill>
                <a:srgbClr val="000000"/>
              </a:solidFill>
            </a:endParaRPr>
          </a:p>
          <a:p>
            <a:pPr indent="-342900" lvl="2" marL="1371600" rtl="0" algn="l">
              <a:spcBef>
                <a:spcPts val="0"/>
              </a:spcBef>
              <a:spcAft>
                <a:spcPts val="0"/>
              </a:spcAft>
              <a:buClr>
                <a:srgbClr val="000000"/>
              </a:buClr>
              <a:buSzPts val="1800"/>
              <a:buChar char="■"/>
            </a:pPr>
            <a:r>
              <a:rPr lang="en" sz="1800">
                <a:solidFill>
                  <a:srgbClr val="000000"/>
                </a:solidFill>
              </a:rPr>
              <a:t>Post-discharge processes (PCP follow-up, phone call)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Successful implementation depends on listening to end-users and incorporating their feedback </a:t>
            </a:r>
            <a:endParaRPr>
              <a:solidFill>
                <a:srgbClr val="000000"/>
              </a:solidFill>
            </a:endParaRPr>
          </a:p>
        </p:txBody>
      </p:sp>
      <p:pic>
        <p:nvPicPr>
          <p:cNvPr id="173" name="Google Shape;173;p31"/>
          <p:cNvPicPr preferRelativeResize="0"/>
          <p:nvPr/>
        </p:nvPicPr>
        <p:blipFill>
          <a:blip r:embed="rId3">
            <a:alphaModFix/>
          </a:blip>
          <a:stretch>
            <a:fillRect/>
          </a:stretch>
        </p:blipFill>
        <p:spPr>
          <a:xfrm>
            <a:off x="5558825" y="1231475"/>
            <a:ext cx="3585174" cy="35851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1402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Measuring impacts</a:t>
            </a:r>
            <a:endParaRPr/>
          </a:p>
        </p:txBody>
      </p:sp>
      <p:sp>
        <p:nvSpPr>
          <p:cNvPr id="179" name="Google Shape;179;p32"/>
          <p:cNvSpPr txBox="1"/>
          <p:nvPr>
            <p:ph idx="1" type="body"/>
          </p:nvPr>
        </p:nvSpPr>
        <p:spPr>
          <a:xfrm>
            <a:off x="311700" y="923875"/>
            <a:ext cx="5065500" cy="372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Effects on workflow: </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 of alerts acted upon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Feedback from end-users</a:t>
            </a:r>
            <a:endParaRPr sz="18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Measures of success: </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 of 30-day readmissions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Average cost / patient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Patient satisfaction (post-visit survey)</a:t>
            </a:r>
            <a:endParaRPr sz="18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ROI seen within a few months, if interventions effective</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Medicare penalty will gradually drop </a:t>
            </a:r>
            <a:endParaRPr sz="1800">
              <a:solidFill>
                <a:srgbClr val="000000"/>
              </a:solidFill>
            </a:endParaRPr>
          </a:p>
        </p:txBody>
      </p:sp>
      <p:pic>
        <p:nvPicPr>
          <p:cNvPr id="180" name="Google Shape;180;p32"/>
          <p:cNvPicPr preferRelativeResize="0"/>
          <p:nvPr/>
        </p:nvPicPr>
        <p:blipFill>
          <a:blip r:embed="rId3">
            <a:alphaModFix/>
          </a:blip>
          <a:stretch>
            <a:fillRect/>
          </a:stretch>
        </p:blipFill>
        <p:spPr>
          <a:xfrm>
            <a:off x="5529600" y="1220825"/>
            <a:ext cx="3462001" cy="3462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Team Players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Roles</a:t>
            </a:r>
            <a:endParaRPr/>
          </a:p>
        </p:txBody>
      </p:sp>
      <p:sp>
        <p:nvSpPr>
          <p:cNvPr id="191" name="Google Shape;191;p34"/>
          <p:cNvSpPr txBox="1"/>
          <p:nvPr>
            <p:ph idx="1" type="body"/>
          </p:nvPr>
        </p:nvSpPr>
        <p:spPr>
          <a:xfrm>
            <a:off x="204175" y="1068425"/>
            <a:ext cx="8520600" cy="37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Proposed Sponsorship</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Dr. Kathy Whatver, CTO</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Dr. Louis Shin, VP of Patient Care</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 Morgan Wyatt, PharmD, Senior Hospital Analyst</a:t>
            </a:r>
            <a:endParaRPr sz="2400">
              <a:solidFill>
                <a:srgbClr val="000000"/>
              </a:solidFill>
            </a:endParaRPr>
          </a:p>
          <a:p>
            <a:pPr indent="0" lvl="0" marL="0" rtl="0" algn="l">
              <a:spcBef>
                <a:spcPts val="1600"/>
              </a:spcBef>
              <a:spcAft>
                <a:spcPts val="0"/>
              </a:spcAft>
              <a:buNone/>
            </a:pPr>
            <a:r>
              <a:rPr lang="en" sz="2400">
                <a:solidFill>
                  <a:srgbClr val="000000"/>
                </a:solidFill>
              </a:rPr>
              <a:t>Analyst Roles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Develop work plan with Intervention work group</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Write code to calculate LACE in EMR</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Implement feedback form and assess performance metrics</a:t>
            </a:r>
            <a:endParaRPr sz="2400">
              <a:solidFill>
                <a:srgbClr val="000000"/>
              </a:solidFill>
            </a:endParaRPr>
          </a:p>
        </p:txBody>
      </p:sp>
      <p:pic>
        <p:nvPicPr>
          <p:cNvPr id="192" name="Google Shape;192;p34"/>
          <p:cNvPicPr preferRelativeResize="0"/>
          <p:nvPr/>
        </p:nvPicPr>
        <p:blipFill>
          <a:blip r:embed="rId3">
            <a:alphaModFix/>
          </a:blip>
          <a:stretch>
            <a:fillRect/>
          </a:stretch>
        </p:blipFill>
        <p:spPr>
          <a:xfrm>
            <a:off x="6675875" y="0"/>
            <a:ext cx="2468125" cy="2468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64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 to action - 1.5 year project roadmap</a:t>
            </a:r>
            <a:endParaRPr/>
          </a:p>
        </p:txBody>
      </p:sp>
      <p:sp>
        <p:nvSpPr>
          <p:cNvPr id="198" name="Google Shape;198;p35"/>
          <p:cNvSpPr txBox="1"/>
          <p:nvPr>
            <p:ph idx="1" type="body"/>
          </p:nvPr>
        </p:nvSpPr>
        <p:spPr>
          <a:xfrm>
            <a:off x="311700" y="771475"/>
            <a:ext cx="6360600" cy="431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Support from sponsors for expanded project</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Bring end-user reps, stakeholders together</a:t>
            </a:r>
            <a:endParaRPr sz="2400">
              <a:solidFill>
                <a:srgbClr val="000000"/>
              </a:solidFill>
            </a:endParaRPr>
          </a:p>
          <a:p>
            <a:pPr indent="-381000" lvl="1" marL="914400" rtl="0" algn="l">
              <a:spcBef>
                <a:spcPts val="0"/>
              </a:spcBef>
              <a:spcAft>
                <a:spcPts val="0"/>
              </a:spcAft>
              <a:buClr>
                <a:srgbClr val="000000"/>
              </a:buClr>
              <a:buSzPts val="2400"/>
              <a:buChar char="○"/>
            </a:pPr>
            <a:r>
              <a:rPr lang="en" sz="2400">
                <a:solidFill>
                  <a:srgbClr val="000000"/>
                </a:solidFill>
              </a:rPr>
              <a:t>Form Intervention workgroup</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Phase 1: Improving the model by working with end-users to tweak/add variables</a:t>
            </a:r>
            <a:endParaRPr sz="2400">
              <a:solidFill>
                <a:srgbClr val="000000"/>
              </a:solidFill>
            </a:endParaRPr>
          </a:p>
          <a:p>
            <a:pPr indent="-381000" lvl="1" marL="914400" rtl="0" algn="l">
              <a:spcBef>
                <a:spcPts val="0"/>
              </a:spcBef>
              <a:spcAft>
                <a:spcPts val="0"/>
              </a:spcAft>
              <a:buClr>
                <a:srgbClr val="000000"/>
              </a:buClr>
              <a:buSzPts val="2400"/>
              <a:buChar char="○"/>
            </a:pPr>
            <a:r>
              <a:rPr lang="en" sz="2400">
                <a:solidFill>
                  <a:srgbClr val="000000"/>
                </a:solidFill>
              </a:rPr>
              <a:t>~ 9 months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Phase 2: model prediction and interventions implemented at 12 locations </a:t>
            </a:r>
            <a:endParaRPr sz="2400">
              <a:solidFill>
                <a:srgbClr val="000000"/>
              </a:solidFill>
            </a:endParaRPr>
          </a:p>
          <a:p>
            <a:pPr indent="-381000" lvl="1" marL="914400" rtl="0" algn="l">
              <a:spcBef>
                <a:spcPts val="0"/>
              </a:spcBef>
              <a:spcAft>
                <a:spcPts val="0"/>
              </a:spcAft>
              <a:buClr>
                <a:srgbClr val="000000"/>
              </a:buClr>
              <a:buSzPts val="2400"/>
              <a:buChar char="○"/>
            </a:pPr>
            <a:r>
              <a:rPr lang="en" sz="2400">
                <a:solidFill>
                  <a:srgbClr val="000000"/>
                </a:solidFill>
              </a:rPr>
              <a:t>~ 3 month set-up, 6 month trial implementation</a:t>
            </a:r>
            <a:endParaRPr sz="2400">
              <a:solidFill>
                <a:srgbClr val="000000"/>
              </a:solidFill>
            </a:endParaRPr>
          </a:p>
        </p:txBody>
      </p:sp>
      <p:pic>
        <p:nvPicPr>
          <p:cNvPr id="199" name="Google Shape;199;p35"/>
          <p:cNvPicPr preferRelativeResize="0"/>
          <p:nvPr/>
        </p:nvPicPr>
        <p:blipFill>
          <a:blip r:embed="rId3">
            <a:alphaModFix/>
          </a:blip>
          <a:stretch>
            <a:fillRect/>
          </a:stretch>
        </p:blipFill>
        <p:spPr>
          <a:xfrm>
            <a:off x="6531825" y="1459000"/>
            <a:ext cx="2547400" cy="2547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210" name="Google Shape;21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t>
            </a:r>
            <a:r>
              <a:rPr lang="en"/>
              <a:t>an Walraven, et al. Derivation and validation of an index to predict early death or unplanned readmission after discharge from hospital to the community. CMAJ. 6 Apr 2010. 182(6). 551 - 557.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Goal</a:t>
            </a:r>
            <a:endParaRPr/>
          </a:p>
        </p:txBody>
      </p:sp>
      <p:sp>
        <p:nvSpPr>
          <p:cNvPr id="70" name="Google Shape;70;p15"/>
          <p:cNvSpPr txBox="1"/>
          <p:nvPr>
            <p:ph idx="1" type="body"/>
          </p:nvPr>
        </p:nvSpPr>
        <p:spPr>
          <a:xfrm>
            <a:off x="311700" y="1068800"/>
            <a:ext cx="6152100" cy="29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sz="2400">
              <a:solidFill>
                <a:srgbClr val="000000"/>
              </a:solidFill>
            </a:endParaRPr>
          </a:p>
          <a:p>
            <a:pPr indent="0" lvl="0" marL="0" rtl="0" algn="l">
              <a:spcBef>
                <a:spcPts val="1600"/>
              </a:spcBef>
              <a:spcAft>
                <a:spcPts val="1600"/>
              </a:spcAft>
              <a:buNone/>
            </a:pPr>
            <a:r>
              <a:rPr i="1" lang="en" sz="2400">
                <a:solidFill>
                  <a:srgbClr val="000000"/>
                </a:solidFill>
              </a:rPr>
              <a:t>Better understand impact of readmissions on our company and how we can reduce them to improve patient health, decrease cost, and increase customer satisfaction.</a:t>
            </a:r>
            <a:endParaRPr i="1" sz="2400">
              <a:solidFill>
                <a:srgbClr val="000000"/>
              </a:solidFill>
            </a:endParaRPr>
          </a:p>
        </p:txBody>
      </p:sp>
      <p:pic>
        <p:nvPicPr>
          <p:cNvPr id="71" name="Google Shape;71;p15"/>
          <p:cNvPicPr preferRelativeResize="0"/>
          <p:nvPr/>
        </p:nvPicPr>
        <p:blipFill>
          <a:blip r:embed="rId3">
            <a:alphaModFix/>
          </a:blip>
          <a:stretch>
            <a:fillRect/>
          </a:stretch>
        </p:blipFill>
        <p:spPr>
          <a:xfrm>
            <a:off x="6028000" y="2739525"/>
            <a:ext cx="3014050" cy="232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Plan</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Char char="●"/>
            </a:pPr>
            <a:r>
              <a:rPr lang="en" sz="3000">
                <a:solidFill>
                  <a:srgbClr val="000000"/>
                </a:solidFill>
              </a:rPr>
              <a:t>Present the case for change</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The solution: LACE</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Explain the preliminary model </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Looking forward</a:t>
            </a:r>
            <a:endParaRPr sz="30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do we need to change?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164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Currently...</a:t>
            </a:r>
            <a:endParaRPr/>
          </a:p>
        </p:txBody>
      </p:sp>
      <p:sp>
        <p:nvSpPr>
          <p:cNvPr id="88" name="Google Shape;88;p18"/>
          <p:cNvSpPr txBox="1"/>
          <p:nvPr>
            <p:ph idx="1" type="body"/>
          </p:nvPr>
        </p:nvSpPr>
        <p:spPr>
          <a:xfrm>
            <a:off x="235500" y="1000075"/>
            <a:ext cx="5377800" cy="38985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000000"/>
              </a:buClr>
              <a:buSzPts val="2000"/>
              <a:buChar char="●"/>
            </a:pPr>
            <a:r>
              <a:rPr lang="en" sz="2000">
                <a:solidFill>
                  <a:srgbClr val="000000"/>
                </a:solidFill>
              </a:rPr>
              <a:t>30-Day Readmissions: a one-two punch</a:t>
            </a:r>
            <a:endParaRPr sz="2000">
              <a:solidFill>
                <a:srgbClr val="000000"/>
              </a:solidFill>
            </a:endParaRPr>
          </a:p>
          <a:p>
            <a:pPr indent="-342900" lvl="1" marL="914400" rtl="0" algn="l">
              <a:lnSpc>
                <a:spcPct val="100000"/>
              </a:lnSpc>
              <a:spcBef>
                <a:spcPts val="0"/>
              </a:spcBef>
              <a:spcAft>
                <a:spcPts val="0"/>
              </a:spcAft>
              <a:buClr>
                <a:srgbClr val="000000"/>
              </a:buClr>
              <a:buSzPts val="1800"/>
              <a:buChar char="○"/>
            </a:pPr>
            <a:r>
              <a:rPr b="1" lang="en" sz="1800">
                <a:solidFill>
                  <a:srgbClr val="000000"/>
                </a:solidFill>
              </a:rPr>
              <a:t>1</a:t>
            </a:r>
            <a:r>
              <a:rPr b="1" lang="en" sz="1800">
                <a:solidFill>
                  <a:srgbClr val="000000"/>
                </a:solidFill>
              </a:rPr>
              <a:t>%</a:t>
            </a:r>
            <a:r>
              <a:rPr lang="en" sz="1800">
                <a:solidFill>
                  <a:srgbClr val="000000"/>
                </a:solidFill>
              </a:rPr>
              <a:t> average Medicare penalty over the last 3 years</a:t>
            </a:r>
            <a:endParaRPr sz="1800">
              <a:solidFill>
                <a:srgbClr val="000000"/>
              </a:solidFill>
            </a:endParaRPr>
          </a:p>
          <a:p>
            <a:pPr indent="0" lvl="0" marL="914400" rtl="0" algn="l">
              <a:lnSpc>
                <a:spcPct val="100000"/>
              </a:lnSpc>
              <a:spcBef>
                <a:spcPts val="0"/>
              </a:spcBef>
              <a:spcAft>
                <a:spcPts val="0"/>
              </a:spcAft>
              <a:buNone/>
            </a:pPr>
            <a:r>
              <a:t/>
            </a:r>
            <a:endParaRPr>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Physicians use professional judgment to classify readmission risk </a:t>
            </a:r>
            <a:endParaRPr sz="2000">
              <a:solidFill>
                <a:srgbClr val="000000"/>
              </a:solidFill>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“Low”, “Medium”, “High”</a:t>
            </a:r>
            <a:endParaRPr sz="1800">
              <a:solidFill>
                <a:srgbClr val="000000"/>
              </a:solidFill>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Intervene in “High” risk cases</a:t>
            </a:r>
            <a:endParaRPr sz="1800">
              <a:solidFill>
                <a:srgbClr val="000000"/>
              </a:solidFill>
            </a:endParaRPr>
          </a:p>
          <a:p>
            <a:pPr indent="0" lvl="0" marL="914400" rtl="0" algn="l">
              <a:lnSpc>
                <a:spcPct val="100000"/>
              </a:lnSpc>
              <a:spcBef>
                <a:spcPts val="0"/>
              </a:spcBef>
              <a:spcAft>
                <a:spcPts val="0"/>
              </a:spcAft>
              <a:buNone/>
            </a:pPr>
            <a:r>
              <a:t/>
            </a:r>
            <a:endParaRPr>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Without intervention in high-risk cases, patients are readmitted in poorer health and report low satisfaction</a:t>
            </a:r>
            <a:endParaRPr sz="2000">
              <a:solidFill>
                <a:srgbClr val="000000"/>
              </a:solidFill>
            </a:endParaRPr>
          </a:p>
        </p:txBody>
      </p:sp>
      <p:pic>
        <p:nvPicPr>
          <p:cNvPr id="89" name="Google Shape;89;p18"/>
          <p:cNvPicPr preferRelativeResize="0"/>
          <p:nvPr/>
        </p:nvPicPr>
        <p:blipFill>
          <a:blip r:embed="rId3">
            <a:alphaModFix/>
          </a:blip>
          <a:stretch>
            <a:fillRect/>
          </a:stretch>
        </p:blipFill>
        <p:spPr>
          <a:xfrm>
            <a:off x="5758800" y="1552525"/>
            <a:ext cx="3225899" cy="3225899"/>
          </a:xfrm>
          <a:prstGeom prst="rect">
            <a:avLst/>
          </a:prstGeom>
          <a:noFill/>
          <a:ln>
            <a:noFill/>
          </a:ln>
        </p:spPr>
      </p:pic>
      <p:sp>
        <p:nvSpPr>
          <p:cNvPr id="90" name="Google Shape;90;p18"/>
          <p:cNvSpPr txBox="1"/>
          <p:nvPr/>
        </p:nvSpPr>
        <p:spPr>
          <a:xfrm>
            <a:off x="5954200" y="665150"/>
            <a:ext cx="2527200" cy="14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Source Sans Pro"/>
                <a:ea typeface="Source Sans Pro"/>
                <a:cs typeface="Source Sans Pro"/>
                <a:sym typeface="Source Sans Pro"/>
              </a:rPr>
              <a:t>$11,000</a:t>
            </a:r>
            <a:endParaRPr b="1" sz="36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Average Cost per Readmission</a:t>
            </a:r>
            <a:endParaRPr sz="1800">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Impact of no change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164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costs of status quo</a:t>
            </a:r>
            <a:endParaRPr/>
          </a:p>
        </p:txBody>
      </p:sp>
      <p:sp>
        <p:nvSpPr>
          <p:cNvPr id="101" name="Google Shape;101;p20"/>
          <p:cNvSpPr txBox="1"/>
          <p:nvPr>
            <p:ph idx="1" type="body"/>
          </p:nvPr>
        </p:nvSpPr>
        <p:spPr>
          <a:xfrm>
            <a:off x="311700" y="923875"/>
            <a:ext cx="8520600" cy="15237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000000"/>
              </a:buClr>
              <a:buSzPts val="2400"/>
              <a:buChar char="●"/>
            </a:pPr>
            <a:r>
              <a:rPr lang="en" sz="2400">
                <a:solidFill>
                  <a:srgbClr val="000000"/>
                </a:solidFill>
              </a:rPr>
              <a:t>Expecting p</a:t>
            </a:r>
            <a:r>
              <a:rPr lang="en" sz="2400">
                <a:solidFill>
                  <a:srgbClr val="000000"/>
                </a:solidFill>
              </a:rPr>
              <a:t>enalty increase</a:t>
            </a:r>
            <a:endParaRPr sz="2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Every year, more health conditions are added to the Medicare penalty </a:t>
            </a:r>
            <a:endParaRPr>
              <a:solidFill>
                <a:srgbClr val="000000"/>
              </a:solidFill>
            </a:endParaRPr>
          </a:p>
          <a:p>
            <a:pPr indent="0" lvl="0" marL="914400" rtl="0" algn="l">
              <a:lnSpc>
                <a:spcPct val="100000"/>
              </a:lnSpc>
              <a:spcBef>
                <a:spcPts val="0"/>
              </a:spcBef>
              <a:spcAft>
                <a:spcPts val="0"/>
              </a:spcAft>
              <a:buNone/>
            </a:pPr>
            <a:r>
              <a:t/>
            </a:r>
            <a:endParaRPr>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 1</a:t>
            </a:r>
            <a:r>
              <a:rPr lang="en" sz="2400">
                <a:solidFill>
                  <a:srgbClr val="000000"/>
                </a:solidFill>
              </a:rPr>
              <a:t>0,000 readmissions / year  (over our 54 hospitals)</a:t>
            </a:r>
            <a:endParaRPr/>
          </a:p>
        </p:txBody>
      </p:sp>
      <p:pic>
        <p:nvPicPr>
          <p:cNvPr id="102" name="Google Shape;102;p20"/>
          <p:cNvPicPr preferRelativeResize="0"/>
          <p:nvPr/>
        </p:nvPicPr>
        <p:blipFill>
          <a:blip r:embed="rId3">
            <a:alphaModFix/>
          </a:blip>
          <a:stretch>
            <a:fillRect/>
          </a:stretch>
        </p:blipFill>
        <p:spPr>
          <a:xfrm>
            <a:off x="6028000" y="2739525"/>
            <a:ext cx="3014050" cy="2320675"/>
          </a:xfrm>
          <a:prstGeom prst="rect">
            <a:avLst/>
          </a:prstGeom>
          <a:noFill/>
          <a:ln>
            <a:noFill/>
          </a:ln>
        </p:spPr>
      </p:pic>
      <p:sp>
        <p:nvSpPr>
          <p:cNvPr id="103" name="Google Shape;103;p20"/>
          <p:cNvSpPr txBox="1"/>
          <p:nvPr>
            <p:ph idx="1" type="body"/>
          </p:nvPr>
        </p:nvSpPr>
        <p:spPr>
          <a:xfrm>
            <a:off x="369050" y="2531625"/>
            <a:ext cx="5272500" cy="252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000000"/>
                </a:solidFill>
              </a:rPr>
              <a:t>We need to do a better job at targeting patients with a high-risk of readmission</a:t>
            </a:r>
            <a:endParaRPr sz="2400">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Use low-cost interventions at/after discharge to prevent readmission</a:t>
            </a:r>
            <a:endParaRPr sz="2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solution!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