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Set the stage </a:t>
            </a:r>
            <a:endParaRPr b="1" sz="1200"/>
          </a:p>
          <a:p>
            <a:pPr indent="-304800" lvl="0" marL="457200" rtl="0" algn="l">
              <a:spcBef>
                <a:spcPts val="0"/>
              </a:spcBef>
              <a:spcAft>
                <a:spcPts val="0"/>
              </a:spcAft>
              <a:buSzPts val="1200"/>
              <a:buChar char="-"/>
            </a:pPr>
            <a:r>
              <a:rPr lang="en" sz="1200"/>
              <a:t>Develop model to better patient care and improve cost effectiveness</a:t>
            </a:r>
            <a:endParaRPr sz="1200"/>
          </a:p>
          <a:p>
            <a:pPr indent="-304800" lvl="0" marL="457200" rtl="0" algn="l">
              <a:spcBef>
                <a:spcPts val="0"/>
              </a:spcBef>
              <a:spcAft>
                <a:spcPts val="0"/>
              </a:spcAft>
              <a:buSzPts val="1200"/>
              <a:buChar char="-"/>
            </a:pPr>
            <a:r>
              <a:rPr lang="en" sz="1200"/>
              <a:t>Hello executives at general hospital! How are you?</a:t>
            </a:r>
            <a:endParaRPr sz="1200"/>
          </a:p>
          <a:p>
            <a:pPr indent="0" lvl="0" marL="0" rtl="0" algn="l">
              <a:spcBef>
                <a:spcPts val="0"/>
              </a:spcBef>
              <a:spcAft>
                <a:spcPts val="0"/>
              </a:spcAft>
              <a:buNone/>
            </a:pPr>
            <a:r>
              <a:rPr lang="en" sz="1200"/>
              <a:t>There is a huge problem with re-admissions in our hospital system because people are not being effectively treated and they are coming back for more treatments. Our goal is to decrease </a:t>
            </a:r>
            <a:r>
              <a:rPr lang="en" sz="1200"/>
              <a:t>readmissions</a:t>
            </a:r>
            <a:r>
              <a:rPr lang="en" sz="1200"/>
              <a:t> by creating a model that will properly allocate our resources effectively.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0d84c315a_1_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0d84c315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developed an additional algorithm that allows the LACE score cutoff to be adjusted dynamically according to the cost ratio. </a:t>
            </a:r>
            <a:endParaRPr sz="1200"/>
          </a:p>
          <a:p>
            <a:pPr indent="0" lvl="0" marL="0" rtl="0" algn="l">
              <a:spcBef>
                <a:spcPts val="0"/>
              </a:spcBef>
              <a:spcAft>
                <a:spcPts val="0"/>
              </a:spcAft>
              <a:buNone/>
            </a:pPr>
            <a:r>
              <a:rPr lang="en" sz="1200"/>
              <a:t>Algorithm prioritizes the number of patients that need to be treated that receive intervention while minimizing cost</a:t>
            </a:r>
            <a:endParaRPr sz="1200"/>
          </a:p>
          <a:p>
            <a:pPr indent="0" lvl="0" marL="0" rtl="0" algn="l">
              <a:spcBef>
                <a:spcPts val="0"/>
              </a:spcBef>
              <a:spcAft>
                <a:spcPts val="0"/>
              </a:spcAft>
              <a:buNone/>
            </a:pPr>
            <a:r>
              <a:rPr lang="en" sz="1200"/>
              <a:t>If CMS increases penalties, then we adjust the LACE threshold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0d84c315a_3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0d84c315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RELATE THE ORGANIZATION</a:t>
            </a:r>
            <a:r>
              <a:rPr lang="en" sz="1200"/>
              <a:t> - HOW THE SOLUTION WILL BE USED &amp; EXPLAIN THE IMPACT</a:t>
            </a:r>
            <a:endParaRPr sz="1200"/>
          </a:p>
          <a:p>
            <a:pPr indent="0" lvl="0" marL="0" rtl="0" algn="l">
              <a:spcBef>
                <a:spcPts val="0"/>
              </a:spcBef>
              <a:spcAft>
                <a:spcPts val="0"/>
              </a:spcAft>
              <a:buNone/>
            </a:pPr>
            <a:r>
              <a:rPr lang="en" sz="1200"/>
              <a:t>- The solution will be used at the point of care specifically during discharge, it have to tide into the electronic record system. </a:t>
            </a:r>
            <a:endParaRPr sz="1200"/>
          </a:p>
          <a:p>
            <a:pPr indent="0" lvl="0" marL="0" rtl="0" algn="l">
              <a:spcBef>
                <a:spcPts val="0"/>
              </a:spcBef>
              <a:spcAft>
                <a:spcPts val="0"/>
              </a:spcAft>
              <a:buNone/>
            </a:pPr>
            <a:r>
              <a:rPr lang="en" sz="1200"/>
              <a:t>- Perhaps scheduling another appointment with primary care within one week of discharge</a:t>
            </a:r>
            <a:endParaRPr sz="1200"/>
          </a:p>
          <a:p>
            <a:pPr indent="0" lvl="0" marL="0" rtl="0" algn="l">
              <a:spcBef>
                <a:spcPts val="0"/>
              </a:spcBef>
              <a:spcAft>
                <a:spcPts val="0"/>
              </a:spcAft>
              <a:buNone/>
            </a:pPr>
            <a:r>
              <a:rPr lang="en" sz="1200"/>
              <a:t>- </a:t>
            </a:r>
            <a:r>
              <a:rPr lang="en" sz="1200"/>
              <a:t>Improve Quality (</a:t>
            </a:r>
            <a:r>
              <a:rPr lang="en" sz="1200"/>
              <a:t>Fewer readmissions</a:t>
            </a:r>
            <a:r>
              <a:rPr lang="en" sz="1200"/>
              <a:t>)</a:t>
            </a:r>
            <a:endParaRPr sz="1200"/>
          </a:p>
          <a:p>
            <a:pPr indent="0" lvl="0" marL="0" rtl="0" algn="l">
              <a:spcBef>
                <a:spcPts val="0"/>
              </a:spcBef>
              <a:spcAft>
                <a:spcPts val="0"/>
              </a:spcAft>
              <a:buClr>
                <a:schemeClr val="dk1"/>
              </a:buClr>
              <a:buSzPts val="1100"/>
              <a:buFont typeface="Arial"/>
              <a:buNone/>
            </a:pPr>
            <a:r>
              <a:rPr lang="en" sz="1200"/>
              <a:t>- Improve Service (</a:t>
            </a:r>
            <a:r>
              <a:rPr lang="en" sz="1200"/>
              <a:t>better patient care</a:t>
            </a:r>
            <a:r>
              <a:rPr lang="en" sz="1200"/>
              <a:t>)</a:t>
            </a:r>
            <a:endParaRPr sz="1200"/>
          </a:p>
          <a:p>
            <a:pPr indent="0" lvl="0" marL="0" rtl="0" algn="l">
              <a:spcBef>
                <a:spcPts val="0"/>
              </a:spcBef>
              <a:spcAft>
                <a:spcPts val="0"/>
              </a:spcAft>
              <a:buClr>
                <a:schemeClr val="dk1"/>
              </a:buClr>
              <a:buSzPts val="1100"/>
              <a:buFont typeface="Arial"/>
              <a:buNone/>
            </a:pPr>
            <a:r>
              <a:rPr lang="en" sz="1200"/>
              <a:t>- Reduce/lower Cost</a:t>
            </a:r>
            <a:endParaRPr sz="1200"/>
          </a:p>
          <a:p>
            <a:pPr indent="0" lvl="0" marL="0" rtl="0" algn="l">
              <a:spcBef>
                <a:spcPts val="0"/>
              </a:spcBef>
              <a:spcAft>
                <a:spcPts val="0"/>
              </a:spcAft>
              <a:buClr>
                <a:schemeClr val="dk1"/>
              </a:buClr>
              <a:buSzPts val="1100"/>
              <a:buFont typeface="Arial"/>
              <a:buNone/>
            </a:pPr>
            <a:r>
              <a:rPr lang="en" sz="1200"/>
              <a:t>- Stop being penalized by CMS</a:t>
            </a:r>
            <a:endParaRPr sz="1200"/>
          </a:p>
          <a:p>
            <a:pPr indent="0" lvl="0" marL="0" rtl="0" algn="l">
              <a:spcBef>
                <a:spcPts val="0"/>
              </a:spcBef>
              <a:spcAft>
                <a:spcPts val="0"/>
              </a:spcAft>
              <a:buClr>
                <a:schemeClr val="dk1"/>
              </a:buClr>
              <a:buSzPts val="1100"/>
              <a:buFont typeface="Arial"/>
              <a:buNone/>
            </a:pPr>
            <a:r>
              <a:t/>
            </a:r>
            <a:endParaRPr sz="1200"/>
          </a:p>
          <a:p>
            <a:pPr indent="-304800" lvl="0" marL="457200" rtl="0" algn="l">
              <a:spcBef>
                <a:spcPts val="0"/>
              </a:spcBef>
              <a:spcAft>
                <a:spcPts val="0"/>
              </a:spcAft>
              <a:buSzPts val="1200"/>
              <a:buChar char="-"/>
            </a:pPr>
            <a:r>
              <a:rPr lang="en" sz="1200"/>
              <a:t>Funding to study impact</a:t>
            </a:r>
            <a:endParaRPr sz="1200"/>
          </a:p>
          <a:p>
            <a:pPr indent="-304800" lvl="0" marL="457200" rtl="0" algn="l">
              <a:spcBef>
                <a:spcPts val="0"/>
              </a:spcBef>
              <a:spcAft>
                <a:spcPts val="0"/>
              </a:spcAft>
              <a:buSzPts val="1200"/>
              <a:buChar char="-"/>
            </a:pPr>
            <a:r>
              <a:rPr lang="en" sz="1200"/>
              <a:t>Little time to value</a:t>
            </a:r>
            <a:endParaRPr sz="1200"/>
          </a:p>
          <a:p>
            <a:pPr indent="-304800" lvl="0" marL="457200" rtl="0" algn="l">
              <a:spcBef>
                <a:spcPts val="0"/>
              </a:spcBef>
              <a:spcAft>
                <a:spcPts val="0"/>
              </a:spcAft>
              <a:buSzPts val="1200"/>
              <a:buChar char="-"/>
            </a:pPr>
            <a:r>
              <a:rPr lang="en" sz="1200"/>
              <a:t>Should be sustainable</a:t>
            </a:r>
            <a:endParaRPr sz="1200"/>
          </a:p>
          <a:p>
            <a:pPr indent="0" lvl="0" marL="0" rtl="0" algn="l">
              <a:lnSpc>
                <a:spcPct val="115000"/>
              </a:lnSpc>
              <a:spcBef>
                <a:spcPts val="500"/>
              </a:spcBef>
              <a:spcAft>
                <a:spcPts val="0"/>
              </a:spcAft>
              <a:buNone/>
            </a:pPr>
            <a:r>
              <a:rPr b="1" lang="en" sz="1200"/>
              <a:t>BUILD ACTIVE ENGAGEMENT</a:t>
            </a:r>
            <a:r>
              <a:rPr lang="en" sz="1200"/>
              <a:t> - WHAT WE WANT/ NEED THE AUDIENCE TO DO?</a:t>
            </a:r>
            <a:endParaRPr sz="1200"/>
          </a:p>
          <a:p>
            <a:pPr indent="0" lvl="0" marL="0" rtl="0" algn="l">
              <a:spcBef>
                <a:spcPts val="0"/>
              </a:spcBef>
              <a:spcAft>
                <a:spcPts val="0"/>
              </a:spcAft>
              <a:buClr>
                <a:schemeClr val="dk1"/>
              </a:buClr>
              <a:buSzPts val="1100"/>
              <a:buFont typeface="Arial"/>
              <a:buNone/>
            </a:pPr>
            <a:r>
              <a:rPr lang="en" sz="1200"/>
              <a:t>- MORE Investments !!! </a:t>
            </a:r>
            <a:endParaRPr sz="1200"/>
          </a:p>
          <a:p>
            <a:pPr indent="0" lvl="0" marL="0" rtl="0" algn="l">
              <a:spcBef>
                <a:spcPts val="0"/>
              </a:spcBef>
              <a:spcAft>
                <a:spcPts val="0"/>
              </a:spcAft>
              <a:buClr>
                <a:schemeClr val="dk1"/>
              </a:buClr>
              <a:buSzPts val="1100"/>
              <a:buFont typeface="Arial"/>
              <a:buNone/>
            </a:pPr>
            <a:r>
              <a:rPr lang="en" sz="1200"/>
              <a:t>	- Money for roll out</a:t>
            </a:r>
            <a:endParaRPr sz="1200"/>
          </a:p>
          <a:p>
            <a:pPr indent="0" lvl="0" marL="0" rtl="0" algn="l">
              <a:spcBef>
                <a:spcPts val="0"/>
              </a:spcBef>
              <a:spcAft>
                <a:spcPts val="0"/>
              </a:spcAft>
              <a:buClr>
                <a:schemeClr val="dk1"/>
              </a:buClr>
              <a:buSzPts val="1100"/>
              <a:buFont typeface="Arial"/>
              <a:buNone/>
            </a:pPr>
            <a:r>
              <a:rPr lang="en" sz="1200"/>
              <a:t>	- Build into EHR</a:t>
            </a:r>
            <a:endParaRPr sz="1200"/>
          </a:p>
          <a:p>
            <a:pPr indent="0" lvl="0" marL="0" rtl="0" algn="l">
              <a:spcBef>
                <a:spcPts val="0"/>
              </a:spcBef>
              <a:spcAft>
                <a:spcPts val="0"/>
              </a:spcAft>
              <a:buNone/>
            </a:pPr>
            <a:r>
              <a:rPr lang="en" sz="1200"/>
              <a:t>	- More resource/($) for implementation/study impact</a:t>
            </a:r>
            <a:endParaRPr sz="1200"/>
          </a:p>
          <a:p>
            <a:pPr indent="0" lvl="0" marL="0" rtl="0" algn="l">
              <a:spcBef>
                <a:spcPts val="0"/>
              </a:spcBef>
              <a:spcAft>
                <a:spcPts val="0"/>
              </a:spcAft>
              <a:buNone/>
            </a:pPr>
            <a:r>
              <a:t/>
            </a:r>
            <a:endParaRPr sz="1200"/>
          </a:p>
          <a:p>
            <a:pPr indent="0" lvl="0" marL="0" rtl="0" algn="l">
              <a:lnSpc>
                <a:spcPct val="115000"/>
              </a:lnSpc>
              <a:spcBef>
                <a:spcPts val="500"/>
              </a:spcBef>
              <a:spcAft>
                <a:spcPts val="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0d84c315a_7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0d84c315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Why do we need to change?</a:t>
            </a:r>
            <a:endParaRPr b="1" sz="1200"/>
          </a:p>
          <a:p>
            <a:pPr indent="-304800" lvl="0" marL="457200" rtl="0" algn="l">
              <a:spcBef>
                <a:spcPts val="0"/>
              </a:spcBef>
              <a:spcAft>
                <a:spcPts val="0"/>
              </a:spcAft>
              <a:buSzPts val="1200"/>
              <a:buChar char="-"/>
            </a:pPr>
            <a:r>
              <a:rPr lang="en" sz="1200"/>
              <a:t>Cost of Readmissions within 30 days are continually increasing</a:t>
            </a:r>
            <a:endParaRPr sz="1200"/>
          </a:p>
          <a:p>
            <a:pPr indent="-304800" lvl="0" marL="457200" rtl="0" algn="l">
              <a:spcBef>
                <a:spcPts val="0"/>
              </a:spcBef>
              <a:spcAft>
                <a:spcPts val="0"/>
              </a:spcAft>
              <a:buSzPts val="1200"/>
              <a:buChar char="-"/>
            </a:pPr>
            <a:r>
              <a:rPr lang="en" sz="1200"/>
              <a:t>Patients are not receiving the care they need and getting sicker</a:t>
            </a:r>
            <a:endParaRPr sz="1200"/>
          </a:p>
          <a:p>
            <a:pPr indent="-304800" lvl="0" marL="457200" rtl="0" algn="l">
              <a:spcBef>
                <a:spcPts val="0"/>
              </a:spcBef>
              <a:spcAft>
                <a:spcPts val="0"/>
              </a:spcAft>
              <a:buSzPts val="1200"/>
              <a:buChar char="-"/>
            </a:pPr>
            <a:r>
              <a:rPr lang="en" sz="1200"/>
              <a:t>Hospital’s reputation suffers - patients lose confidence</a:t>
            </a:r>
            <a:endParaRPr sz="1200"/>
          </a:p>
          <a:p>
            <a:pPr indent="-304800" lvl="0" marL="457200" rtl="0" algn="l">
              <a:spcBef>
                <a:spcPts val="0"/>
              </a:spcBef>
              <a:spcAft>
                <a:spcPts val="0"/>
              </a:spcAft>
              <a:buSzPts val="1200"/>
              <a:buChar char="-"/>
            </a:pPr>
            <a:r>
              <a:rPr lang="en" sz="1200"/>
              <a:t>CMS (Medicare services) penalizes readmissions</a:t>
            </a:r>
            <a:endParaRPr sz="1200"/>
          </a:p>
          <a:p>
            <a:pPr indent="-304800" lvl="0" marL="457200" rtl="0" algn="l">
              <a:spcBef>
                <a:spcPts val="0"/>
              </a:spcBef>
              <a:spcAft>
                <a:spcPts val="0"/>
              </a:spcAft>
              <a:buSzPts val="1200"/>
              <a:buChar char="-"/>
            </a:pPr>
            <a:r>
              <a:rPr lang="en" sz="1200"/>
              <a:t>Average cost of $10K per patient </a:t>
            </a:r>
            <a:endParaRPr sz="1200"/>
          </a:p>
          <a:p>
            <a:pPr indent="-304800" lvl="0" marL="457200" rtl="0" algn="l">
              <a:spcBef>
                <a:spcPts val="0"/>
              </a:spcBef>
              <a:spcAft>
                <a:spcPts val="0"/>
              </a:spcAft>
              <a:buSzPts val="1200"/>
              <a:buChar char="-"/>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0d84c315a_7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0d84c315a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Impact of not changing </a:t>
            </a:r>
            <a:endParaRPr b="1" sz="1200"/>
          </a:p>
          <a:p>
            <a:pPr indent="0" lvl="0" marL="0" rtl="0" algn="l">
              <a:spcBef>
                <a:spcPts val="0"/>
              </a:spcBef>
              <a:spcAft>
                <a:spcPts val="0"/>
              </a:spcAft>
              <a:buNone/>
            </a:pPr>
            <a:r>
              <a:rPr lang="en" sz="1200"/>
              <a:t>Decline profits, customer satisfaction, efficiency</a:t>
            </a:r>
            <a:endParaRPr sz="1200"/>
          </a:p>
          <a:p>
            <a:pPr indent="-304800" lvl="0" marL="457200" rtl="0" algn="l">
              <a:spcBef>
                <a:spcPts val="0"/>
              </a:spcBef>
              <a:spcAft>
                <a:spcPts val="0"/>
              </a:spcAft>
              <a:buSzPts val="1200"/>
              <a:buChar char="-"/>
            </a:pPr>
            <a:r>
              <a:rPr lang="en" sz="1200"/>
              <a:t>As we move from pay-for-service to pay-for-performance fee structure, the problem of financial </a:t>
            </a:r>
            <a:r>
              <a:rPr lang="en" sz="1200"/>
              <a:t>penalties</a:t>
            </a:r>
            <a:r>
              <a:rPr lang="en" sz="1200"/>
              <a:t> due to Readmissions will only increase. As hospital performance measures become more transparent, patients may choose to use hospitals other than ours. It is in our best interest to intervene and help high-risk patients and effectively mediate re-admissions. If we maximize customer satisfaction and our efficiency, this will benefit the hospital’s goal of service, high quality medical care, and cost efficiency.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0d84c315a_7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0d84c315a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Solution</a:t>
            </a:r>
            <a:r>
              <a:rPr lang="en" sz="1200"/>
              <a:t>: What if we could identify patients before they are readmitted? </a:t>
            </a:r>
            <a:endParaRPr sz="1200"/>
          </a:p>
          <a:p>
            <a:pPr indent="-304800" lvl="0" marL="457200" rtl="0" algn="l">
              <a:spcBef>
                <a:spcPts val="0"/>
              </a:spcBef>
              <a:spcAft>
                <a:spcPts val="0"/>
              </a:spcAft>
              <a:buSzPts val="1200"/>
              <a:buChar char="-"/>
            </a:pPr>
            <a:r>
              <a:rPr lang="en" sz="1200"/>
              <a:t>We have implemented a well-known and tested tool to predict which patients will be re-admitted based upon data available in the EHR at the point-of-care</a:t>
            </a:r>
            <a:endParaRPr sz="1200"/>
          </a:p>
          <a:p>
            <a:pPr indent="-304800" lvl="0" marL="457200" rtl="0" algn="l">
              <a:spcBef>
                <a:spcPts val="0"/>
              </a:spcBef>
              <a:spcAft>
                <a:spcPts val="0"/>
              </a:spcAft>
              <a:buSzPts val="1200"/>
              <a:buChar char="-"/>
            </a:pPr>
            <a:r>
              <a:rPr lang="en" sz="1200"/>
              <a:t>I can be implemented prior to discharge so we have this information</a:t>
            </a:r>
            <a:endParaRPr sz="1200"/>
          </a:p>
          <a:p>
            <a:pPr indent="-304800" lvl="0" marL="457200" rtl="0" algn="l">
              <a:spcBef>
                <a:spcPts val="0"/>
              </a:spcBef>
              <a:spcAft>
                <a:spcPts val="0"/>
              </a:spcAft>
              <a:buSzPts val="1200"/>
              <a:buChar char="-"/>
            </a:pPr>
            <a:r>
              <a:rPr lang="en" sz="1200"/>
              <a:t>This tool will be </a:t>
            </a:r>
            <a:r>
              <a:rPr lang="en" sz="1200"/>
              <a:t>available</a:t>
            </a:r>
            <a:r>
              <a:rPr lang="en" sz="1200"/>
              <a:t> at the point of care and could be used as a decision aid within the EHR</a:t>
            </a:r>
            <a:endParaRPr sz="1200"/>
          </a:p>
          <a:p>
            <a:pPr indent="-304800" lvl="0" marL="457200" rtl="0" algn="l">
              <a:spcBef>
                <a:spcPts val="0"/>
              </a:spcBef>
              <a:spcAft>
                <a:spcPts val="0"/>
              </a:spcAft>
              <a:buSzPts val="1200"/>
              <a:buChar char="-"/>
            </a:pPr>
            <a:r>
              <a:rPr lang="en" sz="1200"/>
              <a:t>By implementing this tool we would improve quality and improve services and lower costs</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0d84c315a_1_8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0d84c315a_1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rPr>
              <a:t>JUSTINE START HERE</a:t>
            </a:r>
            <a:endParaRPr b="1" sz="1200">
              <a:solidFill>
                <a:srgbClr val="FF0000"/>
              </a:solidFill>
            </a:endParaRPr>
          </a:p>
          <a:p>
            <a:pPr indent="0" lvl="0" marL="0" rtl="0" algn="l">
              <a:spcBef>
                <a:spcPts val="0"/>
              </a:spcBef>
              <a:spcAft>
                <a:spcPts val="0"/>
              </a:spcAft>
              <a:buNone/>
            </a:pPr>
            <a:r>
              <a:rPr lang="en" sz="1200"/>
              <a:t>Explain LACE score.</a:t>
            </a:r>
            <a:endParaRPr sz="1200"/>
          </a:p>
          <a:p>
            <a:pPr indent="0" lvl="0" marL="0" rtl="0" algn="l">
              <a:spcBef>
                <a:spcPts val="0"/>
              </a:spcBef>
              <a:spcAft>
                <a:spcPts val="0"/>
              </a:spcAft>
              <a:buNone/>
            </a:pPr>
            <a:r>
              <a:rPr lang="en" sz="1200"/>
              <a:t>LACE score - easily calcuable from EHR. Transparent, understandable</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0d84c315a_7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0d84c315a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outcome of LACE score is the probability of being readmitted within 30 days.  So we put in the LACE score and get out the probability of a patient being admitted.</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0d84c315a_1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0d84c31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Does this metric make sense?</a:t>
            </a:r>
            <a:r>
              <a:rPr lang="en" sz="1200"/>
              <a:t> We can divide up the patients by their LACE scores and look at the probability of readmission per LACE score. We would predict that patients with higher LACE scores have higher risks of readmission and this is exactly what we see.  This is good.</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0d84c315a_7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0d84c315a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So we know that LACE is valid in predicting high-risk patients, but we still have to determine a threshold of WHICH patients we are going to intervene with? Is the cut off at 7? 10? 12?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0d84c315a_7_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0d84c315a_7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rPr>
              <a:t>DAN START HERE</a:t>
            </a:r>
            <a:endParaRPr b="1" sz="1200">
              <a:solidFill>
                <a:srgbClr val="FF0000"/>
              </a:solidFill>
            </a:endParaRPr>
          </a:p>
          <a:p>
            <a:pPr indent="0" lvl="0" marL="0" rtl="0" algn="l">
              <a:spcBef>
                <a:spcPts val="0"/>
              </a:spcBef>
              <a:spcAft>
                <a:spcPts val="0"/>
              </a:spcAft>
              <a:buNone/>
            </a:pPr>
            <a:r>
              <a:rPr b="1" lang="en" sz="1200"/>
              <a:t>COST BENEFIT RATIO</a:t>
            </a:r>
            <a:endParaRPr b="1" sz="1200"/>
          </a:p>
          <a:p>
            <a:pPr indent="0" lvl="0" marL="0" rtl="0" algn="l">
              <a:spcBef>
                <a:spcPts val="0"/>
              </a:spcBef>
              <a:spcAft>
                <a:spcPts val="0"/>
              </a:spcAft>
              <a:buNone/>
            </a:pPr>
            <a:r>
              <a:rPr lang="en" sz="1200"/>
              <a:t>-We still have to make a decision about deciding when to treat a patient based on their LACE scores.</a:t>
            </a:r>
            <a:endParaRPr sz="1200"/>
          </a:p>
          <a:p>
            <a:pPr indent="0" lvl="0" marL="0" rtl="0" algn="l">
              <a:spcBef>
                <a:spcPts val="0"/>
              </a:spcBef>
              <a:spcAft>
                <a:spcPts val="0"/>
              </a:spcAft>
              <a:buNone/>
            </a:pPr>
            <a:r>
              <a:rPr lang="en" sz="1200"/>
              <a:t>- Ideally we would screen all patients, but given scarce resources we need to deliver an intervention that is feasible to prevent service failures</a:t>
            </a:r>
            <a:endParaRPr sz="1200"/>
          </a:p>
          <a:p>
            <a:pPr indent="0" lvl="0" marL="0" rtl="0" algn="l">
              <a:spcBef>
                <a:spcPts val="0"/>
              </a:spcBef>
              <a:spcAft>
                <a:spcPts val="0"/>
              </a:spcAft>
              <a:buNone/>
            </a:pPr>
            <a:r>
              <a:rPr lang="en" sz="1200"/>
              <a:t>-We developed an additional algorithm on top of LACE that allows the LACE cutoff to be adjusted dynamically to maximize the number of patients correctly identified given certain costs</a:t>
            </a:r>
            <a:endParaRPr sz="1200"/>
          </a:p>
          <a:p>
            <a:pPr indent="0" lvl="0" marL="0" rtl="0" algn="l">
              <a:spcBef>
                <a:spcPts val="0"/>
              </a:spcBef>
              <a:spcAft>
                <a:spcPts val="0"/>
              </a:spcAft>
              <a:buNone/>
            </a:pPr>
            <a:r>
              <a:rPr lang="en" sz="1200"/>
              <a:t>- We created a cost ratio that is based off of the Cost of Readmission/Cost of Intervention</a:t>
            </a:r>
            <a:endParaRPr sz="1200"/>
          </a:p>
          <a:p>
            <a:pPr indent="0" lvl="0" marL="0" rtl="0" algn="l">
              <a:spcBef>
                <a:spcPts val="0"/>
              </a:spcBef>
              <a:spcAft>
                <a:spcPts val="0"/>
              </a:spcAft>
              <a:buNone/>
            </a:pPr>
            <a:r>
              <a:rPr lang="en" sz="1200"/>
              <a:t>- Right now we estimate the cost ratio to be around 10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3766000"/>
            <a:ext cx="7370400" cy="3092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2067600"/>
            <a:ext cx="5561400" cy="4790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100"/>
            <a:ext cx="4085100" cy="27369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790"/>
            <a:ext cx="2250363" cy="1392365"/>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790"/>
            <a:ext cx="2250363" cy="1392365"/>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6784"/>
            <a:ext cx="1851282" cy="1002839"/>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5623802"/>
            <a:ext cx="2389068" cy="123431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5407536"/>
            <a:ext cx="2795414" cy="1444382"/>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2430444"/>
            <a:ext cx="5361300" cy="193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4550878"/>
            <a:ext cx="5361300" cy="69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3778767"/>
            <a:ext cx="3574800" cy="3079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5492768"/>
            <a:ext cx="2520952" cy="1365553"/>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3"/>
            <a:ext cx="2795414" cy="1444382"/>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845133"/>
            <a:ext cx="6372300" cy="1839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3818467"/>
            <a:ext cx="6372300" cy="8547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3079200"/>
            <a:ext cx="4386900" cy="37788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5281486"/>
            <a:ext cx="2910145" cy="1576482"/>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3"/>
            <a:ext cx="2795414" cy="1444382"/>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2328133"/>
            <a:ext cx="5377500" cy="2194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1127467"/>
            <a:ext cx="7505700" cy="12729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2654300"/>
            <a:ext cx="7505700" cy="3264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1127467"/>
            <a:ext cx="7505700" cy="12729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2654300"/>
            <a:ext cx="3686100" cy="3264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2654300"/>
            <a:ext cx="3686100" cy="3264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1127467"/>
            <a:ext cx="7505700" cy="12729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3766000"/>
            <a:ext cx="7370400" cy="3092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1127467"/>
            <a:ext cx="3709200" cy="18441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3092067"/>
            <a:ext cx="3709200" cy="28263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3764192"/>
            <a:ext cx="7369200" cy="30891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2072150"/>
            <a:ext cx="5560500" cy="4785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
            <a:ext cx="2251347" cy="1391229"/>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6029501"/>
            <a:ext cx="1593306" cy="82273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657"/>
            <a:ext cx="3257455" cy="1681990"/>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734861"/>
            <a:ext cx="6366900" cy="338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1127467"/>
            <a:ext cx="6424200" cy="9399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2067600"/>
            <a:ext cx="5859900" cy="52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3289400"/>
            <a:ext cx="5859900" cy="2793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3766000"/>
            <a:ext cx="7370400" cy="3092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2067600"/>
            <a:ext cx="5561400" cy="4790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5551333"/>
            <a:ext cx="7415100" cy="8067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536633"/>
            <a:ext cx="8520600" cy="45216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674150" y="1782351"/>
            <a:ext cx="6060300" cy="22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Dynamic LACE for Preventing Hospital 30-day Readmissions</a:t>
            </a:r>
            <a:endParaRPr b="1"/>
          </a:p>
        </p:txBody>
      </p:sp>
      <p:sp>
        <p:nvSpPr>
          <p:cNvPr id="129" name="Google Shape;129;p13"/>
          <p:cNvSpPr txBox="1"/>
          <p:nvPr>
            <p:ph idx="1" type="subTitle"/>
          </p:nvPr>
        </p:nvSpPr>
        <p:spPr>
          <a:xfrm>
            <a:off x="1858700" y="4550878"/>
            <a:ext cx="5361300" cy="69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Justine Nguyen, Xiao Wang, Dan Yaeger</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22"/>
          <p:cNvPicPr preferRelativeResize="0"/>
          <p:nvPr/>
        </p:nvPicPr>
        <p:blipFill>
          <a:blip r:embed="rId3">
            <a:alphaModFix/>
          </a:blip>
          <a:stretch>
            <a:fillRect/>
          </a:stretch>
        </p:blipFill>
        <p:spPr>
          <a:xfrm>
            <a:off x="377050" y="915475"/>
            <a:ext cx="8147925" cy="5027050"/>
          </a:xfrm>
          <a:prstGeom prst="rect">
            <a:avLst/>
          </a:prstGeom>
          <a:noFill/>
          <a:ln>
            <a:noFill/>
          </a:ln>
        </p:spPr>
      </p:pic>
      <p:sp>
        <p:nvSpPr>
          <p:cNvPr id="192" name="Google Shape;192;p22"/>
          <p:cNvSpPr txBox="1"/>
          <p:nvPr/>
        </p:nvSpPr>
        <p:spPr>
          <a:xfrm>
            <a:off x="752850" y="1655925"/>
            <a:ext cx="1801800" cy="100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E69138"/>
                </a:solidFill>
                <a:latin typeface="Calibri"/>
                <a:ea typeface="Calibri"/>
                <a:cs typeface="Calibri"/>
                <a:sym typeface="Calibri"/>
              </a:rPr>
              <a:t>Increased </a:t>
            </a:r>
            <a:endParaRPr b="1" sz="1800">
              <a:solidFill>
                <a:srgbClr val="E69138"/>
              </a:solidFill>
              <a:latin typeface="Calibri"/>
              <a:ea typeface="Calibri"/>
              <a:cs typeface="Calibri"/>
              <a:sym typeface="Calibri"/>
            </a:endParaRPr>
          </a:p>
          <a:p>
            <a:pPr indent="0" lvl="0" marL="0" rtl="0" algn="ctr">
              <a:spcBef>
                <a:spcPts val="0"/>
              </a:spcBef>
              <a:spcAft>
                <a:spcPts val="0"/>
              </a:spcAft>
              <a:buNone/>
            </a:pPr>
            <a:r>
              <a:rPr b="1" lang="en" sz="1800">
                <a:solidFill>
                  <a:srgbClr val="E69138"/>
                </a:solidFill>
                <a:latin typeface="Calibri"/>
                <a:ea typeface="Calibri"/>
                <a:cs typeface="Calibri"/>
                <a:sym typeface="Calibri"/>
              </a:rPr>
              <a:t>CMS</a:t>
            </a:r>
            <a:endParaRPr b="1" sz="1800">
              <a:solidFill>
                <a:srgbClr val="E69138"/>
              </a:solidFill>
              <a:latin typeface="Calibri"/>
              <a:ea typeface="Calibri"/>
              <a:cs typeface="Calibri"/>
              <a:sym typeface="Calibri"/>
            </a:endParaRPr>
          </a:p>
          <a:p>
            <a:pPr indent="0" lvl="0" marL="0" rtl="0" algn="ctr">
              <a:spcBef>
                <a:spcPts val="0"/>
              </a:spcBef>
              <a:spcAft>
                <a:spcPts val="0"/>
              </a:spcAft>
              <a:buNone/>
            </a:pPr>
            <a:r>
              <a:rPr b="1" lang="en" sz="1800">
                <a:solidFill>
                  <a:srgbClr val="E69138"/>
                </a:solidFill>
                <a:latin typeface="Calibri"/>
                <a:ea typeface="Calibri"/>
                <a:cs typeface="Calibri"/>
                <a:sym typeface="Calibri"/>
              </a:rPr>
              <a:t>penalties</a:t>
            </a:r>
            <a:endParaRPr b="1" sz="1800">
              <a:solidFill>
                <a:srgbClr val="E69138"/>
              </a:solidFill>
              <a:latin typeface="Calibri"/>
              <a:ea typeface="Calibri"/>
              <a:cs typeface="Calibri"/>
              <a:sym typeface="Calibri"/>
            </a:endParaRPr>
          </a:p>
        </p:txBody>
      </p:sp>
      <p:pic>
        <p:nvPicPr>
          <p:cNvPr id="193" name="Google Shape;193;p22"/>
          <p:cNvPicPr preferRelativeResize="0"/>
          <p:nvPr/>
        </p:nvPicPr>
        <p:blipFill>
          <a:blip r:embed="rId4">
            <a:alphaModFix/>
          </a:blip>
          <a:stretch>
            <a:fillRect/>
          </a:stretch>
        </p:blipFill>
        <p:spPr>
          <a:xfrm flipH="1">
            <a:off x="1196550" y="2562275"/>
            <a:ext cx="914400" cy="361950"/>
          </a:xfrm>
          <a:prstGeom prst="rect">
            <a:avLst/>
          </a:prstGeom>
          <a:noFill/>
          <a:ln>
            <a:noFill/>
          </a:ln>
        </p:spPr>
      </p:pic>
      <p:pic>
        <p:nvPicPr>
          <p:cNvPr id="194" name="Google Shape;194;p22"/>
          <p:cNvPicPr preferRelativeResize="0"/>
          <p:nvPr/>
        </p:nvPicPr>
        <p:blipFill>
          <a:blip r:embed="rId5">
            <a:alphaModFix/>
          </a:blip>
          <a:stretch>
            <a:fillRect/>
          </a:stretch>
        </p:blipFill>
        <p:spPr>
          <a:xfrm flipH="1">
            <a:off x="2521075" y="2562275"/>
            <a:ext cx="981550" cy="361950"/>
          </a:xfrm>
          <a:prstGeom prst="rect">
            <a:avLst/>
          </a:prstGeom>
          <a:noFill/>
          <a:ln>
            <a:noFill/>
          </a:ln>
        </p:spPr>
      </p:pic>
      <p:sp>
        <p:nvSpPr>
          <p:cNvPr id="195" name="Google Shape;195;p22"/>
          <p:cNvSpPr txBox="1"/>
          <p:nvPr/>
        </p:nvSpPr>
        <p:spPr>
          <a:xfrm>
            <a:off x="2043050" y="1655925"/>
            <a:ext cx="1801800" cy="11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38761D"/>
                </a:solidFill>
                <a:latin typeface="Calibri"/>
                <a:ea typeface="Calibri"/>
                <a:cs typeface="Calibri"/>
                <a:sym typeface="Calibri"/>
              </a:rPr>
              <a:t>Increased intervention</a:t>
            </a:r>
            <a:endParaRPr b="1" sz="1800">
              <a:solidFill>
                <a:srgbClr val="38761D"/>
              </a:solidFill>
              <a:latin typeface="Calibri"/>
              <a:ea typeface="Calibri"/>
              <a:cs typeface="Calibri"/>
              <a:sym typeface="Calibri"/>
            </a:endParaRPr>
          </a:p>
          <a:p>
            <a:pPr indent="0" lvl="0" marL="0" rtl="0" algn="ctr">
              <a:spcBef>
                <a:spcPts val="0"/>
              </a:spcBef>
              <a:spcAft>
                <a:spcPts val="0"/>
              </a:spcAft>
              <a:buNone/>
            </a:pPr>
            <a:r>
              <a:rPr b="1" lang="en" sz="1800">
                <a:solidFill>
                  <a:srgbClr val="38761D"/>
                </a:solidFill>
                <a:latin typeface="Calibri"/>
                <a:ea typeface="Calibri"/>
                <a:cs typeface="Calibri"/>
                <a:sym typeface="Calibri"/>
              </a:rPr>
              <a:t> cost</a:t>
            </a:r>
            <a:endParaRPr b="1" sz="1800">
              <a:solidFill>
                <a:srgbClr val="38761D"/>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3"/>
          <p:cNvPicPr preferRelativeResize="0"/>
          <p:nvPr/>
        </p:nvPicPr>
        <p:blipFill>
          <a:blip r:embed="rId3">
            <a:alphaModFix/>
          </a:blip>
          <a:stretch>
            <a:fillRect/>
          </a:stretch>
        </p:blipFill>
        <p:spPr>
          <a:xfrm>
            <a:off x="367613" y="2492887"/>
            <a:ext cx="8408776" cy="1872225"/>
          </a:xfrm>
          <a:prstGeom prst="rect">
            <a:avLst/>
          </a:prstGeom>
          <a:noFill/>
          <a:ln cap="flat" cmpd="sng" w="28575">
            <a:solidFill>
              <a:schemeClr val="dk2"/>
            </a:solidFill>
            <a:prstDash val="solid"/>
            <a:round/>
            <a:headEnd len="sm" w="sm" type="none"/>
            <a:tailEnd len="sm" w="sm" type="none"/>
          </a:ln>
        </p:spPr>
      </p:pic>
      <p:sp>
        <p:nvSpPr>
          <p:cNvPr id="201" name="Google Shape;201;p23"/>
          <p:cNvSpPr txBox="1"/>
          <p:nvPr/>
        </p:nvSpPr>
        <p:spPr>
          <a:xfrm>
            <a:off x="3290450" y="5922825"/>
            <a:ext cx="73428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368700" y="670075"/>
            <a:ext cx="7631175" cy="3658800"/>
          </a:xfrm>
          <a:prstGeom prst="rect">
            <a:avLst/>
          </a:prstGeom>
          <a:noFill/>
          <a:ln>
            <a:noFill/>
          </a:ln>
        </p:spPr>
      </p:pic>
      <p:sp>
        <p:nvSpPr>
          <p:cNvPr id="135" name="Google Shape;135;p14"/>
          <p:cNvSpPr txBox="1"/>
          <p:nvPr/>
        </p:nvSpPr>
        <p:spPr>
          <a:xfrm>
            <a:off x="4332075" y="2512325"/>
            <a:ext cx="240000" cy="8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14"/>
          <p:cNvPicPr preferRelativeResize="0"/>
          <p:nvPr/>
        </p:nvPicPr>
        <p:blipFill>
          <a:blip r:embed="rId4">
            <a:alphaModFix/>
          </a:blip>
          <a:stretch>
            <a:fillRect/>
          </a:stretch>
        </p:blipFill>
        <p:spPr>
          <a:xfrm>
            <a:off x="4990100" y="3812925"/>
            <a:ext cx="3810000" cy="2543175"/>
          </a:xfrm>
          <a:prstGeom prst="rect">
            <a:avLst/>
          </a:prstGeom>
          <a:noFill/>
          <a:ln>
            <a:noFill/>
          </a:ln>
        </p:spPr>
      </p:pic>
      <p:sp>
        <p:nvSpPr>
          <p:cNvPr id="137" name="Google Shape;137;p14"/>
          <p:cNvSpPr txBox="1"/>
          <p:nvPr/>
        </p:nvSpPr>
        <p:spPr>
          <a:xfrm>
            <a:off x="3462950" y="448150"/>
            <a:ext cx="73332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txBox="1"/>
          <p:nvPr/>
        </p:nvSpPr>
        <p:spPr>
          <a:xfrm>
            <a:off x="353075" y="244450"/>
            <a:ext cx="8338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nvSpPr>
        <p:spPr>
          <a:xfrm>
            <a:off x="3967450" y="670075"/>
            <a:ext cx="3977100" cy="7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https://www.disabledglobalchallenge.com/money-down-the-drain/</a:t>
            </a:r>
            <a:endParaRPr i="1"/>
          </a:p>
        </p:txBody>
      </p:sp>
      <p:sp>
        <p:nvSpPr>
          <p:cNvPr id="140" name="Google Shape;140;p14"/>
          <p:cNvSpPr txBox="1"/>
          <p:nvPr/>
        </p:nvSpPr>
        <p:spPr>
          <a:xfrm>
            <a:off x="5058650" y="6175875"/>
            <a:ext cx="41418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http://pie.med.utoronto.ca/PatientTeaching/</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15"/>
          <p:cNvPicPr preferRelativeResize="0"/>
          <p:nvPr/>
        </p:nvPicPr>
        <p:blipFill>
          <a:blip r:embed="rId3">
            <a:alphaModFix/>
          </a:blip>
          <a:stretch>
            <a:fillRect/>
          </a:stretch>
        </p:blipFill>
        <p:spPr>
          <a:xfrm>
            <a:off x="2227125" y="1295400"/>
            <a:ext cx="4488075" cy="44880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16"/>
          <p:cNvPicPr preferRelativeResize="0"/>
          <p:nvPr/>
        </p:nvPicPr>
        <p:blipFill>
          <a:blip r:embed="rId3">
            <a:alphaModFix/>
          </a:blip>
          <a:stretch>
            <a:fillRect/>
          </a:stretch>
        </p:blipFill>
        <p:spPr>
          <a:xfrm>
            <a:off x="1833325" y="719750"/>
            <a:ext cx="5279675" cy="52796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idx="1" type="body"/>
          </p:nvPr>
        </p:nvSpPr>
        <p:spPr>
          <a:xfrm>
            <a:off x="339675" y="582100"/>
            <a:ext cx="4973400" cy="32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600"/>
              <a:t>L </a:t>
            </a:r>
            <a:r>
              <a:rPr lang="en" sz="3600"/>
              <a:t>- length of stay</a:t>
            </a:r>
            <a:br>
              <a:rPr b="1" lang="en" sz="3600"/>
            </a:br>
            <a:r>
              <a:rPr b="1" lang="en" sz="3600"/>
              <a:t>A </a:t>
            </a:r>
            <a:r>
              <a:rPr lang="en" sz="3600"/>
              <a:t>- admission source</a:t>
            </a:r>
            <a:br>
              <a:rPr b="1" lang="en" sz="3600"/>
            </a:br>
            <a:r>
              <a:rPr b="1" lang="en" sz="3600"/>
              <a:t>C - </a:t>
            </a:r>
            <a:r>
              <a:rPr lang="en" sz="3600"/>
              <a:t>comorbidity</a:t>
            </a:r>
            <a:br>
              <a:rPr b="1" lang="en" sz="3600"/>
            </a:br>
            <a:r>
              <a:rPr b="1" lang="en" sz="3600"/>
              <a:t>E - </a:t>
            </a:r>
            <a:r>
              <a:rPr lang="en" sz="3600"/>
              <a:t>ER, number of visits</a:t>
            </a:r>
            <a:endParaRPr sz="3600"/>
          </a:p>
        </p:txBody>
      </p:sp>
      <p:pic>
        <p:nvPicPr>
          <p:cNvPr id="156" name="Google Shape;156;p17"/>
          <p:cNvPicPr preferRelativeResize="0"/>
          <p:nvPr/>
        </p:nvPicPr>
        <p:blipFill>
          <a:blip r:embed="rId3">
            <a:alphaModFix/>
          </a:blip>
          <a:stretch>
            <a:fillRect/>
          </a:stretch>
        </p:blipFill>
        <p:spPr>
          <a:xfrm>
            <a:off x="4818075" y="2402250"/>
            <a:ext cx="4054850" cy="40659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18"/>
          <p:cNvPicPr preferRelativeResize="0"/>
          <p:nvPr/>
        </p:nvPicPr>
        <p:blipFill>
          <a:blip r:embed="rId3">
            <a:alphaModFix/>
          </a:blip>
          <a:stretch>
            <a:fillRect/>
          </a:stretch>
        </p:blipFill>
        <p:spPr>
          <a:xfrm>
            <a:off x="2934100" y="2065725"/>
            <a:ext cx="2427800" cy="2427800"/>
          </a:xfrm>
          <a:prstGeom prst="rect">
            <a:avLst/>
          </a:prstGeom>
          <a:noFill/>
          <a:ln cap="flat" cmpd="sng" w="28575">
            <a:solidFill>
              <a:schemeClr val="dk2"/>
            </a:solidFill>
            <a:prstDash val="solid"/>
            <a:round/>
            <a:headEnd len="sm" w="sm" type="none"/>
            <a:tailEnd len="sm" w="sm" type="none"/>
          </a:ln>
        </p:spPr>
      </p:pic>
      <p:sp>
        <p:nvSpPr>
          <p:cNvPr id="162" name="Google Shape;162;p18"/>
          <p:cNvSpPr txBox="1"/>
          <p:nvPr/>
        </p:nvSpPr>
        <p:spPr>
          <a:xfrm>
            <a:off x="15975" y="2784000"/>
            <a:ext cx="1792500" cy="129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Calibri"/>
                <a:ea typeface="Calibri"/>
                <a:cs typeface="Calibri"/>
                <a:sym typeface="Calibri"/>
              </a:rPr>
              <a:t>LACE score</a:t>
            </a:r>
            <a:endParaRPr b="1" sz="3000">
              <a:latin typeface="Calibri"/>
              <a:ea typeface="Calibri"/>
              <a:cs typeface="Calibri"/>
              <a:sym typeface="Calibri"/>
            </a:endParaRPr>
          </a:p>
        </p:txBody>
      </p:sp>
      <p:sp>
        <p:nvSpPr>
          <p:cNvPr id="163" name="Google Shape;163;p18"/>
          <p:cNvSpPr txBox="1"/>
          <p:nvPr/>
        </p:nvSpPr>
        <p:spPr>
          <a:xfrm>
            <a:off x="6472325" y="2634625"/>
            <a:ext cx="2427900" cy="129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Calibri"/>
                <a:ea typeface="Calibri"/>
                <a:cs typeface="Calibri"/>
                <a:sym typeface="Calibri"/>
              </a:rPr>
              <a:t>Likelihood</a:t>
            </a:r>
            <a:endParaRPr b="1" sz="3000">
              <a:latin typeface="Calibri"/>
              <a:ea typeface="Calibri"/>
              <a:cs typeface="Calibri"/>
              <a:sym typeface="Calibri"/>
            </a:endParaRPr>
          </a:p>
          <a:p>
            <a:pPr indent="0" lvl="0" marL="0" rtl="0" algn="ctr">
              <a:spcBef>
                <a:spcPts val="0"/>
              </a:spcBef>
              <a:spcAft>
                <a:spcPts val="0"/>
              </a:spcAft>
              <a:buNone/>
            </a:pPr>
            <a:r>
              <a:rPr b="1" lang="en" sz="3000">
                <a:latin typeface="Calibri"/>
                <a:ea typeface="Calibri"/>
                <a:cs typeface="Calibri"/>
                <a:sym typeface="Calibri"/>
              </a:rPr>
              <a:t>of Readmission</a:t>
            </a:r>
            <a:endParaRPr b="1" sz="3000">
              <a:latin typeface="Calibri"/>
              <a:ea typeface="Calibri"/>
              <a:cs typeface="Calibri"/>
              <a:sym typeface="Calibri"/>
            </a:endParaRPr>
          </a:p>
          <a:p>
            <a:pPr indent="0" lvl="0" marL="0" rtl="0" algn="ctr">
              <a:spcBef>
                <a:spcPts val="0"/>
              </a:spcBef>
              <a:spcAft>
                <a:spcPts val="0"/>
              </a:spcAft>
              <a:buNone/>
            </a:pPr>
            <a:r>
              <a:t/>
            </a:r>
            <a:endParaRPr b="1" sz="3600">
              <a:latin typeface="Calibri"/>
              <a:ea typeface="Calibri"/>
              <a:cs typeface="Calibri"/>
              <a:sym typeface="Calibri"/>
            </a:endParaRPr>
          </a:p>
        </p:txBody>
      </p:sp>
      <p:sp>
        <p:nvSpPr>
          <p:cNvPr id="164" name="Google Shape;164;p18"/>
          <p:cNvSpPr/>
          <p:nvPr/>
        </p:nvSpPr>
        <p:spPr>
          <a:xfrm>
            <a:off x="1631375" y="3048775"/>
            <a:ext cx="9642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5627850" y="3048775"/>
            <a:ext cx="9642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19"/>
          <p:cNvPicPr preferRelativeResize="0"/>
          <p:nvPr/>
        </p:nvPicPr>
        <p:blipFill>
          <a:blip r:embed="rId3">
            <a:alphaModFix/>
          </a:blip>
          <a:stretch>
            <a:fillRect/>
          </a:stretch>
        </p:blipFill>
        <p:spPr>
          <a:xfrm>
            <a:off x="263275" y="722875"/>
            <a:ext cx="8648376" cy="533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0"/>
          <p:cNvPicPr preferRelativeResize="0"/>
          <p:nvPr/>
        </p:nvPicPr>
        <p:blipFill>
          <a:blip r:embed="rId3">
            <a:alphaModFix/>
          </a:blip>
          <a:stretch>
            <a:fillRect/>
          </a:stretch>
        </p:blipFill>
        <p:spPr>
          <a:xfrm>
            <a:off x="1669150" y="1451425"/>
            <a:ext cx="1371600" cy="1371600"/>
          </a:xfrm>
          <a:prstGeom prst="rect">
            <a:avLst/>
          </a:prstGeom>
          <a:noFill/>
          <a:ln>
            <a:noFill/>
          </a:ln>
        </p:spPr>
      </p:pic>
      <p:pic>
        <p:nvPicPr>
          <p:cNvPr id="176" name="Google Shape;176;p20"/>
          <p:cNvPicPr preferRelativeResize="0"/>
          <p:nvPr/>
        </p:nvPicPr>
        <p:blipFill>
          <a:blip r:embed="rId4">
            <a:alphaModFix/>
          </a:blip>
          <a:stretch>
            <a:fillRect/>
          </a:stretch>
        </p:blipFill>
        <p:spPr>
          <a:xfrm>
            <a:off x="1669150" y="3937000"/>
            <a:ext cx="1371600" cy="1371600"/>
          </a:xfrm>
          <a:prstGeom prst="rect">
            <a:avLst/>
          </a:prstGeom>
          <a:noFill/>
          <a:ln>
            <a:noFill/>
          </a:ln>
        </p:spPr>
      </p:pic>
      <p:sp>
        <p:nvSpPr>
          <p:cNvPr id="177" name="Google Shape;177;p20"/>
          <p:cNvSpPr txBox="1"/>
          <p:nvPr/>
        </p:nvSpPr>
        <p:spPr>
          <a:xfrm>
            <a:off x="3785150" y="4325950"/>
            <a:ext cx="34107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LACE Score: 11</a:t>
            </a:r>
            <a:endParaRPr b="1" sz="3000"/>
          </a:p>
        </p:txBody>
      </p:sp>
      <p:sp>
        <p:nvSpPr>
          <p:cNvPr id="178" name="Google Shape;178;p20"/>
          <p:cNvSpPr txBox="1"/>
          <p:nvPr/>
        </p:nvSpPr>
        <p:spPr>
          <a:xfrm>
            <a:off x="3785150" y="1840375"/>
            <a:ext cx="34107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LACE Score: 10 </a:t>
            </a:r>
            <a:endParaRPr b="1" sz="3000"/>
          </a:p>
        </p:txBody>
      </p:sp>
      <p:sp>
        <p:nvSpPr>
          <p:cNvPr id="179" name="Google Shape;179;p20"/>
          <p:cNvSpPr/>
          <p:nvPr/>
        </p:nvSpPr>
        <p:spPr>
          <a:xfrm>
            <a:off x="2203450" y="3937000"/>
            <a:ext cx="297300" cy="288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nvSpPr>
        <p:spPr>
          <a:xfrm>
            <a:off x="1310550" y="475300"/>
            <a:ext cx="6522900" cy="7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Maximizing benefit and minimizing cost</a:t>
            </a:r>
            <a:endParaRPr sz="3000">
              <a:latin typeface="Calibri"/>
              <a:ea typeface="Calibri"/>
              <a:cs typeface="Calibri"/>
              <a:sym typeface="Calibri"/>
            </a:endParaRPr>
          </a:p>
        </p:txBody>
      </p:sp>
      <p:pic>
        <p:nvPicPr>
          <p:cNvPr id="185" name="Google Shape;185;p21"/>
          <p:cNvPicPr preferRelativeResize="0"/>
          <p:nvPr/>
        </p:nvPicPr>
        <p:blipFill>
          <a:blip r:embed="rId3">
            <a:alphaModFix/>
          </a:blip>
          <a:stretch>
            <a:fillRect/>
          </a:stretch>
        </p:blipFill>
        <p:spPr>
          <a:xfrm>
            <a:off x="1086450" y="1629625"/>
            <a:ext cx="3745100" cy="3745100"/>
          </a:xfrm>
          <a:prstGeom prst="rect">
            <a:avLst/>
          </a:prstGeom>
          <a:noFill/>
          <a:ln>
            <a:noFill/>
          </a:ln>
        </p:spPr>
      </p:pic>
      <p:sp>
        <p:nvSpPr>
          <p:cNvPr id="186" name="Google Shape;186;p21"/>
          <p:cNvSpPr txBox="1"/>
          <p:nvPr/>
        </p:nvSpPr>
        <p:spPr>
          <a:xfrm>
            <a:off x="4943200" y="1941975"/>
            <a:ext cx="3354000" cy="20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latin typeface="Calibri"/>
                <a:ea typeface="Calibri"/>
                <a:cs typeface="Calibri"/>
                <a:sym typeface="Calibri"/>
              </a:rPr>
              <a:t>Cost Metric</a:t>
            </a:r>
            <a:endParaRPr b="1" sz="3000" u="sng">
              <a:latin typeface="Calibri"/>
              <a:ea typeface="Calibri"/>
              <a:cs typeface="Calibri"/>
              <a:sym typeface="Calibri"/>
            </a:endParaRPr>
          </a:p>
          <a:p>
            <a:pPr indent="0" lvl="0" marL="0" rtl="0" algn="l">
              <a:spcBef>
                <a:spcPts val="0"/>
              </a:spcBef>
              <a:spcAft>
                <a:spcPts val="0"/>
              </a:spcAft>
              <a:buNone/>
            </a:pPr>
            <a:r>
              <a:t/>
            </a:r>
            <a:endParaRPr b="1" sz="3000" u="sng">
              <a:latin typeface="Calibri"/>
              <a:ea typeface="Calibri"/>
              <a:cs typeface="Calibri"/>
              <a:sym typeface="Calibri"/>
            </a:endParaRPr>
          </a:p>
          <a:p>
            <a:pPr indent="0" lvl="0" marL="0" rtl="0" algn="l">
              <a:spcBef>
                <a:spcPts val="0"/>
              </a:spcBef>
              <a:spcAft>
                <a:spcPts val="0"/>
              </a:spcAft>
              <a:buNone/>
            </a:pPr>
            <a:r>
              <a:rPr lang="en" sz="3000" u="sng">
                <a:latin typeface="Calibri"/>
                <a:ea typeface="Calibri"/>
                <a:cs typeface="Calibri"/>
                <a:sym typeface="Calibri"/>
              </a:rPr>
              <a:t>Cost of intervention</a:t>
            </a:r>
            <a:endParaRPr sz="3000" u="sng">
              <a:latin typeface="Calibri"/>
              <a:ea typeface="Calibri"/>
              <a:cs typeface="Calibri"/>
              <a:sym typeface="Calibri"/>
            </a:endParaRPr>
          </a:p>
          <a:p>
            <a:pPr indent="0" lvl="0" marL="0" rtl="0" algn="l">
              <a:spcBef>
                <a:spcPts val="0"/>
              </a:spcBef>
              <a:spcAft>
                <a:spcPts val="0"/>
              </a:spcAft>
              <a:buNone/>
            </a:pPr>
            <a:r>
              <a:rPr lang="en" sz="3000">
                <a:latin typeface="Calibri"/>
                <a:ea typeface="Calibri"/>
                <a:cs typeface="Calibri"/>
                <a:sym typeface="Calibri"/>
              </a:rPr>
              <a:t>Cost of readmission</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rPr lang="en" sz="2400">
                <a:latin typeface="Calibri"/>
                <a:ea typeface="Calibri"/>
                <a:cs typeface="Calibri"/>
                <a:sym typeface="Calibri"/>
              </a:rPr>
              <a:t>Small when cost of readmission high</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 sz="2400">
                <a:latin typeface="Calibri"/>
                <a:ea typeface="Calibri"/>
                <a:cs typeface="Calibri"/>
                <a:sym typeface="Calibri"/>
              </a:rPr>
              <a:t>Large when cost of intervention high</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