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4" r:id="rId3"/>
    <p:sldId id="265" r:id="rId4"/>
    <p:sldId id="273" r:id="rId5"/>
    <p:sldId id="274" r:id="rId6"/>
    <p:sldId id="266" r:id="rId7"/>
    <p:sldId id="267" r:id="rId8"/>
    <p:sldId id="268" r:id="rId9"/>
    <p:sldId id="269" r:id="rId10"/>
    <p:sldId id="270" r:id="rId11"/>
    <p:sldId id="271" r:id="rId12"/>
    <p:sldId id="272" r:id="rId13"/>
    <p:sldId id="262" r:id="rId14"/>
    <p:sldId id="275" r:id="rId15"/>
  </p:sldIdLst>
  <p:sldSz cx="9144000" cy="6858000" type="screen4x3"/>
  <p:notesSz cx="6858000" cy="1181100"/>
  <p:custDataLst>
    <p:tags r:id="rId1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353"/>
    <p:restoredTop sz="85733" autoAdjust="0"/>
  </p:normalViewPr>
  <p:slideViewPr>
    <p:cSldViewPr>
      <p:cViewPr>
        <p:scale>
          <a:sx n="52" d="100"/>
          <a:sy n="52" d="100"/>
        </p:scale>
        <p:origin x="1900" y="17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FDF7F0-CFE0-47A1-A98C-7AC5EF8530C1}" type="datetimeFigureOut">
              <a:rPr lang="en-US" smtClean="0"/>
              <a:t>8/23/2019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3E30720-2A2E-46A5-B0BB-574FBB2188F9}" type="slidenum">
              <a:rPr lang="en-US" smtClean="0"/>
              <a:t>‹#›</a:t>
            </a:fld>
            <a:endParaRPr lang="en-US"/>
          </a:p>
        </p:txBody>
      </p:sp>
    </p:spTree>
    <p:extLst>
      <p:ext uri="{BB962C8B-B14F-4D97-AF65-F5344CB8AC3E}">
        <p14:creationId xmlns:p14="http://schemas.microsoft.com/office/powerpoint/2010/main" val="38337175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Lily will introduce the project and do slides 1-4</a:t>
            </a:r>
          </a:p>
          <a:p>
            <a:r>
              <a:rPr lang="en-US" dirty="0">
                <a:cs typeface="Calibri"/>
              </a:rPr>
              <a:t>Nate will discuss slides 5-6</a:t>
            </a:r>
          </a:p>
          <a:p>
            <a:r>
              <a:rPr lang="en-US" dirty="0">
                <a:cs typeface="Calibri"/>
              </a:rPr>
              <a:t>Jennifer will do slides 7-8</a:t>
            </a:r>
          </a:p>
          <a:p>
            <a:endParaRPr lang="en-US" dirty="0">
              <a:cs typeface="Calibri"/>
            </a:endParaRPr>
          </a:p>
        </p:txBody>
      </p:sp>
      <p:sp>
        <p:nvSpPr>
          <p:cNvPr id="4" name="Slide Number Placeholder 3"/>
          <p:cNvSpPr>
            <a:spLocks noGrp="1"/>
          </p:cNvSpPr>
          <p:nvPr>
            <p:ph type="sldNum" sz="quarter" idx="5"/>
          </p:nvPr>
        </p:nvSpPr>
        <p:spPr/>
        <p:txBody>
          <a:bodyPr/>
          <a:lstStyle/>
          <a:p>
            <a:fld id="{D3E30720-2A2E-46A5-B0BB-574FBB2188F9}" type="slidenum">
              <a:rPr lang="en-US" smtClean="0"/>
              <a:t>1</a:t>
            </a:fld>
            <a:endParaRPr lang="en-US"/>
          </a:p>
        </p:txBody>
      </p:sp>
    </p:spTree>
    <p:extLst>
      <p:ext uri="{BB962C8B-B14F-4D97-AF65-F5344CB8AC3E}">
        <p14:creationId xmlns:p14="http://schemas.microsoft.com/office/powerpoint/2010/main" val="3041969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E30720-2A2E-46A5-B0BB-574FBB2188F9}" type="slidenum">
              <a:rPr lang="en-US" smtClean="0"/>
              <a:t>2</a:t>
            </a:fld>
            <a:endParaRPr lang="en-US"/>
          </a:p>
        </p:txBody>
      </p:sp>
    </p:spTree>
    <p:extLst>
      <p:ext uri="{BB962C8B-B14F-4D97-AF65-F5344CB8AC3E}">
        <p14:creationId xmlns:p14="http://schemas.microsoft.com/office/powerpoint/2010/main" val="17557551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t>We are asking for more resources to continue to hone the model so we can reduce readmissions</a:t>
            </a:r>
            <a:r>
              <a:rPr lang="en-US" b="1" dirty="0"/>
              <a:t>.</a:t>
            </a:r>
            <a:r>
              <a:rPr lang="en-US" b="1" i="0" dirty="0"/>
              <a:t> for patient health and maximizing reimbursement (avoid penalties) means a better allocation of resources.</a:t>
            </a:r>
            <a:r>
              <a:rPr lang="en-US" b="1" dirty="0"/>
              <a:t> </a:t>
            </a:r>
            <a:endParaRPr lang="en-US" b="1" i="0" dirty="0"/>
          </a:p>
          <a:p>
            <a:endParaRPr lang="en-US" i="1" dirty="0">
              <a:cs typeface="Calibri"/>
            </a:endParaRPr>
          </a:p>
          <a:p>
            <a:endParaRPr lang="en-US" b="1" baseline="0" dirty="0">
              <a:cs typeface="Calibri"/>
            </a:endParaRPr>
          </a:p>
          <a:p>
            <a:endParaRPr lang="en-US" i="0" dirty="0">
              <a:cs typeface="Calibri"/>
            </a:endParaRPr>
          </a:p>
        </p:txBody>
      </p:sp>
      <p:sp>
        <p:nvSpPr>
          <p:cNvPr id="4" name="Slide Number Placeholder 3"/>
          <p:cNvSpPr>
            <a:spLocks noGrp="1"/>
          </p:cNvSpPr>
          <p:nvPr>
            <p:ph type="sldNum" sz="quarter" idx="5"/>
          </p:nvPr>
        </p:nvSpPr>
        <p:spPr/>
        <p:txBody>
          <a:bodyPr/>
          <a:lstStyle/>
          <a:p>
            <a:fld id="{D3E30720-2A2E-46A5-B0BB-574FBB2188F9}" type="slidenum">
              <a:rPr lang="en-US" smtClean="0"/>
              <a:t>3</a:t>
            </a:fld>
            <a:endParaRPr lang="en-US"/>
          </a:p>
        </p:txBody>
      </p:sp>
    </p:spTree>
    <p:extLst>
      <p:ext uri="{BB962C8B-B14F-4D97-AF65-F5344CB8AC3E}">
        <p14:creationId xmlns:p14="http://schemas.microsoft.com/office/powerpoint/2010/main" val="19346774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b="1" dirty="0"/>
              <a:t>Make progress on risk stratification,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t>[choosing a cutoff for sensitivity and specificity]</a:t>
            </a:r>
          </a:p>
          <a:p>
            <a:endParaRPr lang="en-US" dirty="0"/>
          </a:p>
          <a:p>
            <a:r>
              <a:rPr lang="en-US" dirty="0"/>
              <a:t>Spend a few minutes establishing a</a:t>
            </a:r>
            <a:r>
              <a:rPr lang="en-US" baseline="0" dirty="0"/>
              <a:t> fact based need for change.  Use existing organizational performance metrics, published studies, and current organizational problems to frame the need for change.  Do not introduce editorial or build connections to the future yet.  You are using facts to explain </a:t>
            </a:r>
            <a:r>
              <a:rPr lang="en-US" b="1" baseline="0" dirty="0"/>
              <a:t>the current state</a:t>
            </a:r>
            <a:r>
              <a:rPr lang="en-US" baseline="0" dirty="0"/>
              <a:t>. </a:t>
            </a:r>
          </a:p>
          <a:p>
            <a:br>
              <a:rPr lang="en-US" baseline="0" dirty="0"/>
            </a:br>
            <a:r>
              <a:rPr lang="en-US" baseline="0" dirty="0"/>
              <a:t>Again, spending too much time justifying the need for change is the most common analyst presentation trap I witness!  Your audience already knows the problems if they work inside the organization.  Use this to pinpoint which specific pain points your model will help address.  </a:t>
            </a:r>
          </a:p>
          <a:p>
            <a:endParaRPr lang="en-US" i="1" dirty="0"/>
          </a:p>
          <a:p>
            <a:r>
              <a:rPr lang="en-US" i="1" dirty="0"/>
              <a:t>Think about how we are going to measure the return on investment. </a:t>
            </a:r>
          </a:p>
        </p:txBody>
      </p:sp>
      <p:sp>
        <p:nvSpPr>
          <p:cNvPr id="4" name="Slide Number Placeholder 3"/>
          <p:cNvSpPr>
            <a:spLocks noGrp="1"/>
          </p:cNvSpPr>
          <p:nvPr>
            <p:ph type="sldNum" sz="quarter" idx="10"/>
          </p:nvPr>
        </p:nvSpPr>
        <p:spPr/>
        <p:txBody>
          <a:bodyPr/>
          <a:lstStyle/>
          <a:p>
            <a:fld id="{D3E30720-2A2E-46A5-B0BB-574FBB2188F9}" type="slidenum">
              <a:rPr lang="en-US" smtClean="0"/>
              <a:t>4</a:t>
            </a:fld>
            <a:endParaRPr lang="en-US"/>
          </a:p>
        </p:txBody>
      </p:sp>
    </p:spTree>
    <p:extLst>
      <p:ext uri="{BB962C8B-B14F-4D97-AF65-F5344CB8AC3E}">
        <p14:creationId xmlns:p14="http://schemas.microsoft.com/office/powerpoint/2010/main" val="23514593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cs typeface="Calibri"/>
              </a:rPr>
              <a:t>More and more high-risk patients</a:t>
            </a:r>
          </a:p>
          <a:p>
            <a:r>
              <a:rPr lang="en-US" b="1" dirty="0">
                <a:cs typeface="Calibri"/>
              </a:rPr>
              <a:t>Our current model means we are only reacting to events, unable to anticipate change and not as focused on preventive care as we could be</a:t>
            </a:r>
          </a:p>
          <a:p>
            <a:r>
              <a:rPr lang="en-US" b="1" dirty="0">
                <a:cs typeface="Calibri"/>
              </a:rPr>
              <a:t>Healthcare systems are moving away from fee-for-service, so we need to start thinking in terms of accountable care in order to avoid financial penalties and maximize reimbursement</a:t>
            </a:r>
          </a:p>
          <a:p>
            <a:r>
              <a:rPr lang="en-US" b="1" dirty="0">
                <a:cs typeface="Calibri"/>
              </a:rPr>
              <a:t>If we can't anticipate which patients at the highest-risk, we will be unable to help them prepare for end-of-life</a:t>
            </a:r>
          </a:p>
        </p:txBody>
      </p:sp>
      <p:sp>
        <p:nvSpPr>
          <p:cNvPr id="4" name="Slide Number Placeholder 3"/>
          <p:cNvSpPr>
            <a:spLocks noGrp="1"/>
          </p:cNvSpPr>
          <p:nvPr>
            <p:ph type="sldNum" sz="quarter" idx="10"/>
          </p:nvPr>
        </p:nvSpPr>
        <p:spPr/>
        <p:txBody>
          <a:bodyPr/>
          <a:lstStyle/>
          <a:p>
            <a:fld id="{D3E30720-2A2E-46A5-B0BB-574FBB2188F9}" type="slidenum">
              <a:rPr lang="en-US" smtClean="0"/>
              <a:t>5</a:t>
            </a:fld>
            <a:endParaRPr lang="en-US"/>
          </a:p>
        </p:txBody>
      </p:sp>
    </p:spTree>
    <p:extLst>
      <p:ext uri="{BB962C8B-B14F-4D97-AF65-F5344CB8AC3E}">
        <p14:creationId xmlns:p14="http://schemas.microsoft.com/office/powerpoint/2010/main" val="14327719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a:solidFill>
                  <a:schemeClr val="tx1"/>
                </a:solidFill>
                <a:effectLst/>
                <a:latin typeface="+mn-lt"/>
                <a:ea typeface="+mn-ea"/>
                <a:cs typeface="+mn-cs"/>
              </a:rPr>
              <a:t>Dataset </a:t>
            </a:r>
          </a:p>
          <a:p>
            <a:pPr marL="171450" indent="-171450">
              <a:buFontTx/>
              <a:buChar char="-"/>
            </a:pPr>
            <a:r>
              <a:rPr lang="en-US" sz="1200" i="1" kern="1200">
                <a:solidFill>
                  <a:schemeClr val="tx1"/>
                </a:solidFill>
                <a:effectLst/>
                <a:latin typeface="+mn-lt"/>
                <a:ea typeface="+mn-ea"/>
                <a:cs typeface="+mn-cs"/>
              </a:rPr>
              <a:t>N ~ 35,000</a:t>
            </a:r>
          </a:p>
          <a:p>
            <a:pPr marL="171450" indent="-171450">
              <a:buFontTx/>
              <a:buChar char="-"/>
            </a:pPr>
            <a:r>
              <a:rPr lang="en-US" sz="1200" i="1" kern="1200">
                <a:solidFill>
                  <a:schemeClr val="tx1"/>
                </a:solidFill>
                <a:effectLst/>
                <a:latin typeface="+mn-lt"/>
                <a:ea typeface="+mn-ea"/>
                <a:cs typeface="+mn-cs"/>
              </a:rPr>
              <a:t> </a:t>
            </a:r>
            <a:endParaRPr lang="en-US" sz="1200" i="1" kern="1200" dirty="0">
              <a:solidFill>
                <a:schemeClr val="tx1"/>
              </a:solidFill>
              <a:effectLst/>
              <a:latin typeface="+mn-lt"/>
              <a:ea typeface="+mn-ea"/>
              <a:cs typeface="+mn-cs"/>
            </a:endParaRPr>
          </a:p>
          <a:p>
            <a:endParaRPr lang="en-US" sz="1200" i="1" kern="1200" dirty="0">
              <a:solidFill>
                <a:schemeClr val="tx1"/>
              </a:solidFill>
              <a:effectLst/>
              <a:latin typeface="+mn-lt"/>
              <a:ea typeface="+mn-ea"/>
              <a:cs typeface="+mn-cs"/>
            </a:endParaRPr>
          </a:p>
          <a:p>
            <a:r>
              <a:rPr lang="en-US" sz="1200" i="1" kern="1200" dirty="0">
                <a:solidFill>
                  <a:schemeClr val="tx1"/>
                </a:solidFill>
                <a:effectLst/>
                <a:latin typeface="+mn-lt"/>
                <a:ea typeface="+mn-ea"/>
                <a:cs typeface="+mn-cs"/>
              </a:rPr>
              <a:t>Comorbidities </a:t>
            </a:r>
          </a:p>
          <a:p>
            <a:r>
              <a:rPr lang="en-US" sz="1200" i="1" kern="1200" dirty="0">
                <a:solidFill>
                  <a:schemeClr val="tx1"/>
                </a:solidFill>
                <a:effectLst/>
                <a:latin typeface="+mn-lt"/>
                <a:ea typeface="+mn-ea"/>
                <a:cs typeface="+mn-cs"/>
              </a:rPr>
              <a:t>- </a:t>
            </a:r>
            <a:r>
              <a:rPr lang="en-US" sz="1200" b="1" i="1" kern="1200" dirty="0">
                <a:solidFill>
                  <a:schemeClr val="tx1"/>
                </a:solidFill>
                <a:effectLst/>
                <a:latin typeface="+mn-lt"/>
                <a:ea typeface="+mn-ea"/>
                <a:cs typeface="+mn-cs"/>
              </a:rPr>
              <a:t>Congestive heart failure (CHF)</a:t>
            </a:r>
          </a:p>
          <a:p>
            <a:r>
              <a:rPr lang="en-US" sz="1200" i="1" kern="1200" dirty="0">
                <a:solidFill>
                  <a:schemeClr val="tx1"/>
                </a:solidFill>
                <a:effectLst/>
                <a:latin typeface="+mn-lt"/>
                <a:ea typeface="+mn-ea"/>
                <a:cs typeface="+mn-cs"/>
              </a:rPr>
              <a:t>- </a:t>
            </a:r>
            <a:r>
              <a:rPr lang="en-US" sz="1200" b="1" i="1" kern="1200" dirty="0">
                <a:solidFill>
                  <a:schemeClr val="tx1"/>
                </a:solidFill>
                <a:effectLst/>
                <a:latin typeface="+mn-lt"/>
                <a:ea typeface="+mn-ea"/>
                <a:cs typeface="+mn-cs"/>
              </a:rPr>
              <a:t>Peripheral Vascular Disease (PVD)</a:t>
            </a:r>
          </a:p>
          <a:p>
            <a:endParaRPr lang="en-US" sz="1200" i="1" kern="1200" dirty="0">
              <a:solidFill>
                <a:schemeClr val="tx1"/>
              </a:solidFill>
              <a:effectLst/>
              <a:latin typeface="+mn-lt"/>
              <a:ea typeface="+mn-ea"/>
              <a:cs typeface="+mn-cs"/>
            </a:endParaRPr>
          </a:p>
          <a:p>
            <a:r>
              <a:rPr lang="en-US" sz="1200" i="1" kern="1200" dirty="0">
                <a:solidFill>
                  <a:schemeClr val="tx1"/>
                </a:solidFill>
                <a:effectLst/>
                <a:latin typeface="+mn-lt"/>
                <a:ea typeface="+mn-ea"/>
                <a:cs typeface="+mn-cs"/>
              </a:rPr>
              <a:t>Increase accuracy of predictive power. More time for development to increase predictive power and boost performance. Those resources should be dedicated to testing additional features/variables.</a:t>
            </a:r>
            <a:endParaRPr lang="en-US" dirty="0"/>
          </a:p>
          <a:p>
            <a:endParaRPr lang="en-US" dirty="0"/>
          </a:p>
          <a:p>
            <a:r>
              <a:rPr lang="en-US" dirty="0"/>
              <a:t>Explain</a:t>
            </a:r>
            <a:r>
              <a:rPr lang="en-US" baseline="0" dirty="0"/>
              <a:t> the solution at a high level before going into detail – i.e., broad explanation, tie it t a workflow, how it is a transitional model, (DON’T define what the acronym LACE means, but how it’s implementation will be used w/in the organization. Make it a well-told story. </a:t>
            </a:r>
          </a:p>
          <a:p>
            <a:endParaRPr lang="en-US" baseline="0" dirty="0"/>
          </a:p>
          <a:p>
            <a:r>
              <a:rPr lang="en-US" baseline="0" dirty="0"/>
              <a:t>Skipping the high level and jumping straight to the detail is the second most frequent analyst presentation mistake I see.  Give your audience the big picture first so they can better understand and relate to the component parts.  This will save you from interruptions and increase their understanding.  </a:t>
            </a:r>
          </a:p>
          <a:p>
            <a:endParaRPr lang="en-US" baseline="0" dirty="0"/>
          </a:p>
          <a:p>
            <a:r>
              <a:rPr lang="en-US" b="1" baseline="0" dirty="0"/>
              <a:t>The bulk of your presentation should focus on the solution (this section plus the next two)</a:t>
            </a:r>
            <a:endParaRPr lang="en-US" b="1" dirty="0">
              <a:cs typeface="Calibri"/>
            </a:endParaRPr>
          </a:p>
        </p:txBody>
      </p:sp>
      <p:sp>
        <p:nvSpPr>
          <p:cNvPr id="4" name="Slide Number Placeholder 3"/>
          <p:cNvSpPr>
            <a:spLocks noGrp="1"/>
          </p:cNvSpPr>
          <p:nvPr>
            <p:ph type="sldNum" sz="quarter" idx="10"/>
          </p:nvPr>
        </p:nvSpPr>
        <p:spPr/>
        <p:txBody>
          <a:bodyPr/>
          <a:lstStyle/>
          <a:p>
            <a:fld id="{D3E30720-2A2E-46A5-B0BB-574FBB2188F9}" type="slidenum">
              <a:rPr lang="en-US" smtClean="0"/>
              <a:t>6</a:t>
            </a:fld>
            <a:endParaRPr lang="en-US"/>
          </a:p>
        </p:txBody>
      </p:sp>
    </p:spTree>
    <p:extLst>
      <p:ext uri="{BB962C8B-B14F-4D97-AF65-F5344CB8AC3E}">
        <p14:creationId xmlns:p14="http://schemas.microsoft.com/office/powerpoint/2010/main" val="35665771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Our group(???): Authority to roll out a larger implementation, and resources (dedicated time, money, staff/people power) and their backing as a champion of the project.. Give them something PHYSICAL and TANGIBLE they can pass along to others. Keep in mind that the presentation should be comprehensible even by someone who didn’t attend the presentation, because it may be passed around w/in the organization. Access to this specific data, this specific amount of time, this amount of money and FTE. </a:t>
            </a:r>
            <a:endParaRPr lang="en-US"/>
          </a:p>
          <a:p>
            <a:endParaRPr lang="en-US" dirty="0"/>
          </a:p>
          <a:p>
            <a:r>
              <a:rPr lang="en-US" dirty="0"/>
              <a:t>End with action!</a:t>
            </a:r>
            <a:endParaRPr lang="en-US" dirty="0">
              <a:cs typeface="Calibri"/>
            </a:endParaRPr>
          </a:p>
          <a:p>
            <a:endParaRPr lang="en-US" dirty="0"/>
          </a:p>
          <a:p>
            <a:r>
              <a:rPr lang="en-US" dirty="0"/>
              <a:t>Specifically</a:t>
            </a:r>
            <a:r>
              <a:rPr lang="en-US" baseline="0" dirty="0"/>
              <a:t> detail what you need your audience to do in order to make this effort a success.  </a:t>
            </a:r>
          </a:p>
          <a:p>
            <a:r>
              <a:rPr lang="en-US" baseline="0" dirty="0"/>
              <a:t>Think of this as the positive benefits that offset the negative consequences you highlight earlier.  </a:t>
            </a:r>
          </a:p>
          <a:p>
            <a:r>
              <a:rPr lang="en-US" baseline="0" dirty="0"/>
              <a:t>Leave your audience with a clear sense of what they need to do individually to drive success when the leave the room.</a:t>
            </a:r>
            <a:r>
              <a:rPr lang="en-US" dirty="0"/>
              <a:t>  </a:t>
            </a:r>
            <a:endParaRPr lang="en-US" dirty="0">
              <a:cs typeface="Calibri"/>
            </a:endParaRPr>
          </a:p>
        </p:txBody>
      </p:sp>
      <p:sp>
        <p:nvSpPr>
          <p:cNvPr id="4" name="Slide Number Placeholder 3"/>
          <p:cNvSpPr>
            <a:spLocks noGrp="1"/>
          </p:cNvSpPr>
          <p:nvPr>
            <p:ph type="sldNum" sz="quarter" idx="10"/>
          </p:nvPr>
        </p:nvSpPr>
        <p:spPr/>
        <p:txBody>
          <a:bodyPr/>
          <a:lstStyle/>
          <a:p>
            <a:fld id="{D3E30720-2A2E-46A5-B0BB-574FBB2188F9}" type="slidenum">
              <a:rPr lang="en-US" smtClean="0"/>
              <a:t>13</a:t>
            </a:fld>
            <a:endParaRPr lang="en-US"/>
          </a:p>
        </p:txBody>
      </p:sp>
    </p:spTree>
    <p:extLst>
      <p:ext uri="{BB962C8B-B14F-4D97-AF65-F5344CB8AC3E}">
        <p14:creationId xmlns:p14="http://schemas.microsoft.com/office/powerpoint/2010/main" val="3027844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898828D-A39A-41DF-A83B-1A70521B48AF}" type="datetimeFigureOut">
              <a:rPr lang="en-US" smtClean="0"/>
              <a:t>8/23/2019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571097-2390-4265-8AD4-F8A6A504B6BA}" type="slidenum">
              <a:rPr lang="en-US" smtClean="0"/>
              <a:t>‹#›</a:t>
            </a:fld>
            <a:endParaRPr lang="en-US"/>
          </a:p>
        </p:txBody>
      </p:sp>
    </p:spTree>
    <p:extLst>
      <p:ext uri="{BB962C8B-B14F-4D97-AF65-F5344CB8AC3E}">
        <p14:creationId xmlns:p14="http://schemas.microsoft.com/office/powerpoint/2010/main" val="1021925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98828D-A39A-41DF-A83B-1A70521B48AF}" type="datetimeFigureOut">
              <a:rPr lang="en-US" smtClean="0"/>
              <a:t>8/23/2019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571097-2390-4265-8AD4-F8A6A504B6BA}" type="slidenum">
              <a:rPr lang="en-US" smtClean="0"/>
              <a:t>‹#›</a:t>
            </a:fld>
            <a:endParaRPr lang="en-US"/>
          </a:p>
        </p:txBody>
      </p:sp>
    </p:spTree>
    <p:extLst>
      <p:ext uri="{BB962C8B-B14F-4D97-AF65-F5344CB8AC3E}">
        <p14:creationId xmlns:p14="http://schemas.microsoft.com/office/powerpoint/2010/main" val="553969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98828D-A39A-41DF-A83B-1A70521B48AF}" type="datetimeFigureOut">
              <a:rPr lang="en-US" smtClean="0"/>
              <a:t>8/23/2019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571097-2390-4265-8AD4-F8A6A504B6BA}" type="slidenum">
              <a:rPr lang="en-US" smtClean="0"/>
              <a:t>‹#›</a:t>
            </a:fld>
            <a:endParaRPr lang="en-US"/>
          </a:p>
        </p:txBody>
      </p:sp>
    </p:spTree>
    <p:extLst>
      <p:ext uri="{BB962C8B-B14F-4D97-AF65-F5344CB8AC3E}">
        <p14:creationId xmlns:p14="http://schemas.microsoft.com/office/powerpoint/2010/main" val="285122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98828D-A39A-41DF-A83B-1A70521B48AF}" type="datetimeFigureOut">
              <a:rPr lang="en-US" smtClean="0"/>
              <a:t>8/23/2019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571097-2390-4265-8AD4-F8A6A504B6BA}" type="slidenum">
              <a:rPr lang="en-US" smtClean="0"/>
              <a:t>‹#›</a:t>
            </a:fld>
            <a:endParaRPr lang="en-US"/>
          </a:p>
        </p:txBody>
      </p:sp>
    </p:spTree>
    <p:extLst>
      <p:ext uri="{BB962C8B-B14F-4D97-AF65-F5344CB8AC3E}">
        <p14:creationId xmlns:p14="http://schemas.microsoft.com/office/powerpoint/2010/main" val="3397274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98828D-A39A-41DF-A83B-1A70521B48AF}" type="datetimeFigureOut">
              <a:rPr lang="en-US" smtClean="0"/>
              <a:t>8/23/2019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571097-2390-4265-8AD4-F8A6A504B6BA}" type="slidenum">
              <a:rPr lang="en-US" smtClean="0"/>
              <a:t>‹#›</a:t>
            </a:fld>
            <a:endParaRPr lang="en-US"/>
          </a:p>
        </p:txBody>
      </p:sp>
    </p:spTree>
    <p:extLst>
      <p:ext uri="{BB962C8B-B14F-4D97-AF65-F5344CB8AC3E}">
        <p14:creationId xmlns:p14="http://schemas.microsoft.com/office/powerpoint/2010/main" val="1344846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898828D-A39A-41DF-A83B-1A70521B48AF}" type="datetimeFigureOut">
              <a:rPr lang="en-US" smtClean="0"/>
              <a:t>8/23/2019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571097-2390-4265-8AD4-F8A6A504B6BA}" type="slidenum">
              <a:rPr lang="en-US" smtClean="0"/>
              <a:t>‹#›</a:t>
            </a:fld>
            <a:endParaRPr lang="en-US"/>
          </a:p>
        </p:txBody>
      </p:sp>
    </p:spTree>
    <p:extLst>
      <p:ext uri="{BB962C8B-B14F-4D97-AF65-F5344CB8AC3E}">
        <p14:creationId xmlns:p14="http://schemas.microsoft.com/office/powerpoint/2010/main" val="1472068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898828D-A39A-41DF-A83B-1A70521B48AF}" type="datetimeFigureOut">
              <a:rPr lang="en-US" smtClean="0"/>
              <a:t>8/23/2019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571097-2390-4265-8AD4-F8A6A504B6BA}" type="slidenum">
              <a:rPr lang="en-US" smtClean="0"/>
              <a:t>‹#›</a:t>
            </a:fld>
            <a:endParaRPr lang="en-US"/>
          </a:p>
        </p:txBody>
      </p:sp>
    </p:spTree>
    <p:extLst>
      <p:ext uri="{BB962C8B-B14F-4D97-AF65-F5344CB8AC3E}">
        <p14:creationId xmlns:p14="http://schemas.microsoft.com/office/powerpoint/2010/main" val="2528078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898828D-A39A-41DF-A83B-1A70521B48AF}" type="datetimeFigureOut">
              <a:rPr lang="en-US" smtClean="0"/>
              <a:t>8/23/2019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571097-2390-4265-8AD4-F8A6A504B6BA}" type="slidenum">
              <a:rPr lang="en-US" smtClean="0"/>
              <a:t>‹#›</a:t>
            </a:fld>
            <a:endParaRPr lang="en-US"/>
          </a:p>
        </p:txBody>
      </p:sp>
    </p:spTree>
    <p:extLst>
      <p:ext uri="{BB962C8B-B14F-4D97-AF65-F5344CB8AC3E}">
        <p14:creationId xmlns:p14="http://schemas.microsoft.com/office/powerpoint/2010/main" val="1703425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98828D-A39A-41DF-A83B-1A70521B48AF}" type="datetimeFigureOut">
              <a:rPr lang="en-US" smtClean="0"/>
              <a:t>8/23/2019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571097-2390-4265-8AD4-F8A6A504B6BA}" type="slidenum">
              <a:rPr lang="en-US" smtClean="0"/>
              <a:t>‹#›</a:t>
            </a:fld>
            <a:endParaRPr lang="en-US"/>
          </a:p>
        </p:txBody>
      </p:sp>
    </p:spTree>
    <p:extLst>
      <p:ext uri="{BB962C8B-B14F-4D97-AF65-F5344CB8AC3E}">
        <p14:creationId xmlns:p14="http://schemas.microsoft.com/office/powerpoint/2010/main" val="3560204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98828D-A39A-41DF-A83B-1A70521B48AF}" type="datetimeFigureOut">
              <a:rPr lang="en-US" smtClean="0"/>
              <a:t>8/23/2019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571097-2390-4265-8AD4-F8A6A504B6BA}" type="slidenum">
              <a:rPr lang="en-US" smtClean="0"/>
              <a:t>‹#›</a:t>
            </a:fld>
            <a:endParaRPr lang="en-US"/>
          </a:p>
        </p:txBody>
      </p:sp>
    </p:spTree>
    <p:extLst>
      <p:ext uri="{BB962C8B-B14F-4D97-AF65-F5344CB8AC3E}">
        <p14:creationId xmlns:p14="http://schemas.microsoft.com/office/powerpoint/2010/main" val="3449992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98828D-A39A-41DF-A83B-1A70521B48AF}" type="datetimeFigureOut">
              <a:rPr lang="en-US" smtClean="0"/>
              <a:t>8/23/2019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571097-2390-4265-8AD4-F8A6A504B6BA}" type="slidenum">
              <a:rPr lang="en-US" smtClean="0"/>
              <a:t>‹#›</a:t>
            </a:fld>
            <a:endParaRPr lang="en-US"/>
          </a:p>
        </p:txBody>
      </p:sp>
    </p:spTree>
    <p:extLst>
      <p:ext uri="{BB962C8B-B14F-4D97-AF65-F5344CB8AC3E}">
        <p14:creationId xmlns:p14="http://schemas.microsoft.com/office/powerpoint/2010/main" val="3436725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98828D-A39A-41DF-A83B-1A70521B48AF}" type="datetimeFigureOut">
              <a:rPr lang="en-US" smtClean="0"/>
              <a:t>8/23/2019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571097-2390-4265-8AD4-F8A6A504B6BA}" type="slidenum">
              <a:rPr lang="en-US" smtClean="0"/>
              <a:t>‹#›</a:t>
            </a:fld>
            <a:endParaRPr lang="en-US"/>
          </a:p>
        </p:txBody>
      </p:sp>
    </p:spTree>
    <p:extLst>
      <p:ext uri="{BB962C8B-B14F-4D97-AF65-F5344CB8AC3E}">
        <p14:creationId xmlns:p14="http://schemas.microsoft.com/office/powerpoint/2010/main" val="37949175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73460" y="376388"/>
            <a:ext cx="2984740" cy="3583495"/>
          </a:xfrm>
        </p:spPr>
        <p:txBody>
          <a:bodyPr>
            <a:normAutofit/>
          </a:bodyPr>
          <a:lstStyle/>
          <a:p>
            <a:r>
              <a:rPr lang="en-US" b="1" dirty="0"/>
              <a:t>Identifying At-Risk Patients</a:t>
            </a:r>
            <a:endParaRPr lang="en-US" b="1" dirty="0">
              <a:cs typeface="Calibri"/>
            </a:endParaRPr>
          </a:p>
        </p:txBody>
      </p:sp>
      <p:sp>
        <p:nvSpPr>
          <p:cNvPr id="3" name="Subtitle 2"/>
          <p:cNvSpPr>
            <a:spLocks noGrp="1"/>
          </p:cNvSpPr>
          <p:nvPr>
            <p:ph type="subTitle" idx="1"/>
          </p:nvPr>
        </p:nvSpPr>
        <p:spPr>
          <a:xfrm>
            <a:off x="5612920" y="4073105"/>
            <a:ext cx="2984740" cy="2126411"/>
          </a:xfrm>
        </p:spPr>
        <p:txBody>
          <a:bodyPr vert="horz" lIns="91440" tIns="45720" rIns="91440" bIns="45720" rtlCol="0" anchor="t">
            <a:normAutofit lnSpcReduction="10000"/>
          </a:bodyPr>
          <a:lstStyle/>
          <a:p>
            <a:r>
              <a:rPr lang="en-US" b="1" dirty="0"/>
              <a:t>Presented by:</a:t>
            </a:r>
          </a:p>
          <a:p>
            <a:r>
              <a:rPr lang="en-US" dirty="0"/>
              <a:t>Jennifer Sullivan Nate Evans </a:t>
            </a:r>
          </a:p>
          <a:p>
            <a:r>
              <a:rPr lang="en-US" dirty="0"/>
              <a:t>Lily Cook</a:t>
            </a:r>
          </a:p>
        </p:txBody>
      </p:sp>
      <p:pic>
        <p:nvPicPr>
          <p:cNvPr id="4" name="Picture 4">
            <a:extLst>
              <a:ext uri="{FF2B5EF4-FFF2-40B4-BE49-F238E27FC236}">
                <a16:creationId xmlns:a16="http://schemas.microsoft.com/office/drawing/2014/main" id="{11E70244-D009-47A4-97DC-02F1DA8E3AA2}"/>
              </a:ext>
            </a:extLst>
          </p:cNvPr>
          <p:cNvPicPr>
            <a:picLocks noChangeAspect="1"/>
          </p:cNvPicPr>
          <p:nvPr/>
        </p:nvPicPr>
        <p:blipFill>
          <a:blip r:embed="rId3"/>
          <a:stretch>
            <a:fillRect/>
          </a:stretch>
        </p:blipFill>
        <p:spPr>
          <a:xfrm>
            <a:off x="451360" y="249987"/>
            <a:ext cx="4460036" cy="6300517"/>
          </a:xfrm>
          <a:prstGeom prst="rect">
            <a:avLst/>
          </a:prstGeom>
        </p:spPr>
      </p:pic>
    </p:spTree>
    <p:extLst>
      <p:ext uri="{BB962C8B-B14F-4D97-AF65-F5344CB8AC3E}">
        <p14:creationId xmlns:p14="http://schemas.microsoft.com/office/powerpoint/2010/main" val="3609497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Justification</a:t>
            </a:r>
          </a:p>
        </p:txBody>
      </p:sp>
      <p:sp>
        <p:nvSpPr>
          <p:cNvPr id="3" name="Content Placeholder 2"/>
          <p:cNvSpPr>
            <a:spLocks noGrp="1"/>
          </p:cNvSpPr>
          <p:nvPr>
            <p:ph idx="1"/>
          </p:nvPr>
        </p:nvSpPr>
        <p:spPr>
          <a:xfrm>
            <a:off x="457200" y="1981200"/>
            <a:ext cx="2286000" cy="3840163"/>
          </a:xfrm>
        </p:spPr>
        <p:txBody>
          <a:bodyPr>
            <a:normAutofit/>
          </a:bodyPr>
          <a:lstStyle/>
          <a:p>
            <a:pPr marL="0" indent="0" algn="ctr">
              <a:buNone/>
            </a:pPr>
            <a:r>
              <a:rPr lang="en-US" sz="7200" b="1" dirty="0">
                <a:solidFill>
                  <a:srgbClr val="FF0000"/>
                </a:solidFill>
              </a:rPr>
              <a:t>40%</a:t>
            </a:r>
          </a:p>
          <a:p>
            <a:pPr marL="0" indent="0" algn="ctr">
              <a:buNone/>
            </a:pPr>
            <a:r>
              <a:rPr lang="en-US" sz="2800" dirty="0"/>
              <a:t>Physician judgment</a:t>
            </a:r>
          </a:p>
        </p:txBody>
      </p:sp>
      <p:sp>
        <p:nvSpPr>
          <p:cNvPr id="4" name="Content Placeholder 2"/>
          <p:cNvSpPr txBox="1">
            <a:spLocks/>
          </p:cNvSpPr>
          <p:nvPr/>
        </p:nvSpPr>
        <p:spPr>
          <a:xfrm>
            <a:off x="2581175" y="1600200"/>
            <a:ext cx="2743200" cy="4144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sz="10800" b="1" dirty="0">
                <a:solidFill>
                  <a:srgbClr val="FFC000"/>
                </a:solidFill>
              </a:rPr>
              <a:t>66%</a:t>
            </a:r>
          </a:p>
          <a:p>
            <a:pPr marL="0" indent="0" algn="ctr">
              <a:buFont typeface="Arial" panose="020B0604020202020204" pitchFamily="34" charset="0"/>
              <a:buNone/>
            </a:pPr>
            <a:r>
              <a:rPr lang="en-US" sz="2800" dirty="0"/>
              <a:t>Current model</a:t>
            </a:r>
          </a:p>
        </p:txBody>
      </p:sp>
      <p:sp>
        <p:nvSpPr>
          <p:cNvPr id="5" name="Content Placeholder 2"/>
          <p:cNvSpPr txBox="1">
            <a:spLocks/>
          </p:cNvSpPr>
          <p:nvPr/>
        </p:nvSpPr>
        <p:spPr>
          <a:xfrm>
            <a:off x="5334000" y="1295400"/>
            <a:ext cx="35052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sz="14400" b="1" dirty="0">
                <a:solidFill>
                  <a:srgbClr val="00B050"/>
                </a:solidFill>
              </a:rPr>
              <a:t>80%</a:t>
            </a:r>
          </a:p>
          <a:p>
            <a:pPr marL="0" indent="0" algn="ctr">
              <a:buFont typeface="Arial" panose="020B0604020202020204" pitchFamily="34" charset="0"/>
              <a:buNone/>
            </a:pPr>
            <a:r>
              <a:rPr lang="en-US" sz="2800" dirty="0"/>
              <a:t>Improved model</a:t>
            </a:r>
            <a:endParaRPr lang="en-US" sz="3000" dirty="0"/>
          </a:p>
        </p:txBody>
      </p:sp>
      <p:sp>
        <p:nvSpPr>
          <p:cNvPr id="6" name="TextBox 5"/>
          <p:cNvSpPr txBox="1"/>
          <p:nvPr/>
        </p:nvSpPr>
        <p:spPr>
          <a:xfrm>
            <a:off x="3996891" y="4648200"/>
            <a:ext cx="2288575" cy="1815882"/>
          </a:xfrm>
          <a:prstGeom prst="rect">
            <a:avLst/>
          </a:prstGeom>
          <a:noFill/>
        </p:spPr>
        <p:txBody>
          <a:bodyPr wrap="none" rtlCol="0">
            <a:spAutoFit/>
          </a:bodyPr>
          <a:lstStyle/>
          <a:p>
            <a:r>
              <a:rPr lang="en-US" sz="2800" b="1" dirty="0"/>
              <a:t>Health</a:t>
            </a:r>
          </a:p>
          <a:p>
            <a:r>
              <a:rPr lang="en-US" sz="2800" b="1" dirty="0"/>
              <a:t>Safety</a:t>
            </a:r>
          </a:p>
          <a:p>
            <a:r>
              <a:rPr lang="en-US" sz="2800" b="1" dirty="0"/>
              <a:t>Patient choice</a:t>
            </a:r>
          </a:p>
          <a:p>
            <a:r>
              <a:rPr lang="en-US" sz="2800" b="1" dirty="0"/>
              <a:t>Quality of life</a:t>
            </a:r>
          </a:p>
        </p:txBody>
      </p:sp>
      <p:sp>
        <p:nvSpPr>
          <p:cNvPr id="7" name="Up Arrow 6"/>
          <p:cNvSpPr/>
          <p:nvPr/>
        </p:nvSpPr>
        <p:spPr>
          <a:xfrm>
            <a:off x="2819400" y="4724400"/>
            <a:ext cx="914400" cy="1663482"/>
          </a:xfrm>
          <a:prstGeom prst="up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1023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Users</a:t>
            </a:r>
          </a:p>
        </p:txBody>
      </p:sp>
      <p:sp>
        <p:nvSpPr>
          <p:cNvPr id="3" name="Content Placeholder 2"/>
          <p:cNvSpPr>
            <a:spLocks noGrp="1"/>
          </p:cNvSpPr>
          <p:nvPr>
            <p:ph idx="1"/>
          </p:nvPr>
        </p:nvSpPr>
        <p:spPr/>
        <p:txBody>
          <a:bodyPr/>
          <a:lstStyle/>
          <a:p>
            <a:r>
              <a:rPr lang="en-US" dirty="0"/>
              <a:t>Transition of care team</a:t>
            </a:r>
          </a:p>
          <a:p>
            <a:pPr lvl="1" fontAlgn="base"/>
            <a:r>
              <a:rPr lang="en-US" dirty="0"/>
              <a:t>Incorporate information into discharge orders ​</a:t>
            </a:r>
          </a:p>
          <a:p>
            <a:pPr lvl="1" fontAlgn="base"/>
            <a:r>
              <a:rPr lang="en-US" dirty="0"/>
              <a:t>Referrals to palliative care, case management, check-ins​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00" y="3429000"/>
            <a:ext cx="5689121" cy="3015234"/>
          </a:xfrm>
          <a:prstGeom prst="rect">
            <a:avLst/>
          </a:prstGeom>
        </p:spPr>
      </p:pic>
      <p:sp>
        <p:nvSpPr>
          <p:cNvPr id="6" name="TextBox 5"/>
          <p:cNvSpPr txBox="1"/>
          <p:nvPr/>
        </p:nvSpPr>
        <p:spPr>
          <a:xfrm>
            <a:off x="1219200" y="6490754"/>
            <a:ext cx="7677294" cy="307777"/>
          </a:xfrm>
          <a:prstGeom prst="rect">
            <a:avLst/>
          </a:prstGeom>
          <a:noFill/>
        </p:spPr>
        <p:txBody>
          <a:bodyPr wrap="none" rtlCol="0">
            <a:spAutoFit/>
          </a:bodyPr>
          <a:lstStyle/>
          <a:p>
            <a:r>
              <a:rPr lang="en-US" sz="1400" dirty="0"/>
              <a:t>https://www.tehrantimes.com/news/421384/Iran-to-set-up-palliative-care-centers-for-cancer-patients</a:t>
            </a:r>
          </a:p>
        </p:txBody>
      </p:sp>
    </p:spTree>
    <p:extLst>
      <p:ext uri="{BB962C8B-B14F-4D97-AF65-F5344CB8AC3E}">
        <p14:creationId xmlns:p14="http://schemas.microsoft.com/office/powerpoint/2010/main" val="2062638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Financial Benefits</a:t>
            </a:r>
          </a:p>
        </p:txBody>
      </p:sp>
      <p:sp>
        <p:nvSpPr>
          <p:cNvPr id="3" name="Content Placeholder 2"/>
          <p:cNvSpPr>
            <a:spLocks noGrp="1"/>
          </p:cNvSpPr>
          <p:nvPr>
            <p:ph idx="1"/>
          </p:nvPr>
        </p:nvSpPr>
        <p:spPr/>
        <p:txBody>
          <a:bodyPr>
            <a:normAutofit fontScale="85000" lnSpcReduction="20000"/>
          </a:bodyPr>
          <a:lstStyle/>
          <a:p>
            <a:r>
              <a:rPr lang="en-US" dirty="0"/>
              <a:t>Anticipated reduction of readmissions: </a:t>
            </a:r>
            <a:r>
              <a:rPr lang="en-US" sz="4800" b="1" dirty="0">
                <a:solidFill>
                  <a:srgbClr val="00B050"/>
                </a:solidFill>
              </a:rPr>
              <a:t>25%</a:t>
            </a:r>
          </a:p>
          <a:p>
            <a:r>
              <a:rPr lang="en-US" dirty="0"/>
              <a:t>Anticipated increase in Medicare reimbursement: </a:t>
            </a:r>
            <a:r>
              <a:rPr lang="en-US" sz="4800" b="1" dirty="0">
                <a:solidFill>
                  <a:srgbClr val="00B050"/>
                </a:solidFill>
              </a:rPr>
              <a:t>$250,000/</a:t>
            </a:r>
            <a:r>
              <a:rPr lang="en-US" sz="4800" b="1" dirty="0" err="1">
                <a:solidFill>
                  <a:srgbClr val="00B050"/>
                </a:solidFill>
              </a:rPr>
              <a:t>yr</a:t>
            </a:r>
            <a:endParaRPr lang="en-US" sz="4800" b="1" dirty="0">
              <a:solidFill>
                <a:srgbClr val="00B050"/>
              </a:solidFill>
            </a:endParaRPr>
          </a:p>
          <a:p>
            <a:r>
              <a:rPr lang="en-US" dirty="0"/>
              <a:t>Monitoring/preventive care is </a:t>
            </a:r>
            <a:r>
              <a:rPr lang="en-US" sz="5200" b="1" dirty="0">
                <a:solidFill>
                  <a:srgbClr val="00B050"/>
                </a:solidFill>
              </a:rPr>
              <a:t>less expensive</a:t>
            </a:r>
            <a:r>
              <a:rPr lang="en-US" b="1" dirty="0"/>
              <a:t> </a:t>
            </a:r>
            <a:r>
              <a:rPr lang="en-US" dirty="0"/>
              <a:t>than inpatient treatment</a:t>
            </a:r>
          </a:p>
          <a:p>
            <a:r>
              <a:rPr lang="en-US" dirty="0"/>
              <a:t>Recoup investment w/in: </a:t>
            </a:r>
            <a:r>
              <a:rPr lang="en-US" sz="4800" b="1" dirty="0">
                <a:solidFill>
                  <a:srgbClr val="00B050"/>
                </a:solidFill>
              </a:rPr>
              <a:t>6 months</a:t>
            </a:r>
          </a:p>
          <a:p>
            <a:r>
              <a:rPr lang="en-US" dirty="0"/>
              <a:t>Automated score w/in the EHR = </a:t>
            </a:r>
            <a:r>
              <a:rPr lang="en-US" sz="5200" b="1" dirty="0">
                <a:solidFill>
                  <a:srgbClr val="00B050"/>
                </a:solidFill>
              </a:rPr>
              <a:t>low maintenance costs</a:t>
            </a:r>
          </a:p>
          <a:p>
            <a:endParaRPr lang="en-US" dirty="0"/>
          </a:p>
        </p:txBody>
      </p:sp>
    </p:spTree>
    <p:extLst>
      <p:ext uri="{BB962C8B-B14F-4D97-AF65-F5344CB8AC3E}">
        <p14:creationId xmlns:p14="http://schemas.microsoft.com/office/powerpoint/2010/main" val="9057868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Role / Sponsorship</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Corporate backing</a:t>
            </a:r>
          </a:p>
          <a:p>
            <a:r>
              <a:rPr lang="en-US" dirty="0"/>
              <a:t>Resources</a:t>
            </a:r>
            <a:endParaRPr lang="en-US" dirty="0">
              <a:cs typeface="Calibri"/>
            </a:endParaRPr>
          </a:p>
          <a:p>
            <a:pPr lvl="1"/>
            <a:r>
              <a:rPr lang="en-US" dirty="0">
                <a:cs typeface="Calibri"/>
              </a:rPr>
              <a:t>Access to information</a:t>
            </a:r>
          </a:p>
          <a:p>
            <a:pPr lvl="2"/>
            <a:r>
              <a:rPr lang="en-US" dirty="0">
                <a:cs typeface="Calibri"/>
              </a:rPr>
              <a:t>Age</a:t>
            </a:r>
          </a:p>
          <a:p>
            <a:pPr lvl="2"/>
            <a:r>
              <a:rPr lang="en-US" dirty="0">
                <a:cs typeface="Calibri"/>
              </a:rPr>
              <a:t>Gender</a:t>
            </a:r>
          </a:p>
          <a:p>
            <a:pPr lvl="2"/>
            <a:r>
              <a:rPr lang="en-US" dirty="0">
                <a:cs typeface="Calibri"/>
              </a:rPr>
              <a:t>Pharmacogenomic data</a:t>
            </a:r>
          </a:p>
          <a:p>
            <a:pPr lvl="1"/>
            <a:r>
              <a:rPr lang="en-US" dirty="0">
                <a:cs typeface="Calibri"/>
              </a:rPr>
              <a:t>3 FTE for 3 months</a:t>
            </a:r>
          </a:p>
          <a:p>
            <a:pPr lvl="1"/>
            <a:endParaRPr lang="en-US" dirty="0">
              <a:cs typeface="Calibri"/>
            </a:endParaRPr>
          </a:p>
          <a:p>
            <a:endParaRPr lang="en-US" dirty="0">
              <a:cs typeface="Calibri"/>
            </a:endParaRPr>
          </a:p>
        </p:txBody>
      </p:sp>
    </p:spTree>
    <p:extLst>
      <p:ext uri="{BB962C8B-B14F-4D97-AF65-F5344CB8AC3E}">
        <p14:creationId xmlns:p14="http://schemas.microsoft.com/office/powerpoint/2010/main" val="26478752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1809E-AC0A-4558-B2D2-9FCB4557C87C}"/>
              </a:ext>
            </a:extLst>
          </p:cNvPr>
          <p:cNvSpPr>
            <a:spLocks noGrp="1"/>
          </p:cNvSpPr>
          <p:nvPr>
            <p:ph type="title"/>
          </p:nvPr>
        </p:nvSpPr>
        <p:spPr/>
        <p:txBody>
          <a:bodyPr/>
          <a:lstStyle/>
          <a:p>
            <a:r>
              <a:rPr lang="en-US" dirty="0"/>
              <a:t>Thanks </a:t>
            </a:r>
            <a:r>
              <a:rPr lang="en-US" dirty="0">
                <a:sym typeface="Wingdings" panose="05000000000000000000" pitchFamily="2" charset="2"/>
              </a:rPr>
              <a:t> </a:t>
            </a:r>
            <a:endParaRPr lang="en-US" dirty="0"/>
          </a:p>
        </p:txBody>
      </p:sp>
      <p:sp>
        <p:nvSpPr>
          <p:cNvPr id="3" name="Content Placeholder 2">
            <a:extLst>
              <a:ext uri="{FF2B5EF4-FFF2-40B4-BE49-F238E27FC236}">
                <a16:creationId xmlns:a16="http://schemas.microsoft.com/office/drawing/2014/main" id="{DACBB1D6-92E1-4EB6-94FF-69EC599CA4F1}"/>
              </a:ext>
            </a:extLst>
          </p:cNvPr>
          <p:cNvSpPr>
            <a:spLocks noGrp="1"/>
          </p:cNvSpPr>
          <p:nvPr>
            <p:ph idx="1"/>
          </p:nvPr>
        </p:nvSpPr>
        <p:spPr/>
        <p:txBody>
          <a:bodyPr/>
          <a:lstStyle/>
          <a:p>
            <a:r>
              <a:rPr lang="en-US" dirty="0"/>
              <a:t>Questions?</a:t>
            </a:r>
          </a:p>
        </p:txBody>
      </p:sp>
    </p:spTree>
    <p:extLst>
      <p:ext uri="{BB962C8B-B14F-4D97-AF65-F5344CB8AC3E}">
        <p14:creationId xmlns:p14="http://schemas.microsoft.com/office/powerpoint/2010/main" val="1891691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859BC-83FF-4EEC-8FE2-5AE2489C945E}"/>
              </a:ext>
            </a:extLst>
          </p:cNvPr>
          <p:cNvSpPr>
            <a:spLocks noGrp="1"/>
          </p:cNvSpPr>
          <p:nvPr>
            <p:ph type="title"/>
          </p:nvPr>
        </p:nvSpPr>
        <p:spPr/>
        <p:txBody>
          <a:bodyPr/>
          <a:lstStyle/>
          <a:p>
            <a:r>
              <a:rPr lang="en-US" dirty="0"/>
              <a:t>Overview</a:t>
            </a:r>
          </a:p>
        </p:txBody>
      </p:sp>
      <p:pic>
        <p:nvPicPr>
          <p:cNvPr id="1026" name="Picture 2">
            <a:extLst>
              <a:ext uri="{FF2B5EF4-FFF2-40B4-BE49-F238E27FC236}">
                <a16:creationId xmlns:a16="http://schemas.microsoft.com/office/drawing/2014/main" id="{443F9A1D-57B5-41DF-B591-325612A0EC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600200"/>
            <a:ext cx="5181600" cy="4318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B23B4A4E-B6E2-4908-9E0E-F8264C336B8C}"/>
              </a:ext>
            </a:extLst>
          </p:cNvPr>
          <p:cNvSpPr/>
          <p:nvPr/>
        </p:nvSpPr>
        <p:spPr>
          <a:xfrm>
            <a:off x="1600201" y="2514600"/>
            <a:ext cx="3657599" cy="2514600"/>
          </a:xfrm>
          <a:prstGeom prst="rect">
            <a:avLst/>
          </a:prstGeom>
          <a:solidFill>
            <a:srgbClr val="000066">
              <a:alpha val="2392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C3784DB5-217B-4A81-BFB1-AE4933049CD0}"/>
              </a:ext>
            </a:extLst>
          </p:cNvPr>
          <p:cNvSpPr txBox="1"/>
          <p:nvPr/>
        </p:nvSpPr>
        <p:spPr>
          <a:xfrm>
            <a:off x="5486400" y="3171735"/>
            <a:ext cx="3429000" cy="1200329"/>
          </a:xfrm>
          <a:prstGeom prst="rect">
            <a:avLst/>
          </a:prstGeom>
          <a:noFill/>
        </p:spPr>
        <p:txBody>
          <a:bodyPr wrap="square" rtlCol="0">
            <a:spAutoFit/>
          </a:bodyPr>
          <a:lstStyle/>
          <a:p>
            <a:r>
              <a:rPr lang="en-US" dirty="0"/>
              <a:t>In this class, we’ve primarily focused on these components of a project, with emphasis on LACE model development. </a:t>
            </a:r>
          </a:p>
        </p:txBody>
      </p:sp>
      <p:sp>
        <p:nvSpPr>
          <p:cNvPr id="7" name="Rectangle 6">
            <a:extLst>
              <a:ext uri="{FF2B5EF4-FFF2-40B4-BE49-F238E27FC236}">
                <a16:creationId xmlns:a16="http://schemas.microsoft.com/office/drawing/2014/main" id="{8C71CF5A-1D78-4874-B2A2-203D255BEFBB}"/>
              </a:ext>
            </a:extLst>
          </p:cNvPr>
          <p:cNvSpPr/>
          <p:nvPr/>
        </p:nvSpPr>
        <p:spPr>
          <a:xfrm>
            <a:off x="3810000" y="5029201"/>
            <a:ext cx="2514600" cy="838200"/>
          </a:xfrm>
          <a:prstGeom prst="rect">
            <a:avLst/>
          </a:prstGeom>
          <a:solidFill>
            <a:srgbClr val="000066">
              <a:alpha val="2392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C8EFCFA2-FCAF-45CE-B409-4E2316456CE5}"/>
              </a:ext>
            </a:extLst>
          </p:cNvPr>
          <p:cNvSpPr txBox="1"/>
          <p:nvPr/>
        </p:nvSpPr>
        <p:spPr>
          <a:xfrm>
            <a:off x="6453187" y="4848136"/>
            <a:ext cx="2690813" cy="1200329"/>
          </a:xfrm>
          <a:prstGeom prst="rect">
            <a:avLst/>
          </a:prstGeom>
          <a:noFill/>
        </p:spPr>
        <p:txBody>
          <a:bodyPr wrap="square" rtlCol="0">
            <a:spAutoFit/>
          </a:bodyPr>
          <a:lstStyle/>
          <a:p>
            <a:r>
              <a:rPr lang="en-US" dirty="0"/>
              <a:t>This presentation is an opportunity to argue for the value of our models performance. </a:t>
            </a:r>
          </a:p>
        </p:txBody>
      </p:sp>
      <p:sp>
        <p:nvSpPr>
          <p:cNvPr id="9" name="Rectangle 8">
            <a:extLst>
              <a:ext uri="{FF2B5EF4-FFF2-40B4-BE49-F238E27FC236}">
                <a16:creationId xmlns:a16="http://schemas.microsoft.com/office/drawing/2014/main" id="{C72CC9BE-51F0-45EC-8D78-0CEAF962513C}"/>
              </a:ext>
            </a:extLst>
          </p:cNvPr>
          <p:cNvSpPr/>
          <p:nvPr/>
        </p:nvSpPr>
        <p:spPr>
          <a:xfrm>
            <a:off x="881063" y="1752600"/>
            <a:ext cx="2166937" cy="761999"/>
          </a:xfrm>
          <a:prstGeom prst="rect">
            <a:avLst/>
          </a:prstGeom>
          <a:solidFill>
            <a:srgbClr val="000066">
              <a:alpha val="2392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6997F19-394A-498F-9396-1ED1A5F74C64}"/>
              </a:ext>
            </a:extLst>
          </p:cNvPr>
          <p:cNvSpPr txBox="1"/>
          <p:nvPr/>
        </p:nvSpPr>
        <p:spPr>
          <a:xfrm>
            <a:off x="3188493" y="1714282"/>
            <a:ext cx="4279107" cy="646331"/>
          </a:xfrm>
          <a:prstGeom prst="rect">
            <a:avLst/>
          </a:prstGeom>
          <a:noFill/>
        </p:spPr>
        <p:txBody>
          <a:bodyPr wrap="square" rtlCol="0">
            <a:spAutoFit/>
          </a:bodyPr>
          <a:lstStyle/>
          <a:p>
            <a:r>
              <a:rPr lang="en-US" b="1" dirty="0"/>
              <a:t>But how can we argue for deployment if we don’t understand the requirements?</a:t>
            </a:r>
          </a:p>
        </p:txBody>
      </p:sp>
    </p:spTree>
    <p:extLst>
      <p:ext uri="{BB962C8B-B14F-4D97-AF65-F5344CB8AC3E}">
        <p14:creationId xmlns:p14="http://schemas.microsoft.com/office/powerpoint/2010/main" val="515840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xit" presetSubtype="0" fill="hold" grpId="1" nodeType="withEffect">
                                  <p:stCondLst>
                                    <p:cond delay="0"/>
                                  </p:stCondLst>
                                  <p:childTnLst>
                                    <p:animEffect transition="out" filter="fade">
                                      <p:cBhvr>
                                        <p:cTn id="20" dur="500"/>
                                        <p:tgtEl>
                                          <p:spTgt spid="4"/>
                                        </p:tgtEl>
                                      </p:cBhvr>
                                    </p:animEffect>
                                    <p:set>
                                      <p:cBhvr>
                                        <p:cTn id="21" dur="1" fill="hold">
                                          <p:stCondLst>
                                            <p:cond delay="499"/>
                                          </p:stCondLst>
                                        </p:cTn>
                                        <p:tgtEl>
                                          <p:spTgt spid="4"/>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5"/>
                                        </p:tgtEl>
                                      </p:cBhvr>
                                    </p:animEffect>
                                    <p:set>
                                      <p:cBhvr>
                                        <p:cTn id="24" dur="1" fill="hold">
                                          <p:stCondLst>
                                            <p:cond delay="499"/>
                                          </p:stCondLst>
                                        </p:cTn>
                                        <p:tgtEl>
                                          <p:spTgt spid="5"/>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7"/>
                                        </p:tgtEl>
                                      </p:cBhvr>
                                    </p:animEffect>
                                    <p:set>
                                      <p:cBhvr>
                                        <p:cTn id="29" dur="1" fill="hold">
                                          <p:stCondLst>
                                            <p:cond delay="499"/>
                                          </p:stCondLst>
                                        </p:cTn>
                                        <p:tgtEl>
                                          <p:spTgt spid="7"/>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8"/>
                                        </p:tgtEl>
                                      </p:cBhvr>
                                    </p:animEffect>
                                    <p:set>
                                      <p:cBhvr>
                                        <p:cTn id="32" dur="1" fill="hold">
                                          <p:stCondLst>
                                            <p:cond delay="499"/>
                                          </p:stCondLst>
                                        </p:cTn>
                                        <p:tgtEl>
                                          <p:spTgt spid="8"/>
                                        </p:tgtEl>
                                        <p:attrNameLst>
                                          <p:attrName>style.visibility</p:attrName>
                                        </p:attrNameLst>
                                      </p:cBhvr>
                                      <p:to>
                                        <p:strVal val="hidden"/>
                                      </p:to>
                                    </p:set>
                                  </p:childTnLst>
                                </p:cTn>
                              </p:par>
                              <p:par>
                                <p:cTn id="33" presetID="10"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p:bldP spid="5" grpId="1"/>
      <p:bldP spid="7" grpId="0" animBg="1"/>
      <p:bldP spid="7" grpId="1" animBg="1"/>
      <p:bldP spid="8" grpId="0"/>
      <p:bldP spid="8" grpId="1"/>
      <p:bldP spid="9" grpId="0" animBg="1"/>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859BC-83FF-4EEC-8FE2-5AE2489C945E}"/>
              </a:ext>
            </a:extLst>
          </p:cNvPr>
          <p:cNvSpPr>
            <a:spLocks noGrp="1"/>
          </p:cNvSpPr>
          <p:nvPr>
            <p:ph type="title"/>
          </p:nvPr>
        </p:nvSpPr>
        <p:spPr/>
        <p:txBody>
          <a:bodyPr/>
          <a:lstStyle/>
          <a:p>
            <a:r>
              <a:rPr lang="en-US" dirty="0"/>
              <a:t>Overview</a:t>
            </a:r>
          </a:p>
        </p:txBody>
      </p:sp>
      <p:sp>
        <p:nvSpPr>
          <p:cNvPr id="6" name="TextBox 5">
            <a:extLst>
              <a:ext uri="{FF2B5EF4-FFF2-40B4-BE49-F238E27FC236}">
                <a16:creationId xmlns:a16="http://schemas.microsoft.com/office/drawing/2014/main" id="{22427E1C-B55F-4D29-89B8-B5AE9C071CCE}"/>
              </a:ext>
            </a:extLst>
          </p:cNvPr>
          <p:cNvSpPr txBox="1"/>
          <p:nvPr/>
        </p:nvSpPr>
        <p:spPr>
          <a:xfrm>
            <a:off x="914400" y="1295400"/>
            <a:ext cx="7239000" cy="4001095"/>
          </a:xfrm>
          <a:prstGeom prst="rect">
            <a:avLst/>
          </a:prstGeom>
          <a:noFill/>
        </p:spPr>
        <p:txBody>
          <a:bodyPr wrap="square" rtlCol="0">
            <a:spAutoFit/>
          </a:bodyPr>
          <a:lstStyle/>
          <a:p>
            <a:r>
              <a:rPr lang="en-US" sz="3200" dirty="0"/>
              <a:t>In this presentation, we’ll… </a:t>
            </a:r>
          </a:p>
          <a:p>
            <a:pPr marL="800100" lvl="1" indent="-342900">
              <a:buFont typeface="+mj-lt"/>
              <a:buAutoNum type="arabicPeriod"/>
            </a:pPr>
            <a:r>
              <a:rPr lang="en-US" sz="2400" dirty="0"/>
              <a:t>Outline the critical need motivating this project</a:t>
            </a:r>
          </a:p>
          <a:p>
            <a:pPr marL="800100" lvl="1" indent="-342900">
              <a:buFont typeface="+mj-lt"/>
              <a:buAutoNum type="arabicPeriod"/>
            </a:pPr>
            <a:r>
              <a:rPr lang="en-US" sz="2400" dirty="0"/>
              <a:t>Review our preliminary model development </a:t>
            </a:r>
          </a:p>
          <a:p>
            <a:pPr marL="800100" lvl="1" indent="-342900">
              <a:buFont typeface="+mj-lt"/>
              <a:buAutoNum type="arabicPeriod"/>
            </a:pPr>
            <a:r>
              <a:rPr lang="en-US" sz="2400" dirty="0"/>
              <a:t>Discuss application, interpretability and value of our model</a:t>
            </a:r>
          </a:p>
          <a:p>
            <a:pPr marL="800100" lvl="1" indent="-342900">
              <a:buFont typeface="+mj-lt"/>
              <a:buAutoNum type="arabicPeriod"/>
            </a:pPr>
            <a:r>
              <a:rPr lang="en-US" sz="2400" dirty="0"/>
              <a:t>Take a step back and ask, what is the value of implementing THIS model? </a:t>
            </a:r>
          </a:p>
          <a:p>
            <a:pPr lvl="2"/>
            <a:r>
              <a:rPr lang="en-US" sz="2400" b="1" dirty="0"/>
              <a:t>And how do we make a data-driven decision?</a:t>
            </a:r>
            <a:r>
              <a:rPr lang="en-US" sz="2400" dirty="0"/>
              <a:t> </a:t>
            </a:r>
          </a:p>
          <a:p>
            <a:pPr marL="800100" lvl="1" indent="-342900">
              <a:buFont typeface="+mj-lt"/>
              <a:buAutoNum type="arabicPeriod"/>
            </a:pPr>
            <a:endParaRPr lang="en-US" dirty="0"/>
          </a:p>
          <a:p>
            <a:pPr marL="800100" lvl="1" indent="-342900">
              <a:buFont typeface="+mj-lt"/>
              <a:buAutoNum type="arabicPeriod"/>
            </a:pPr>
            <a:endParaRPr lang="en-US" dirty="0"/>
          </a:p>
          <a:p>
            <a:endParaRPr lang="en-US" dirty="0"/>
          </a:p>
        </p:txBody>
      </p:sp>
    </p:spTree>
    <p:extLst>
      <p:ext uri="{BB962C8B-B14F-4D97-AF65-F5344CB8AC3E}">
        <p14:creationId xmlns:p14="http://schemas.microsoft.com/office/powerpoint/2010/main" val="2577550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3502" y="87733"/>
            <a:ext cx="7596997" cy="898585"/>
          </a:xfrm>
        </p:spPr>
        <p:txBody>
          <a:bodyPr/>
          <a:lstStyle/>
          <a:p>
            <a:r>
              <a:rPr lang="en-US" dirty="0"/>
              <a:t>Why change?</a:t>
            </a:r>
          </a:p>
        </p:txBody>
      </p:sp>
      <p:sp>
        <p:nvSpPr>
          <p:cNvPr id="3" name="Content Placeholder 2"/>
          <p:cNvSpPr>
            <a:spLocks noGrp="1"/>
          </p:cNvSpPr>
          <p:nvPr>
            <p:ph idx="1"/>
          </p:nvPr>
        </p:nvSpPr>
        <p:spPr>
          <a:xfrm>
            <a:off x="457200" y="4935747"/>
            <a:ext cx="8229600" cy="1434831"/>
          </a:xfrm>
        </p:spPr>
        <p:txBody>
          <a:bodyPr vert="horz" lIns="91440" tIns="45720" rIns="91440" bIns="45720" rtlCol="0" anchor="t">
            <a:normAutofit fontScale="62500" lnSpcReduction="20000"/>
          </a:bodyPr>
          <a:lstStyle/>
          <a:p>
            <a:r>
              <a:rPr lang="en-US" dirty="0"/>
              <a:t>Current tools for patient risk are problematic; Physicians are only correct 40% of the time. </a:t>
            </a:r>
          </a:p>
          <a:p>
            <a:r>
              <a:rPr lang="en-US" dirty="0"/>
              <a:t>Hospital readmissions cost us $1 million in lost Medicare revenue.</a:t>
            </a:r>
            <a:endParaRPr lang="en-US" dirty="0">
              <a:cs typeface="Calibri"/>
            </a:endParaRPr>
          </a:p>
          <a:p>
            <a:r>
              <a:rPr lang="en-US" dirty="0">
                <a:cs typeface="Calibri"/>
              </a:rPr>
              <a:t>Highest-risk patients are 5% of our patient population, but 80% of our treatment cost.</a:t>
            </a:r>
          </a:p>
          <a:p>
            <a:endParaRPr lang="en-US" dirty="0">
              <a:cs typeface="Calibri"/>
            </a:endParaRPr>
          </a:p>
          <a:p>
            <a:pPr marL="0" indent="0">
              <a:buNone/>
            </a:pPr>
            <a:endParaRPr lang="en-US" dirty="0">
              <a:cs typeface="Calibri"/>
            </a:endParaRPr>
          </a:p>
        </p:txBody>
      </p:sp>
      <p:pic>
        <p:nvPicPr>
          <p:cNvPr id="4" name="Picture 4">
            <a:extLst>
              <a:ext uri="{FF2B5EF4-FFF2-40B4-BE49-F238E27FC236}">
                <a16:creationId xmlns:a16="http://schemas.microsoft.com/office/drawing/2014/main" id="{382968A9-86F1-4FF4-A72A-E7A36F706EBF}"/>
              </a:ext>
            </a:extLst>
          </p:cNvPr>
          <p:cNvPicPr>
            <a:picLocks noChangeAspect="1"/>
          </p:cNvPicPr>
          <p:nvPr/>
        </p:nvPicPr>
        <p:blipFill>
          <a:blip r:embed="rId3"/>
          <a:stretch>
            <a:fillRect/>
          </a:stretch>
        </p:blipFill>
        <p:spPr>
          <a:xfrm>
            <a:off x="1249842" y="1109933"/>
            <a:ext cx="6011712" cy="3689230"/>
          </a:xfrm>
          <a:prstGeom prst="rect">
            <a:avLst/>
          </a:prstGeom>
        </p:spPr>
      </p:pic>
    </p:spTree>
    <p:extLst>
      <p:ext uri="{BB962C8B-B14F-4D97-AF65-F5344CB8AC3E}">
        <p14:creationId xmlns:p14="http://schemas.microsoft.com/office/powerpoint/2010/main" val="416761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Impact of not changing</a:t>
            </a:r>
          </a:p>
        </p:txBody>
      </p:sp>
      <p:sp>
        <p:nvSpPr>
          <p:cNvPr id="3" name="Content Placeholder 2"/>
          <p:cNvSpPr>
            <a:spLocks noGrp="1"/>
          </p:cNvSpPr>
          <p:nvPr>
            <p:ph idx="1"/>
          </p:nvPr>
        </p:nvSpPr>
        <p:spPr/>
        <p:txBody>
          <a:bodyPr vert="horz" lIns="91440" tIns="45720" rIns="91440" bIns="45720" rtlCol="0" anchor="t">
            <a:normAutofit/>
          </a:bodyPr>
          <a:lstStyle/>
          <a:p>
            <a:r>
              <a:rPr lang="en-US" dirty="0">
                <a:cs typeface="Calibri"/>
              </a:rPr>
              <a:t>Our population is aging</a:t>
            </a:r>
          </a:p>
          <a:p>
            <a:r>
              <a:rPr lang="en-US" dirty="0">
                <a:cs typeface="Calibri"/>
              </a:rPr>
              <a:t>Reactive, not preventive</a:t>
            </a:r>
            <a:endParaRPr lang="en-US" dirty="0"/>
          </a:p>
          <a:p>
            <a:r>
              <a:rPr lang="en-US" dirty="0">
                <a:cs typeface="Calibri"/>
              </a:rPr>
              <a:t>As we transition away from fee-for-service model, penalties for missed benchmarks will increase</a:t>
            </a:r>
          </a:p>
          <a:p>
            <a:r>
              <a:rPr lang="en-US" dirty="0">
                <a:cs typeface="Calibri"/>
              </a:rPr>
              <a:t>Lower quality of life for patients at the end-of-life</a:t>
            </a:r>
          </a:p>
        </p:txBody>
      </p:sp>
    </p:spTree>
    <p:extLst>
      <p:ext uri="{BB962C8B-B14F-4D97-AF65-F5344CB8AC3E}">
        <p14:creationId xmlns:p14="http://schemas.microsoft.com/office/powerpoint/2010/main" val="3764276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9619"/>
            <a:ext cx="8229600" cy="841076"/>
          </a:xfrm>
        </p:spPr>
        <p:txBody>
          <a:bodyPr/>
          <a:lstStyle/>
          <a:p>
            <a:r>
              <a:rPr lang="en-US" dirty="0"/>
              <a:t>Preliminary Model Development</a:t>
            </a:r>
          </a:p>
        </p:txBody>
      </p:sp>
      <p:sp>
        <p:nvSpPr>
          <p:cNvPr id="3" name="Content Placeholder 2"/>
          <p:cNvSpPr>
            <a:spLocks noGrp="1"/>
          </p:cNvSpPr>
          <p:nvPr>
            <p:ph idx="1"/>
          </p:nvPr>
        </p:nvSpPr>
        <p:spPr>
          <a:xfrm>
            <a:off x="759125" y="1010729"/>
            <a:ext cx="7596996" cy="1427672"/>
          </a:xfrm>
        </p:spPr>
        <p:txBody>
          <a:bodyPr vert="horz" lIns="91440" tIns="45720" rIns="91440" bIns="45720" rtlCol="0" anchor="t">
            <a:normAutofit/>
          </a:bodyPr>
          <a:lstStyle/>
          <a:p>
            <a:pPr lvl="1">
              <a:buFontTx/>
              <a:buChar char="-"/>
            </a:pPr>
            <a:r>
              <a:rPr lang="en-US" dirty="0">
                <a:cs typeface="Calibri"/>
              </a:rPr>
              <a:t>Exogenous Features: LACE metric </a:t>
            </a:r>
          </a:p>
          <a:p>
            <a:pPr marL="457200" lvl="1" indent="0">
              <a:buNone/>
            </a:pPr>
            <a:r>
              <a:rPr lang="en-US" sz="1200" dirty="0">
                <a:cs typeface="Calibri"/>
              </a:rPr>
              <a:t>(</a:t>
            </a:r>
            <a:r>
              <a:rPr lang="en-US" sz="1200" b="1" dirty="0"/>
              <a:t>Ottawa Hospital Research Institute LACE Index Scoring Tool for Risk Assessment of Death and Readmission)</a:t>
            </a:r>
          </a:p>
          <a:p>
            <a:pPr marL="457200" lvl="1" indent="0">
              <a:buNone/>
            </a:pPr>
            <a:endParaRPr lang="en-US" sz="1200" b="1" dirty="0">
              <a:cs typeface="Calibri"/>
            </a:endParaRPr>
          </a:p>
          <a:p>
            <a:pPr marL="457200" lvl="1" indent="0">
              <a:buNone/>
            </a:pPr>
            <a:endParaRPr lang="en-US" dirty="0">
              <a:cs typeface="Calibri"/>
            </a:endParaRPr>
          </a:p>
          <a:p>
            <a:pPr marL="457200" lvl="1" indent="0">
              <a:buNone/>
            </a:pPr>
            <a:endParaRPr lang="en-US" dirty="0">
              <a:cs typeface="Calibri"/>
            </a:endParaRPr>
          </a:p>
        </p:txBody>
      </p:sp>
      <p:pic>
        <p:nvPicPr>
          <p:cNvPr id="5" name="Picture 4">
            <a:extLst>
              <a:ext uri="{FF2B5EF4-FFF2-40B4-BE49-F238E27FC236}">
                <a16:creationId xmlns:a16="http://schemas.microsoft.com/office/drawing/2014/main" id="{F49FC5AF-DBB1-41F6-8B79-CEE6E563A91C}"/>
              </a:ext>
            </a:extLst>
          </p:cNvPr>
          <p:cNvPicPr>
            <a:picLocks noChangeAspect="1"/>
          </p:cNvPicPr>
          <p:nvPr/>
        </p:nvPicPr>
        <p:blipFill>
          <a:blip r:embed="rId3"/>
          <a:stretch>
            <a:fillRect/>
          </a:stretch>
        </p:blipFill>
        <p:spPr>
          <a:xfrm>
            <a:off x="1020828" y="2327157"/>
            <a:ext cx="7073590" cy="4371224"/>
          </a:xfrm>
          <a:prstGeom prst="rect">
            <a:avLst/>
          </a:prstGeom>
        </p:spPr>
      </p:pic>
      <p:pic>
        <p:nvPicPr>
          <p:cNvPr id="7" name="Picture 6">
            <a:extLst>
              <a:ext uri="{FF2B5EF4-FFF2-40B4-BE49-F238E27FC236}">
                <a16:creationId xmlns:a16="http://schemas.microsoft.com/office/drawing/2014/main" id="{705EE80F-C3CB-46AF-A4F4-E4A7E17A52AE}"/>
              </a:ext>
            </a:extLst>
          </p:cNvPr>
          <p:cNvPicPr>
            <a:picLocks noChangeAspect="1"/>
          </p:cNvPicPr>
          <p:nvPr/>
        </p:nvPicPr>
        <p:blipFill>
          <a:blip r:embed="rId4"/>
          <a:stretch>
            <a:fillRect/>
          </a:stretch>
        </p:blipFill>
        <p:spPr>
          <a:xfrm>
            <a:off x="1049582" y="2293312"/>
            <a:ext cx="7292599" cy="4550159"/>
          </a:xfrm>
          <a:prstGeom prst="rect">
            <a:avLst/>
          </a:prstGeom>
        </p:spPr>
      </p:pic>
      <p:pic>
        <p:nvPicPr>
          <p:cNvPr id="6" name="Picture 5">
            <a:extLst>
              <a:ext uri="{FF2B5EF4-FFF2-40B4-BE49-F238E27FC236}">
                <a16:creationId xmlns:a16="http://schemas.microsoft.com/office/drawing/2014/main" id="{014A5F42-B847-4FAC-9327-DB71F5F4DFF7}"/>
              </a:ext>
            </a:extLst>
          </p:cNvPr>
          <p:cNvPicPr>
            <a:picLocks noChangeAspect="1"/>
          </p:cNvPicPr>
          <p:nvPr/>
        </p:nvPicPr>
        <p:blipFill>
          <a:blip r:embed="rId5"/>
          <a:stretch>
            <a:fillRect/>
          </a:stretch>
        </p:blipFill>
        <p:spPr>
          <a:xfrm>
            <a:off x="885646" y="2358326"/>
            <a:ext cx="7208772" cy="4451460"/>
          </a:xfrm>
          <a:prstGeom prst="rect">
            <a:avLst/>
          </a:prstGeom>
        </p:spPr>
      </p:pic>
    </p:spTree>
    <p:extLst>
      <p:ext uri="{BB962C8B-B14F-4D97-AF65-F5344CB8AC3E}">
        <p14:creationId xmlns:p14="http://schemas.microsoft.com/office/powerpoint/2010/main" val="35302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75AFC-5B1F-4635-961A-36C15D3606E3}"/>
              </a:ext>
            </a:extLst>
          </p:cNvPr>
          <p:cNvSpPr>
            <a:spLocks noGrp="1"/>
          </p:cNvSpPr>
          <p:nvPr>
            <p:ph type="title"/>
          </p:nvPr>
        </p:nvSpPr>
        <p:spPr/>
        <p:txBody>
          <a:bodyPr/>
          <a:lstStyle/>
          <a:p>
            <a:r>
              <a:rPr lang="en-US" dirty="0"/>
              <a:t>Preliminary Model Development</a:t>
            </a:r>
          </a:p>
        </p:txBody>
      </p:sp>
      <p:pic>
        <p:nvPicPr>
          <p:cNvPr id="4" name="Picture 3">
            <a:extLst>
              <a:ext uri="{FF2B5EF4-FFF2-40B4-BE49-F238E27FC236}">
                <a16:creationId xmlns:a16="http://schemas.microsoft.com/office/drawing/2014/main" id="{BAE01924-2775-46E7-B852-842242C7D652}"/>
              </a:ext>
            </a:extLst>
          </p:cNvPr>
          <p:cNvPicPr>
            <a:picLocks noChangeAspect="1"/>
          </p:cNvPicPr>
          <p:nvPr/>
        </p:nvPicPr>
        <p:blipFill>
          <a:blip r:embed="rId2"/>
          <a:stretch>
            <a:fillRect/>
          </a:stretch>
        </p:blipFill>
        <p:spPr>
          <a:xfrm>
            <a:off x="457200" y="1629783"/>
            <a:ext cx="5338355" cy="3286125"/>
          </a:xfrm>
          <a:prstGeom prst="rect">
            <a:avLst/>
          </a:prstGeom>
        </p:spPr>
      </p:pic>
      <p:pic>
        <p:nvPicPr>
          <p:cNvPr id="6" name="table">
            <a:extLst>
              <a:ext uri="{FF2B5EF4-FFF2-40B4-BE49-F238E27FC236}">
                <a16:creationId xmlns:a16="http://schemas.microsoft.com/office/drawing/2014/main" id="{31C76852-5E8B-4602-A2EC-E7FFD7A3F43F}"/>
              </a:ext>
            </a:extLst>
          </p:cNvPr>
          <p:cNvPicPr>
            <a:picLocks noChangeAspect="1"/>
          </p:cNvPicPr>
          <p:nvPr/>
        </p:nvPicPr>
        <p:blipFill>
          <a:blip r:embed="rId3"/>
          <a:stretch>
            <a:fillRect/>
          </a:stretch>
        </p:blipFill>
        <p:spPr>
          <a:xfrm>
            <a:off x="762000" y="4941930"/>
            <a:ext cx="5120640" cy="1112520"/>
          </a:xfrm>
          <a:prstGeom prst="rect">
            <a:avLst/>
          </a:prstGeom>
        </p:spPr>
      </p:pic>
      <p:sp>
        <p:nvSpPr>
          <p:cNvPr id="3" name="TextBox 2">
            <a:extLst>
              <a:ext uri="{FF2B5EF4-FFF2-40B4-BE49-F238E27FC236}">
                <a16:creationId xmlns:a16="http://schemas.microsoft.com/office/drawing/2014/main" id="{AFDC7A5C-2C4F-48B2-B723-C3EE83F5C068}"/>
              </a:ext>
            </a:extLst>
          </p:cNvPr>
          <p:cNvSpPr txBox="1"/>
          <p:nvPr/>
        </p:nvSpPr>
        <p:spPr>
          <a:xfrm>
            <a:off x="5795555" y="1828800"/>
            <a:ext cx="3108961"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a:t>LACE metric weighted by coefficients of multivariate regression on L,A,C,E features. </a:t>
            </a:r>
          </a:p>
          <a:p>
            <a:endParaRPr lang="en-US" sz="2400" dirty="0"/>
          </a:p>
          <a:p>
            <a:pPr marL="285750" indent="-285750">
              <a:buFont typeface="Arial" panose="020B0604020202020204" pitchFamily="34" charset="0"/>
              <a:buChar char="•"/>
            </a:pPr>
            <a:r>
              <a:rPr lang="en-US" sz="2400" dirty="0"/>
              <a:t>Highly significant coefficients </a:t>
            </a:r>
          </a:p>
        </p:txBody>
      </p:sp>
    </p:spTree>
    <p:extLst>
      <p:ext uri="{BB962C8B-B14F-4D97-AF65-F5344CB8AC3E}">
        <p14:creationId xmlns:p14="http://schemas.microsoft.com/office/powerpoint/2010/main" val="2581246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75AFC-5B1F-4635-961A-36C15D3606E3}"/>
              </a:ext>
            </a:extLst>
          </p:cNvPr>
          <p:cNvSpPr>
            <a:spLocks noGrp="1"/>
          </p:cNvSpPr>
          <p:nvPr>
            <p:ph type="title"/>
          </p:nvPr>
        </p:nvSpPr>
        <p:spPr/>
        <p:txBody>
          <a:bodyPr/>
          <a:lstStyle/>
          <a:p>
            <a:r>
              <a:rPr lang="en-US" dirty="0"/>
              <a:t>Preliminary Model Development</a:t>
            </a:r>
          </a:p>
        </p:txBody>
      </p:sp>
      <p:pic>
        <p:nvPicPr>
          <p:cNvPr id="3" name="Picture 2">
            <a:extLst>
              <a:ext uri="{FF2B5EF4-FFF2-40B4-BE49-F238E27FC236}">
                <a16:creationId xmlns:a16="http://schemas.microsoft.com/office/drawing/2014/main" id="{F533CFAB-862C-4574-B6EA-7B8800F7671C}"/>
              </a:ext>
            </a:extLst>
          </p:cNvPr>
          <p:cNvPicPr>
            <a:picLocks noChangeAspect="1"/>
          </p:cNvPicPr>
          <p:nvPr/>
        </p:nvPicPr>
        <p:blipFill>
          <a:blip r:embed="rId2"/>
          <a:stretch>
            <a:fillRect/>
          </a:stretch>
        </p:blipFill>
        <p:spPr>
          <a:xfrm>
            <a:off x="457200" y="1295400"/>
            <a:ext cx="4788520" cy="2965449"/>
          </a:xfrm>
          <a:prstGeom prst="rect">
            <a:avLst/>
          </a:prstGeom>
        </p:spPr>
      </p:pic>
      <p:sp>
        <p:nvSpPr>
          <p:cNvPr id="6" name="Arrow: Right 5">
            <a:extLst>
              <a:ext uri="{FF2B5EF4-FFF2-40B4-BE49-F238E27FC236}">
                <a16:creationId xmlns:a16="http://schemas.microsoft.com/office/drawing/2014/main" id="{4CED8391-B590-455E-A187-941B6069A93E}"/>
              </a:ext>
            </a:extLst>
          </p:cNvPr>
          <p:cNvSpPr/>
          <p:nvPr/>
        </p:nvSpPr>
        <p:spPr>
          <a:xfrm>
            <a:off x="4724400" y="2362200"/>
            <a:ext cx="1447800" cy="5785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B1F86DD-2C5E-46BF-8275-46C87D7E37C9}"/>
              </a:ext>
            </a:extLst>
          </p:cNvPr>
          <p:cNvSpPr/>
          <p:nvPr/>
        </p:nvSpPr>
        <p:spPr>
          <a:xfrm>
            <a:off x="6477000" y="2133600"/>
            <a:ext cx="22098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t>0.66</a:t>
            </a:r>
          </a:p>
        </p:txBody>
      </p:sp>
      <p:sp>
        <p:nvSpPr>
          <p:cNvPr id="8" name="TextBox 7">
            <a:extLst>
              <a:ext uri="{FF2B5EF4-FFF2-40B4-BE49-F238E27FC236}">
                <a16:creationId xmlns:a16="http://schemas.microsoft.com/office/drawing/2014/main" id="{75C24CF4-77DD-4046-8807-35A48CA9F043}"/>
              </a:ext>
            </a:extLst>
          </p:cNvPr>
          <p:cNvSpPr txBox="1"/>
          <p:nvPr/>
        </p:nvSpPr>
        <p:spPr>
          <a:xfrm>
            <a:off x="6360412" y="1130947"/>
            <a:ext cx="2442976" cy="1015663"/>
          </a:xfrm>
          <a:prstGeom prst="rect">
            <a:avLst/>
          </a:prstGeom>
          <a:noFill/>
        </p:spPr>
        <p:txBody>
          <a:bodyPr wrap="none" rtlCol="0">
            <a:spAutoFit/>
          </a:bodyPr>
          <a:lstStyle/>
          <a:p>
            <a:r>
              <a:rPr lang="en-US" sz="6000" dirty="0"/>
              <a:t>AUROC</a:t>
            </a:r>
          </a:p>
        </p:txBody>
      </p:sp>
      <p:sp>
        <p:nvSpPr>
          <p:cNvPr id="9" name="TextBox 8">
            <a:extLst>
              <a:ext uri="{FF2B5EF4-FFF2-40B4-BE49-F238E27FC236}">
                <a16:creationId xmlns:a16="http://schemas.microsoft.com/office/drawing/2014/main" id="{79F344B4-B821-48A7-B939-9913DDDACD09}"/>
              </a:ext>
            </a:extLst>
          </p:cNvPr>
          <p:cNvSpPr txBox="1"/>
          <p:nvPr/>
        </p:nvSpPr>
        <p:spPr>
          <a:xfrm>
            <a:off x="420029" y="4290660"/>
            <a:ext cx="8280087" cy="369332"/>
          </a:xfrm>
          <a:prstGeom prst="rect">
            <a:avLst/>
          </a:prstGeom>
          <a:noFill/>
        </p:spPr>
        <p:txBody>
          <a:bodyPr wrap="none" rtlCol="0">
            <a:spAutoFit/>
          </a:bodyPr>
          <a:lstStyle/>
          <a:p>
            <a:r>
              <a:rPr lang="en-US" dirty="0"/>
              <a:t>Threshold [Ideally] chosen by maximizing </a:t>
            </a:r>
            <a:r>
              <a:rPr lang="en-US" b="1" dirty="0"/>
              <a:t>Youden’s index (Sensitivity + Specificity – 1) </a:t>
            </a:r>
          </a:p>
        </p:txBody>
      </p:sp>
      <p:graphicFrame>
        <p:nvGraphicFramePr>
          <p:cNvPr id="12" name="Table 11">
            <a:extLst>
              <a:ext uri="{FF2B5EF4-FFF2-40B4-BE49-F238E27FC236}">
                <a16:creationId xmlns:a16="http://schemas.microsoft.com/office/drawing/2014/main" id="{ABFFFC41-88F8-4793-A0C8-A86533BA75DB}"/>
              </a:ext>
            </a:extLst>
          </p:cNvPr>
          <p:cNvGraphicFramePr>
            <a:graphicFrameLocks noGrp="1"/>
          </p:cNvGraphicFramePr>
          <p:nvPr>
            <p:extLst>
              <p:ext uri="{D42A27DB-BD31-4B8C-83A1-F6EECF244321}">
                <p14:modId xmlns:p14="http://schemas.microsoft.com/office/powerpoint/2010/main" val="1618138664"/>
              </p:ext>
            </p:extLst>
          </p:nvPr>
        </p:nvGraphicFramePr>
        <p:xfrm>
          <a:off x="491814" y="4716009"/>
          <a:ext cx="6975786" cy="1849120"/>
        </p:xfrm>
        <a:graphic>
          <a:graphicData uri="http://schemas.openxmlformats.org/drawingml/2006/table">
            <a:tbl>
              <a:tblPr firstRow="1" bandRow="1">
                <a:tableStyleId>{5C22544A-7EE6-4342-B048-85BDC9FD1C3A}</a:tableStyleId>
              </a:tblPr>
              <a:tblGrid>
                <a:gridCol w="4994586">
                  <a:extLst>
                    <a:ext uri="{9D8B030D-6E8A-4147-A177-3AD203B41FA5}">
                      <a16:colId xmlns:a16="http://schemas.microsoft.com/office/drawing/2014/main" val="1588662054"/>
                    </a:ext>
                  </a:extLst>
                </a:gridCol>
                <a:gridCol w="1981200">
                  <a:extLst>
                    <a:ext uri="{9D8B030D-6E8A-4147-A177-3AD203B41FA5}">
                      <a16:colId xmlns:a16="http://schemas.microsoft.com/office/drawing/2014/main" val="1181362500"/>
                    </a:ext>
                  </a:extLst>
                </a:gridCol>
              </a:tblGrid>
              <a:tr h="0">
                <a:tc>
                  <a:txBody>
                    <a:bodyPr/>
                    <a:lstStyle/>
                    <a:p>
                      <a:r>
                        <a:rPr lang="en-US" dirty="0"/>
                        <a:t>Threshold = 0.2</a:t>
                      </a:r>
                    </a:p>
                  </a:txBody>
                  <a:tcPr/>
                </a:tc>
                <a:tc>
                  <a:txBody>
                    <a:bodyPr/>
                    <a:lstStyle/>
                    <a:p>
                      <a:r>
                        <a:rPr lang="en-US" dirty="0"/>
                        <a:t>Number</a:t>
                      </a:r>
                    </a:p>
                  </a:txBody>
                  <a:tcPr/>
                </a:tc>
                <a:extLst>
                  <a:ext uri="{0D108BD9-81ED-4DB2-BD59-A6C34878D82A}">
                    <a16:rowId xmlns:a16="http://schemas.microsoft.com/office/drawing/2014/main" val="3787165631"/>
                  </a:ext>
                </a:extLst>
              </a:tr>
              <a:tr h="370840">
                <a:tc>
                  <a:txBody>
                    <a:bodyPr/>
                    <a:lstStyle/>
                    <a:p>
                      <a:r>
                        <a:rPr lang="en-US" dirty="0"/>
                        <a:t>Correctly Predicted Readmissions (TP)</a:t>
                      </a:r>
                    </a:p>
                  </a:txBody>
                  <a:tcPr/>
                </a:tc>
                <a:tc>
                  <a:txBody>
                    <a:bodyPr/>
                    <a:lstStyle/>
                    <a:p>
                      <a:r>
                        <a:rPr lang="en-US" dirty="0"/>
                        <a:t>2019 (5.7%)</a:t>
                      </a:r>
                    </a:p>
                  </a:txBody>
                  <a:tcPr/>
                </a:tc>
                <a:extLst>
                  <a:ext uri="{0D108BD9-81ED-4DB2-BD59-A6C34878D82A}">
                    <a16:rowId xmlns:a16="http://schemas.microsoft.com/office/drawing/2014/main" val="3003337118"/>
                  </a:ext>
                </a:extLst>
              </a:tr>
              <a:tr h="370840">
                <a:tc>
                  <a:txBody>
                    <a:bodyPr/>
                    <a:lstStyle/>
                    <a:p>
                      <a:r>
                        <a:rPr lang="en-US" dirty="0"/>
                        <a:t>Incorrectly Predicted Readmission (FP)</a:t>
                      </a:r>
                    </a:p>
                  </a:txBody>
                  <a:tcPr/>
                </a:tc>
                <a:tc>
                  <a:txBody>
                    <a:bodyPr/>
                    <a:lstStyle/>
                    <a:p>
                      <a:r>
                        <a:rPr lang="en-US" dirty="0"/>
                        <a:t>5986 (17.1%)</a:t>
                      </a:r>
                    </a:p>
                  </a:txBody>
                  <a:tcPr/>
                </a:tc>
                <a:extLst>
                  <a:ext uri="{0D108BD9-81ED-4DB2-BD59-A6C34878D82A}">
                    <a16:rowId xmlns:a16="http://schemas.microsoft.com/office/drawing/2014/main" val="4034891446"/>
                  </a:ext>
                </a:extLst>
              </a:tr>
              <a:tr h="370840">
                <a:tc>
                  <a:txBody>
                    <a:bodyPr/>
                    <a:lstStyle/>
                    <a:p>
                      <a:r>
                        <a:rPr lang="en-US" dirty="0"/>
                        <a:t>Correctly Predicted Non-readmission (TN)</a:t>
                      </a:r>
                    </a:p>
                  </a:txBody>
                  <a:tcPr/>
                </a:tc>
                <a:tc>
                  <a:txBody>
                    <a:bodyPr/>
                    <a:lstStyle/>
                    <a:p>
                      <a:r>
                        <a:rPr lang="en-US" dirty="0"/>
                        <a:t>22864 (65.3%)</a:t>
                      </a:r>
                    </a:p>
                  </a:txBody>
                  <a:tcPr/>
                </a:tc>
                <a:extLst>
                  <a:ext uri="{0D108BD9-81ED-4DB2-BD59-A6C34878D82A}">
                    <a16:rowId xmlns:a16="http://schemas.microsoft.com/office/drawing/2014/main" val="1104601799"/>
                  </a:ext>
                </a:extLst>
              </a:tr>
              <a:tr h="370840">
                <a:tc>
                  <a:txBody>
                    <a:bodyPr/>
                    <a:lstStyle/>
                    <a:p>
                      <a:r>
                        <a:rPr lang="en-US" dirty="0"/>
                        <a:t>Incorrectly Predicted Non-readmission (FN) </a:t>
                      </a:r>
                    </a:p>
                  </a:txBody>
                  <a:tcPr/>
                </a:tc>
                <a:tc>
                  <a:txBody>
                    <a:bodyPr/>
                    <a:lstStyle/>
                    <a:p>
                      <a:r>
                        <a:rPr lang="en-US" dirty="0"/>
                        <a:t>3025 (8.6%)</a:t>
                      </a:r>
                    </a:p>
                  </a:txBody>
                  <a:tcPr/>
                </a:tc>
                <a:extLst>
                  <a:ext uri="{0D108BD9-81ED-4DB2-BD59-A6C34878D82A}">
                    <a16:rowId xmlns:a16="http://schemas.microsoft.com/office/drawing/2014/main" val="1146144480"/>
                  </a:ext>
                </a:extLst>
              </a:tr>
            </a:tbl>
          </a:graphicData>
        </a:graphic>
      </p:graphicFrame>
    </p:spTree>
    <p:extLst>
      <p:ext uri="{BB962C8B-B14F-4D97-AF65-F5344CB8AC3E}">
        <p14:creationId xmlns:p14="http://schemas.microsoft.com/office/powerpoint/2010/main" val="3532321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1912E-1B84-4C9E-BD0E-3225BD2836E8}"/>
              </a:ext>
            </a:extLst>
          </p:cNvPr>
          <p:cNvSpPr>
            <a:spLocks noGrp="1"/>
          </p:cNvSpPr>
          <p:nvPr>
            <p:ph type="title"/>
          </p:nvPr>
        </p:nvSpPr>
        <p:spPr/>
        <p:txBody>
          <a:bodyPr/>
          <a:lstStyle/>
          <a:p>
            <a:r>
              <a:rPr lang="en-US" dirty="0"/>
              <a:t>What is good enough?</a:t>
            </a:r>
          </a:p>
        </p:txBody>
      </p:sp>
      <p:sp>
        <p:nvSpPr>
          <p:cNvPr id="3" name="Content Placeholder 2">
            <a:extLst>
              <a:ext uri="{FF2B5EF4-FFF2-40B4-BE49-F238E27FC236}">
                <a16:creationId xmlns:a16="http://schemas.microsoft.com/office/drawing/2014/main" id="{71301C68-B5E3-4211-80E9-F820DFD9B152}"/>
              </a:ext>
            </a:extLst>
          </p:cNvPr>
          <p:cNvSpPr>
            <a:spLocks noGrp="1"/>
          </p:cNvSpPr>
          <p:nvPr>
            <p:ph idx="1"/>
          </p:nvPr>
        </p:nvSpPr>
        <p:spPr/>
        <p:txBody>
          <a:bodyPr/>
          <a:lstStyle/>
          <a:p>
            <a:r>
              <a:rPr lang="en-US" dirty="0"/>
              <a:t>Cost-Benefit Analysis – </a:t>
            </a:r>
            <a:r>
              <a:rPr lang="en-US" dirty="0" err="1"/>
              <a:t>Rshiny</a:t>
            </a:r>
            <a:r>
              <a:rPr lang="en-US" dirty="0"/>
              <a:t> App</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778596D-8485-443F-8E34-253FE0E8E274}"/>
                  </a:ext>
                </a:extLst>
              </p:cNvPr>
              <p:cNvSpPr txBox="1"/>
              <p:nvPr/>
            </p:nvSpPr>
            <p:spPr>
              <a:xfrm>
                <a:off x="-358837" y="2819400"/>
                <a:ext cx="9861674" cy="304698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𝑐</m:t>
                      </m:r>
                      <m:r>
                        <a:rPr lang="en-US" i="1" dirty="0" err="1" smtClean="0">
                          <a:latin typeface="Cambria Math" panose="02040503050406030204" pitchFamily="18" charset="0"/>
                        </a:rPr>
                        <m:t>𝑜𝑠𝑡</m:t>
                      </m:r>
                      <m:r>
                        <a:rPr lang="en-US" i="1" dirty="0" err="1" smtClean="0">
                          <a:latin typeface="Cambria Math" panose="02040503050406030204" pitchFamily="18" charset="0"/>
                        </a:rPr>
                        <m:t>_</m:t>
                      </m:r>
                      <m:r>
                        <a:rPr lang="en-US" i="1" dirty="0" err="1" smtClean="0">
                          <a:latin typeface="Cambria Math" panose="02040503050406030204" pitchFamily="18" charset="0"/>
                        </a:rPr>
                        <m:t>𝑇𝑃</m:t>
                      </m:r>
                      <m:r>
                        <a:rPr lang="en-US" i="1" dirty="0" smtClean="0">
                          <a:latin typeface="Cambria Math" panose="02040503050406030204" pitchFamily="18" charset="0"/>
                        </a:rPr>
                        <m:t>= </m:t>
                      </m:r>
                      <m:r>
                        <a:rPr lang="en-US" i="1" dirty="0" smtClean="0">
                          <a:latin typeface="Cambria Math" panose="02040503050406030204" pitchFamily="18" charset="0"/>
                        </a:rPr>
                        <m:t>𝑇𝑃</m:t>
                      </m:r>
                      <m:r>
                        <a:rPr lang="en-US" i="1" dirty="0" smtClean="0">
                          <a:latin typeface="Cambria Math" panose="02040503050406030204" pitchFamily="18" charset="0"/>
                        </a:rPr>
                        <m:t> ∗ </m:t>
                      </m:r>
                      <m:r>
                        <a:rPr lang="en-US" i="1" dirty="0" err="1" smtClean="0">
                          <a:latin typeface="Cambria Math" panose="02040503050406030204" pitchFamily="18" charset="0"/>
                        </a:rPr>
                        <m:t>𝑐𝑜𝑠𝑡</m:t>
                      </m:r>
                      <m:r>
                        <a:rPr lang="en-US" i="1" dirty="0" err="1" smtClean="0">
                          <a:latin typeface="Cambria Math" panose="02040503050406030204" pitchFamily="18" charset="0"/>
                        </a:rPr>
                        <m:t>_</m:t>
                      </m:r>
                      <m:r>
                        <a:rPr lang="en-US" i="1" dirty="0" err="1" smtClean="0">
                          <a:latin typeface="Cambria Math" panose="02040503050406030204" pitchFamily="18" charset="0"/>
                        </a:rPr>
                        <m:t>𝑖𝑛𝑡𝑒𝑟𝑣𝑒𝑛𝑡𝑖𝑜𝑛</m:t>
                      </m:r>
                      <m:r>
                        <a:rPr lang="en-US" i="1" dirty="0" smtClean="0">
                          <a:latin typeface="Cambria Math" panose="02040503050406030204" pitchFamily="18" charset="0"/>
                        </a:rPr>
                        <m:t> </m:t>
                      </m:r>
                      <m:r>
                        <a:rPr lang="en-US" i="1" dirty="0">
                          <a:latin typeface="Cambria Math" panose="02040503050406030204" pitchFamily="18" charset="0"/>
                        </a:rPr>
                        <m:t>+ </m:t>
                      </m:r>
                      <m:r>
                        <a:rPr lang="en-US" i="1" dirty="0">
                          <a:latin typeface="Cambria Math" panose="02040503050406030204" pitchFamily="18" charset="0"/>
                        </a:rPr>
                        <m:t>𝑇𝑃</m:t>
                      </m:r>
                      <m:r>
                        <a:rPr lang="en-US" i="1" dirty="0" smtClean="0">
                          <a:latin typeface="Cambria Math" panose="02040503050406030204" pitchFamily="18" charset="0"/>
                        </a:rPr>
                        <m:t>∗(1−</m:t>
                      </m:r>
                      <m:r>
                        <a:rPr lang="en-US" i="1" dirty="0" smtClean="0">
                          <a:latin typeface="Cambria Math" panose="02040503050406030204" pitchFamily="18" charset="0"/>
                        </a:rPr>
                        <m:t>𝑖𝑛𝑡𝑒𝑟𝑣𝑒𝑛𝑡𝑖𝑜𝑛</m:t>
                      </m:r>
                      <m:r>
                        <a:rPr lang="en-US" i="1" dirty="0" smtClean="0">
                          <a:latin typeface="Cambria Math" panose="02040503050406030204" pitchFamily="18" charset="0"/>
                        </a:rPr>
                        <m:t>_</m:t>
                      </m:r>
                      <m:r>
                        <a:rPr lang="en-US" i="1" dirty="0" smtClean="0">
                          <a:latin typeface="Cambria Math" panose="02040503050406030204" pitchFamily="18" charset="0"/>
                        </a:rPr>
                        <m:t>𝑠𝑢𝑐𝑐𝑒𝑠𝑠</m:t>
                      </m:r>
                      <m:r>
                        <a:rPr lang="en-US" i="1" dirty="0" smtClean="0">
                          <a:latin typeface="Cambria Math" panose="02040503050406030204" pitchFamily="18" charset="0"/>
                        </a:rPr>
                        <m:t>)∗</m:t>
                      </m:r>
                      <m:r>
                        <a:rPr lang="en-US" i="1" dirty="0" err="1" smtClean="0">
                          <a:latin typeface="Cambria Math" panose="02040503050406030204" pitchFamily="18" charset="0"/>
                        </a:rPr>
                        <m:t>𝑐𝑜𝑠𝑡</m:t>
                      </m:r>
                      <m:r>
                        <a:rPr lang="en-US" i="1" dirty="0" err="1" smtClean="0">
                          <a:latin typeface="Cambria Math" panose="02040503050406030204" pitchFamily="18" charset="0"/>
                        </a:rPr>
                        <m:t>_</m:t>
                      </m:r>
                      <m:r>
                        <a:rPr lang="en-US" i="1" dirty="0" err="1" smtClean="0">
                          <a:latin typeface="Cambria Math" panose="02040503050406030204" pitchFamily="18" charset="0"/>
                        </a:rPr>
                        <m:t>𝑟𝑒𝑎𝑑𝑚𝑖𝑡</m:t>
                      </m:r>
                    </m:oMath>
                  </m:oMathPara>
                </a14:m>
                <a:endParaRPr lang="en-US" dirty="0"/>
              </a:p>
              <a:p>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𝑐</m:t>
                      </m:r>
                      <m:r>
                        <a:rPr lang="en-US" i="1" dirty="0" err="1" smtClean="0">
                          <a:latin typeface="Cambria Math" panose="02040503050406030204" pitchFamily="18" charset="0"/>
                        </a:rPr>
                        <m:t>𝑜𝑠𝑡</m:t>
                      </m:r>
                      <m:r>
                        <a:rPr lang="en-US" i="1" dirty="0" err="1" smtClean="0">
                          <a:latin typeface="Cambria Math" panose="02040503050406030204" pitchFamily="18" charset="0"/>
                        </a:rPr>
                        <m:t>_</m:t>
                      </m:r>
                      <m:r>
                        <a:rPr lang="en-US" i="1" dirty="0" err="1" smtClean="0">
                          <a:latin typeface="Cambria Math" panose="02040503050406030204" pitchFamily="18" charset="0"/>
                        </a:rPr>
                        <m:t>𝐹𝑃</m:t>
                      </m:r>
                      <m:r>
                        <a:rPr lang="en-US" i="1" dirty="0" smtClean="0">
                          <a:latin typeface="Cambria Math" panose="02040503050406030204" pitchFamily="18" charset="0"/>
                        </a:rPr>
                        <m:t> = </m:t>
                      </m:r>
                      <m:r>
                        <a:rPr lang="en-US" i="1" dirty="0" smtClean="0">
                          <a:latin typeface="Cambria Math" panose="02040503050406030204" pitchFamily="18" charset="0"/>
                        </a:rPr>
                        <m:t>𝐹𝑃</m:t>
                      </m:r>
                      <m:r>
                        <a:rPr lang="en-US" i="1" dirty="0" smtClean="0">
                          <a:latin typeface="Cambria Math" panose="02040503050406030204" pitchFamily="18" charset="0"/>
                        </a:rPr>
                        <m:t> ∗ </m:t>
                      </m:r>
                      <m:r>
                        <a:rPr lang="en-US" i="1" dirty="0" err="1" smtClean="0">
                          <a:latin typeface="Cambria Math" panose="02040503050406030204" pitchFamily="18" charset="0"/>
                        </a:rPr>
                        <m:t>𝑐𝑜𝑠𝑡</m:t>
                      </m:r>
                      <m:r>
                        <a:rPr lang="en-US" i="1" dirty="0" err="1" smtClean="0">
                          <a:latin typeface="Cambria Math" panose="02040503050406030204" pitchFamily="18" charset="0"/>
                        </a:rPr>
                        <m:t>_</m:t>
                      </m:r>
                      <m:r>
                        <a:rPr lang="en-US" i="1" dirty="0" err="1" smtClean="0">
                          <a:latin typeface="Cambria Math" panose="02040503050406030204" pitchFamily="18" charset="0"/>
                        </a:rPr>
                        <m:t>𝑖𝑛𝑡𝑒𝑟𝑣𝑒𝑛𝑡𝑖𝑜𝑛</m:t>
                      </m:r>
                    </m:oMath>
                  </m:oMathPara>
                </a14:m>
                <a:endParaRPr lang="en-US" dirty="0"/>
              </a:p>
              <a:p>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𝑐</m:t>
                      </m:r>
                      <m:r>
                        <a:rPr lang="en-US" i="1" dirty="0" err="1" smtClean="0">
                          <a:latin typeface="Cambria Math" panose="02040503050406030204" pitchFamily="18" charset="0"/>
                        </a:rPr>
                        <m:t>𝑜𝑠𝑡</m:t>
                      </m:r>
                      <m:r>
                        <a:rPr lang="en-US" i="1" dirty="0" err="1" smtClean="0">
                          <a:latin typeface="Cambria Math" panose="02040503050406030204" pitchFamily="18" charset="0"/>
                        </a:rPr>
                        <m:t>_</m:t>
                      </m:r>
                      <m:r>
                        <a:rPr lang="en-US" i="1" dirty="0" err="1" smtClean="0">
                          <a:latin typeface="Cambria Math" panose="02040503050406030204" pitchFamily="18" charset="0"/>
                        </a:rPr>
                        <m:t>𝑇𝑁</m:t>
                      </m:r>
                      <m:r>
                        <a:rPr lang="en-US" i="1" dirty="0" smtClean="0">
                          <a:latin typeface="Cambria Math" panose="02040503050406030204" pitchFamily="18" charset="0"/>
                        </a:rPr>
                        <m:t> = 0 </m:t>
                      </m:r>
                    </m:oMath>
                  </m:oMathPara>
                </a14:m>
                <a:endParaRPr lang="en-US" dirty="0"/>
              </a:p>
              <a:p>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𝑐𝑜𝑠𝑡</m:t>
                      </m:r>
                      <m:r>
                        <a:rPr lang="en-US" i="1" dirty="0" smtClean="0">
                          <a:latin typeface="Cambria Math" panose="02040503050406030204" pitchFamily="18" charset="0"/>
                        </a:rPr>
                        <m:t>_</m:t>
                      </m:r>
                      <m:r>
                        <a:rPr lang="en-US" i="1" dirty="0" smtClean="0">
                          <a:latin typeface="Cambria Math" panose="02040503050406030204" pitchFamily="18" charset="0"/>
                        </a:rPr>
                        <m:t>𝐹𝑁</m:t>
                      </m:r>
                      <m:r>
                        <a:rPr lang="en-US" i="1" dirty="0" smtClean="0">
                          <a:latin typeface="Cambria Math" panose="02040503050406030204" pitchFamily="18" charset="0"/>
                        </a:rPr>
                        <m:t> = </m:t>
                      </m:r>
                      <m:r>
                        <a:rPr lang="en-US" i="1" dirty="0" smtClean="0">
                          <a:latin typeface="Cambria Math" panose="02040503050406030204" pitchFamily="18" charset="0"/>
                        </a:rPr>
                        <m:t>𝐹𝑁</m:t>
                      </m:r>
                      <m:r>
                        <a:rPr lang="en-US" i="1" dirty="0" smtClean="0">
                          <a:latin typeface="Cambria Math" panose="02040503050406030204" pitchFamily="18" charset="0"/>
                        </a:rPr>
                        <m:t> ∗ </m:t>
                      </m:r>
                      <m:r>
                        <a:rPr lang="en-US" i="1" dirty="0" err="1" smtClean="0">
                          <a:latin typeface="Cambria Math" panose="02040503050406030204" pitchFamily="18" charset="0"/>
                        </a:rPr>
                        <m:t>𝑐𝑜𝑠𝑡</m:t>
                      </m:r>
                      <m:r>
                        <a:rPr lang="en-US" i="1" dirty="0" err="1" smtClean="0">
                          <a:latin typeface="Cambria Math" panose="02040503050406030204" pitchFamily="18" charset="0"/>
                        </a:rPr>
                        <m:t>_</m:t>
                      </m:r>
                      <m:r>
                        <a:rPr lang="en-US" i="1" dirty="0" err="1" smtClean="0">
                          <a:latin typeface="Cambria Math" panose="02040503050406030204" pitchFamily="18" charset="0"/>
                        </a:rPr>
                        <m:t>𝑟𝑒𝑎𝑑𝑚𝑖𝑡</m:t>
                      </m:r>
                      <m:r>
                        <a:rPr lang="en-US" i="1" dirty="0" smtClean="0">
                          <a:latin typeface="Cambria Math" panose="02040503050406030204" pitchFamily="18" charset="0"/>
                        </a:rPr>
                        <m:t> </m:t>
                      </m:r>
                    </m:oMath>
                  </m:oMathPara>
                </a14:m>
                <a:endParaRPr lang="en-US" dirty="0"/>
              </a:p>
              <a:p>
                <a:endParaRPr lang="en-US" dirty="0"/>
              </a:p>
              <a:p>
                <a:pPr/>
                <a14:m>
                  <m:oMathPara xmlns:m="http://schemas.openxmlformats.org/officeDocument/2006/math">
                    <m:oMathParaPr>
                      <m:jc m:val="centerGroup"/>
                    </m:oMathParaPr>
                    <m:oMath xmlns:m="http://schemas.openxmlformats.org/officeDocument/2006/math">
                      <m:r>
                        <a:rPr lang="en-US" b="1" i="1" dirty="0" smtClean="0">
                          <a:latin typeface="Cambria Math" panose="02040503050406030204" pitchFamily="18" charset="0"/>
                        </a:rPr>
                        <m:t>𝑴𝒐𝒅𝒆𝒍</m:t>
                      </m:r>
                      <m:r>
                        <a:rPr lang="en-US" b="1" i="1" dirty="0" smtClean="0">
                          <a:latin typeface="Cambria Math" panose="02040503050406030204" pitchFamily="18" charset="0"/>
                        </a:rPr>
                        <m:t>_</m:t>
                      </m:r>
                      <m:r>
                        <a:rPr lang="en-US" b="1" i="1" dirty="0" smtClean="0">
                          <a:latin typeface="Cambria Math" panose="02040503050406030204" pitchFamily="18" charset="0"/>
                        </a:rPr>
                        <m:t>𝑪𝒐𝒔𝒕</m:t>
                      </m:r>
                      <m:r>
                        <a:rPr lang="en-US" b="1" i="1" dirty="0" smtClean="0">
                          <a:latin typeface="Cambria Math" panose="02040503050406030204" pitchFamily="18" charset="0"/>
                        </a:rPr>
                        <m:t> = </m:t>
                      </m:r>
                      <m:r>
                        <a:rPr lang="en-US" b="1" i="1" dirty="0" err="1" smtClean="0">
                          <a:latin typeface="Cambria Math" panose="02040503050406030204" pitchFamily="18" charset="0"/>
                        </a:rPr>
                        <m:t>𝒄𝒐𝒔𝒕</m:t>
                      </m:r>
                      <m:r>
                        <a:rPr lang="en-US" b="1" i="1" dirty="0" err="1" smtClean="0">
                          <a:latin typeface="Cambria Math" panose="02040503050406030204" pitchFamily="18" charset="0"/>
                        </a:rPr>
                        <m:t>_</m:t>
                      </m:r>
                      <m:r>
                        <a:rPr lang="en-US" b="1" i="1" dirty="0" err="1" smtClean="0">
                          <a:latin typeface="Cambria Math" panose="02040503050406030204" pitchFamily="18" charset="0"/>
                        </a:rPr>
                        <m:t>𝑻𝑷</m:t>
                      </m:r>
                      <m:r>
                        <a:rPr lang="en-US" b="1" i="1" dirty="0" smtClean="0">
                          <a:latin typeface="Cambria Math" panose="02040503050406030204" pitchFamily="18" charset="0"/>
                        </a:rPr>
                        <m:t> + </m:t>
                      </m:r>
                      <m:r>
                        <a:rPr lang="en-US" b="1" i="1" dirty="0" err="1" smtClean="0">
                          <a:latin typeface="Cambria Math" panose="02040503050406030204" pitchFamily="18" charset="0"/>
                        </a:rPr>
                        <m:t>𝒄𝒐𝒔𝒕</m:t>
                      </m:r>
                      <m:r>
                        <a:rPr lang="en-US" b="1" i="1" dirty="0" err="1" smtClean="0">
                          <a:latin typeface="Cambria Math" panose="02040503050406030204" pitchFamily="18" charset="0"/>
                        </a:rPr>
                        <m:t>_</m:t>
                      </m:r>
                      <m:r>
                        <a:rPr lang="en-US" b="1" i="1" dirty="0" err="1" smtClean="0">
                          <a:latin typeface="Cambria Math" panose="02040503050406030204" pitchFamily="18" charset="0"/>
                        </a:rPr>
                        <m:t>𝑭𝑷</m:t>
                      </m:r>
                      <m:r>
                        <a:rPr lang="en-US" b="1" i="1" dirty="0">
                          <a:latin typeface="Cambria Math" panose="02040503050406030204" pitchFamily="18" charset="0"/>
                        </a:rPr>
                        <m:t> </m:t>
                      </m:r>
                      <m:r>
                        <a:rPr lang="en-US" b="1" i="1" dirty="0" smtClean="0">
                          <a:latin typeface="Cambria Math" panose="02040503050406030204" pitchFamily="18" charset="0"/>
                        </a:rPr>
                        <m:t>+</m:t>
                      </m:r>
                      <m:r>
                        <a:rPr lang="en-US" b="1" i="1" dirty="0">
                          <a:latin typeface="Cambria Math" panose="02040503050406030204" pitchFamily="18" charset="0"/>
                        </a:rPr>
                        <m:t> </m:t>
                      </m:r>
                      <m:r>
                        <a:rPr lang="en-US" b="1" i="1" dirty="0" err="1" smtClean="0">
                          <a:latin typeface="Cambria Math" panose="02040503050406030204" pitchFamily="18" charset="0"/>
                        </a:rPr>
                        <m:t>𝒄𝒐𝒔𝒕</m:t>
                      </m:r>
                      <m:r>
                        <a:rPr lang="en-US" b="1" i="1" dirty="0" err="1" smtClean="0">
                          <a:latin typeface="Cambria Math" panose="02040503050406030204" pitchFamily="18" charset="0"/>
                        </a:rPr>
                        <m:t>_</m:t>
                      </m:r>
                      <m:r>
                        <a:rPr lang="en-US" b="1" i="1" dirty="0" err="1" smtClean="0">
                          <a:latin typeface="Cambria Math" panose="02040503050406030204" pitchFamily="18" charset="0"/>
                        </a:rPr>
                        <m:t>𝑻𝑵</m:t>
                      </m:r>
                      <m:r>
                        <a:rPr lang="en-US" b="1" i="1" dirty="0">
                          <a:latin typeface="Cambria Math" panose="02040503050406030204" pitchFamily="18" charset="0"/>
                        </a:rPr>
                        <m:t> </m:t>
                      </m:r>
                      <m:r>
                        <a:rPr lang="en-US" b="1" i="1" dirty="0" smtClean="0">
                          <a:latin typeface="Cambria Math" panose="02040503050406030204" pitchFamily="18" charset="0"/>
                        </a:rPr>
                        <m:t>+</m:t>
                      </m:r>
                      <m:r>
                        <a:rPr lang="en-US" b="1" i="1" dirty="0">
                          <a:latin typeface="Cambria Math" panose="02040503050406030204" pitchFamily="18" charset="0"/>
                        </a:rPr>
                        <m:t> </m:t>
                      </m:r>
                      <m:r>
                        <a:rPr lang="en-US" b="1" i="1" dirty="0" err="1" smtClean="0">
                          <a:latin typeface="Cambria Math" panose="02040503050406030204" pitchFamily="18" charset="0"/>
                        </a:rPr>
                        <m:t>𝒄𝒐𝒔𝒕</m:t>
                      </m:r>
                      <m:r>
                        <a:rPr lang="en-US" b="1" i="1" dirty="0" err="1" smtClean="0">
                          <a:latin typeface="Cambria Math" panose="02040503050406030204" pitchFamily="18" charset="0"/>
                        </a:rPr>
                        <m:t>_</m:t>
                      </m:r>
                      <m:r>
                        <a:rPr lang="en-US" b="1" i="1" dirty="0" err="1" smtClean="0">
                          <a:latin typeface="Cambria Math" panose="02040503050406030204" pitchFamily="18" charset="0"/>
                        </a:rPr>
                        <m:t>𝑭𝑵</m:t>
                      </m:r>
                    </m:oMath>
                  </m:oMathPara>
                </a14:m>
                <a:endParaRPr lang="en-US" b="1" dirty="0"/>
              </a:p>
              <a:p>
                <a:endParaRPr lang="en-US" b="1" dirty="0"/>
              </a:p>
              <a:p>
                <a:pPr/>
                <a14:m>
                  <m:oMathPara xmlns:m="http://schemas.openxmlformats.org/officeDocument/2006/math">
                    <m:oMathParaPr>
                      <m:jc m:val="centerGroup"/>
                    </m:oMathParaPr>
                    <m:oMath xmlns:m="http://schemas.openxmlformats.org/officeDocument/2006/math">
                      <m:r>
                        <a:rPr lang="en-US" b="1" i="1" dirty="0" smtClean="0">
                          <a:latin typeface="Cambria Math" panose="02040503050406030204" pitchFamily="18" charset="0"/>
                        </a:rPr>
                        <m:t>𝑵𝒐</m:t>
                      </m:r>
                      <m:r>
                        <a:rPr lang="en-US" b="1" i="1" dirty="0" smtClean="0">
                          <a:latin typeface="Cambria Math" panose="02040503050406030204" pitchFamily="18" charset="0"/>
                        </a:rPr>
                        <m:t>_</m:t>
                      </m:r>
                      <m:r>
                        <a:rPr lang="en-US" b="1" i="1" dirty="0" smtClean="0">
                          <a:latin typeface="Cambria Math" panose="02040503050406030204" pitchFamily="18" charset="0"/>
                        </a:rPr>
                        <m:t>𝒎𝒐𝒅𝒆𝒍</m:t>
                      </m:r>
                      <m:r>
                        <a:rPr lang="en-US" b="1" i="1" dirty="0" smtClean="0">
                          <a:latin typeface="Cambria Math" panose="02040503050406030204" pitchFamily="18" charset="0"/>
                        </a:rPr>
                        <m:t>_</m:t>
                      </m:r>
                      <m:r>
                        <a:rPr lang="en-US" b="1" i="1" dirty="0" smtClean="0">
                          <a:latin typeface="Cambria Math" panose="02040503050406030204" pitchFamily="18" charset="0"/>
                        </a:rPr>
                        <m:t>𝒄𝒐𝒔𝒕</m:t>
                      </m:r>
                      <m:r>
                        <a:rPr lang="en-US" b="1" i="1" dirty="0" smtClean="0">
                          <a:latin typeface="Cambria Math" panose="02040503050406030204" pitchFamily="18" charset="0"/>
                        </a:rPr>
                        <m:t> = (</m:t>
                      </m:r>
                      <m:r>
                        <a:rPr lang="en-US" b="1" i="1" dirty="0" smtClean="0">
                          <a:latin typeface="Cambria Math" panose="02040503050406030204" pitchFamily="18" charset="0"/>
                        </a:rPr>
                        <m:t>𝑻𝑷</m:t>
                      </m:r>
                      <m:r>
                        <a:rPr lang="en-US" b="1" i="1" dirty="0" smtClean="0">
                          <a:latin typeface="Cambria Math" panose="02040503050406030204" pitchFamily="18" charset="0"/>
                        </a:rPr>
                        <m:t> + </m:t>
                      </m:r>
                      <m:r>
                        <a:rPr lang="en-US" b="1" i="1" dirty="0" smtClean="0">
                          <a:latin typeface="Cambria Math" panose="02040503050406030204" pitchFamily="18" charset="0"/>
                        </a:rPr>
                        <m:t>𝑭𝑵</m:t>
                      </m:r>
                      <m:r>
                        <a:rPr lang="en-US" b="1" i="1" dirty="0" smtClean="0">
                          <a:latin typeface="Cambria Math" panose="02040503050406030204" pitchFamily="18" charset="0"/>
                        </a:rPr>
                        <m:t>)∗</m:t>
                      </m:r>
                      <m:r>
                        <a:rPr lang="en-US" b="1" i="1" dirty="0" err="1" smtClean="0">
                          <a:latin typeface="Cambria Math" panose="02040503050406030204" pitchFamily="18" charset="0"/>
                        </a:rPr>
                        <m:t>𝒄𝒐𝒔𝒕</m:t>
                      </m:r>
                      <m:r>
                        <a:rPr lang="en-US" b="1" i="1" dirty="0" err="1" smtClean="0">
                          <a:latin typeface="Cambria Math" panose="02040503050406030204" pitchFamily="18" charset="0"/>
                        </a:rPr>
                        <m:t>_</m:t>
                      </m:r>
                      <m:r>
                        <a:rPr lang="en-US" b="1" i="1" dirty="0" err="1" smtClean="0">
                          <a:latin typeface="Cambria Math" panose="02040503050406030204" pitchFamily="18" charset="0"/>
                        </a:rPr>
                        <m:t>𝒓𝒆𝒂𝒅𝒎𝒊𝒔𝒔𝒊𝒐𝒏</m:t>
                      </m:r>
                    </m:oMath>
                  </m:oMathPara>
                </a14:m>
                <a:endParaRPr lang="en-US" b="1" dirty="0"/>
              </a:p>
            </p:txBody>
          </p:sp>
        </mc:Choice>
        <mc:Fallback xmlns="">
          <p:sp>
            <p:nvSpPr>
              <p:cNvPr id="5" name="TextBox 4">
                <a:extLst>
                  <a:ext uri="{FF2B5EF4-FFF2-40B4-BE49-F238E27FC236}">
                    <a16:creationId xmlns:a16="http://schemas.microsoft.com/office/drawing/2014/main" id="{6778596D-8485-443F-8E34-253FE0E8E274}"/>
                  </a:ext>
                </a:extLst>
              </p:cNvPr>
              <p:cNvSpPr txBox="1">
                <a:spLocks noRot="1" noChangeAspect="1" noMove="1" noResize="1" noEditPoints="1" noAdjustHandles="1" noChangeArrowheads="1" noChangeShapeType="1" noTextEdit="1"/>
              </p:cNvSpPr>
              <p:nvPr/>
            </p:nvSpPr>
            <p:spPr>
              <a:xfrm>
                <a:off x="-358837" y="2819400"/>
                <a:ext cx="9861674" cy="3046988"/>
              </a:xfrm>
              <a:prstGeom prst="rect">
                <a:avLst/>
              </a:prstGeom>
              <a:blipFill>
                <a:blip r:embed="rId2"/>
                <a:stretch>
                  <a:fillRect t="-401" b="-2204"/>
                </a:stretch>
              </a:blipFill>
            </p:spPr>
            <p:txBody>
              <a:bodyPr/>
              <a:lstStyle/>
              <a:p>
                <a:r>
                  <a:rPr lang="en-US">
                    <a:noFill/>
                  </a:rPr>
                  <a:t> </a:t>
                </a:r>
              </a:p>
            </p:txBody>
          </p:sp>
        </mc:Fallback>
      </mc:AlternateContent>
    </p:spTree>
    <p:extLst>
      <p:ext uri="{BB962C8B-B14F-4D97-AF65-F5344CB8AC3E}">
        <p14:creationId xmlns:p14="http://schemas.microsoft.com/office/powerpoint/2010/main" val="173066889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1129</TotalTime>
  <Words>912</Words>
  <Application>Microsoft Office PowerPoint</Application>
  <PresentationFormat>On-screen Show (4:3)</PresentationFormat>
  <Paragraphs>138</Paragraphs>
  <Slides>14</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Cambria Math</vt:lpstr>
      <vt:lpstr>Office Theme</vt:lpstr>
      <vt:lpstr>Identifying At-Risk Patients</vt:lpstr>
      <vt:lpstr>Overview</vt:lpstr>
      <vt:lpstr>Overview</vt:lpstr>
      <vt:lpstr>Why change?</vt:lpstr>
      <vt:lpstr>Impact of not changing</vt:lpstr>
      <vt:lpstr>Preliminary Model Development</vt:lpstr>
      <vt:lpstr>Preliminary Model Development</vt:lpstr>
      <vt:lpstr>Preliminary Model Development</vt:lpstr>
      <vt:lpstr>What is good enough?</vt:lpstr>
      <vt:lpstr>Model Justification</vt:lpstr>
      <vt:lpstr>Users</vt:lpstr>
      <vt:lpstr>Financial Benefits</vt:lpstr>
      <vt:lpstr>Your Role / Sponsorship</vt:lpstr>
      <vt:lpstr>Thanks  </vt:lpstr>
    </vt:vector>
  </TitlesOfParts>
  <Company>Kaiser Permanente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BRIAN P SIKORA</dc:creator>
  <cp:lastModifiedBy>Nathaniel Evans</cp:lastModifiedBy>
  <cp:revision>319</cp:revision>
  <dcterms:created xsi:type="dcterms:W3CDTF">2014-09-10T14:17:04Z</dcterms:created>
  <dcterms:modified xsi:type="dcterms:W3CDTF">2019-08-23T17:33:18Z</dcterms:modified>
</cp:coreProperties>
</file>