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9" r:id="rId4"/>
    <p:sldId id="259" r:id="rId5"/>
    <p:sldId id="260" r:id="rId6"/>
    <p:sldId id="272" r:id="rId7"/>
    <p:sldId id="261" r:id="rId8"/>
    <p:sldId id="263" r:id="rId9"/>
    <p:sldId id="271" r:id="rId10"/>
    <p:sldId id="264" r:id="rId11"/>
    <p:sldId id="270"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40"/>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DDEAAE-DE55-45A3-A4F7-3874E0140D37}"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E4D23657-D1E8-4B22-974B-8DC90813F51B}">
      <dgm:prSet phldrT="[Text]"/>
      <dgm:spPr/>
      <dgm:t>
        <a:bodyPr/>
        <a:lstStyle/>
        <a:p>
          <a:r>
            <a:rPr lang="en-US" dirty="0" smtClean="0"/>
            <a:t>Video Viewing</a:t>
          </a:r>
          <a:endParaRPr lang="en-US" dirty="0"/>
        </a:p>
      </dgm:t>
    </dgm:pt>
    <dgm:pt modelId="{89EF0911-2234-42D0-AEF3-7FADAFD12999}" type="parTrans" cxnId="{99F95D8E-A851-4953-A3C5-9BF7753ED9FA}">
      <dgm:prSet/>
      <dgm:spPr/>
      <dgm:t>
        <a:bodyPr/>
        <a:lstStyle/>
        <a:p>
          <a:endParaRPr lang="en-US"/>
        </a:p>
      </dgm:t>
    </dgm:pt>
    <dgm:pt modelId="{529487B0-19AA-4AAC-8F83-CF2C113EB84D}" type="sibTrans" cxnId="{99F95D8E-A851-4953-A3C5-9BF7753ED9FA}">
      <dgm:prSet/>
      <dgm:spPr/>
      <dgm:t>
        <a:bodyPr/>
        <a:lstStyle/>
        <a:p>
          <a:endParaRPr lang="en-US"/>
        </a:p>
      </dgm:t>
    </dgm:pt>
    <dgm:pt modelId="{EF034794-D109-40B6-8FA2-8971C3123AB6}">
      <dgm:prSet phldrT="[Text]"/>
      <dgm:spPr/>
      <dgm:t>
        <a:bodyPr/>
        <a:lstStyle/>
        <a:p>
          <a:r>
            <a:rPr lang="en-US" dirty="0" smtClean="0"/>
            <a:t>Electronic Games</a:t>
          </a:r>
          <a:endParaRPr lang="en-US" dirty="0"/>
        </a:p>
      </dgm:t>
    </dgm:pt>
    <dgm:pt modelId="{64D09C75-3D44-4CEF-9459-5C91DB44A9EA}" type="parTrans" cxnId="{80FF73C0-9BCD-436E-A85B-D6D7D322462C}">
      <dgm:prSet/>
      <dgm:spPr/>
      <dgm:t>
        <a:bodyPr/>
        <a:lstStyle/>
        <a:p>
          <a:endParaRPr lang="en-US"/>
        </a:p>
      </dgm:t>
    </dgm:pt>
    <dgm:pt modelId="{CDDFC891-FC62-4131-A642-2D94388BCCE2}" type="sibTrans" cxnId="{80FF73C0-9BCD-436E-A85B-D6D7D322462C}">
      <dgm:prSet/>
      <dgm:spPr/>
      <dgm:t>
        <a:bodyPr/>
        <a:lstStyle/>
        <a:p>
          <a:endParaRPr lang="en-US"/>
        </a:p>
      </dgm:t>
    </dgm:pt>
    <dgm:pt modelId="{15E11DBD-E9B5-4BCF-A56C-7AAE26CE30DC}">
      <dgm:prSet phldrT="[Text]"/>
      <dgm:spPr/>
      <dgm:t>
        <a:bodyPr/>
        <a:lstStyle/>
        <a:p>
          <a:r>
            <a:rPr lang="en-US" dirty="0" smtClean="0"/>
            <a:t>Nutrition</a:t>
          </a:r>
          <a:endParaRPr lang="en-US" dirty="0"/>
        </a:p>
      </dgm:t>
    </dgm:pt>
    <dgm:pt modelId="{B7B43D5B-12E9-44B1-B818-4B50F6AD3C0A}" type="parTrans" cxnId="{5E0737F0-6DE4-4885-BC59-82E10D617E50}">
      <dgm:prSet/>
      <dgm:spPr/>
      <dgm:t>
        <a:bodyPr/>
        <a:lstStyle/>
        <a:p>
          <a:endParaRPr lang="en-US"/>
        </a:p>
      </dgm:t>
    </dgm:pt>
    <dgm:pt modelId="{329BDEDB-415B-4AB3-B964-E819D0C56DBB}" type="sibTrans" cxnId="{5E0737F0-6DE4-4885-BC59-82E10D617E50}">
      <dgm:prSet/>
      <dgm:spPr/>
      <dgm:t>
        <a:bodyPr/>
        <a:lstStyle/>
        <a:p>
          <a:endParaRPr lang="en-US"/>
        </a:p>
      </dgm:t>
    </dgm:pt>
    <dgm:pt modelId="{778AA374-0E17-4AEA-8EB6-0C342D57D8D8}">
      <dgm:prSet phldrT="[Text]"/>
      <dgm:spPr/>
      <dgm:t>
        <a:bodyPr/>
        <a:lstStyle/>
        <a:p>
          <a:r>
            <a:rPr lang="en-US" dirty="0" smtClean="0"/>
            <a:t>Parental Approach</a:t>
          </a:r>
          <a:endParaRPr lang="en-US" dirty="0"/>
        </a:p>
      </dgm:t>
    </dgm:pt>
    <dgm:pt modelId="{5E28F01D-9664-415C-A0CD-EBFDAB29426C}" type="parTrans" cxnId="{6F55886F-2AC8-4F4F-B328-821CB3A2117B}">
      <dgm:prSet/>
      <dgm:spPr/>
      <dgm:t>
        <a:bodyPr/>
        <a:lstStyle/>
        <a:p>
          <a:endParaRPr lang="en-US"/>
        </a:p>
      </dgm:t>
    </dgm:pt>
    <dgm:pt modelId="{1A604594-E883-4DA9-8A2A-16DFACE8640A}" type="sibTrans" cxnId="{6F55886F-2AC8-4F4F-B328-821CB3A2117B}">
      <dgm:prSet/>
      <dgm:spPr/>
      <dgm:t>
        <a:bodyPr/>
        <a:lstStyle/>
        <a:p>
          <a:endParaRPr lang="en-US"/>
        </a:p>
      </dgm:t>
    </dgm:pt>
    <dgm:pt modelId="{05F1A7D0-6E45-49DA-80B3-7FF4B8783E58}">
      <dgm:prSet phldrT="[Text]"/>
      <dgm:spPr/>
      <dgm:t>
        <a:bodyPr/>
        <a:lstStyle/>
        <a:p>
          <a:r>
            <a:rPr lang="en-US" dirty="0" smtClean="0"/>
            <a:t>Siblings</a:t>
          </a:r>
          <a:endParaRPr lang="en-US" dirty="0"/>
        </a:p>
      </dgm:t>
    </dgm:pt>
    <dgm:pt modelId="{3ECE110E-B07E-4F19-B2DF-3E42E99B2E8D}" type="parTrans" cxnId="{33A927E1-3C94-4A92-8DB3-42886008240C}">
      <dgm:prSet/>
      <dgm:spPr/>
      <dgm:t>
        <a:bodyPr/>
        <a:lstStyle/>
        <a:p>
          <a:endParaRPr lang="en-US"/>
        </a:p>
      </dgm:t>
    </dgm:pt>
    <dgm:pt modelId="{47B1D0F3-117D-4CE7-9037-3F5A4995054A}" type="sibTrans" cxnId="{33A927E1-3C94-4A92-8DB3-42886008240C}">
      <dgm:prSet/>
      <dgm:spPr/>
      <dgm:t>
        <a:bodyPr/>
        <a:lstStyle/>
        <a:p>
          <a:endParaRPr lang="en-US"/>
        </a:p>
      </dgm:t>
    </dgm:pt>
    <dgm:pt modelId="{EB3CB291-E23A-4667-A32E-A640A76557A1}" type="pres">
      <dgm:prSet presAssocID="{41DDEAAE-DE55-45A3-A4F7-3874E0140D37}" presName="rootnode" presStyleCnt="0">
        <dgm:presLayoutVars>
          <dgm:chMax/>
          <dgm:chPref/>
          <dgm:dir/>
          <dgm:animLvl val="lvl"/>
        </dgm:presLayoutVars>
      </dgm:prSet>
      <dgm:spPr/>
      <dgm:t>
        <a:bodyPr/>
        <a:lstStyle/>
        <a:p>
          <a:endParaRPr lang="en-US"/>
        </a:p>
      </dgm:t>
    </dgm:pt>
    <dgm:pt modelId="{01035298-0CF7-4145-8EE2-24DBFEAF33BB}" type="pres">
      <dgm:prSet presAssocID="{E4D23657-D1E8-4B22-974B-8DC90813F51B}" presName="composite" presStyleCnt="0"/>
      <dgm:spPr/>
    </dgm:pt>
    <dgm:pt modelId="{21E1F518-1190-4883-914B-1FB66E6D3A63}" type="pres">
      <dgm:prSet presAssocID="{E4D23657-D1E8-4B22-974B-8DC90813F51B}" presName="LShape" presStyleLbl="alignNode1" presStyleIdx="0" presStyleCnt="9"/>
      <dgm:spPr/>
    </dgm:pt>
    <dgm:pt modelId="{80B372F1-8EF3-4532-ACC6-E65E1D63ACA2}" type="pres">
      <dgm:prSet presAssocID="{E4D23657-D1E8-4B22-974B-8DC90813F51B}" presName="ParentText" presStyleLbl="revTx" presStyleIdx="0" presStyleCnt="5">
        <dgm:presLayoutVars>
          <dgm:chMax val="0"/>
          <dgm:chPref val="0"/>
          <dgm:bulletEnabled val="1"/>
        </dgm:presLayoutVars>
      </dgm:prSet>
      <dgm:spPr/>
      <dgm:t>
        <a:bodyPr/>
        <a:lstStyle/>
        <a:p>
          <a:endParaRPr lang="en-US"/>
        </a:p>
      </dgm:t>
    </dgm:pt>
    <dgm:pt modelId="{B746139E-4627-4CCC-9299-5653D77ED24D}" type="pres">
      <dgm:prSet presAssocID="{E4D23657-D1E8-4B22-974B-8DC90813F51B}" presName="Triangle" presStyleLbl="alignNode1" presStyleIdx="1" presStyleCnt="9"/>
      <dgm:spPr/>
    </dgm:pt>
    <dgm:pt modelId="{780BC64D-2F67-498A-99F6-7EB28080D705}" type="pres">
      <dgm:prSet presAssocID="{529487B0-19AA-4AAC-8F83-CF2C113EB84D}" presName="sibTrans" presStyleCnt="0"/>
      <dgm:spPr/>
    </dgm:pt>
    <dgm:pt modelId="{68E230FA-2656-4C78-B827-58AFD214F445}" type="pres">
      <dgm:prSet presAssocID="{529487B0-19AA-4AAC-8F83-CF2C113EB84D}" presName="space" presStyleCnt="0"/>
      <dgm:spPr/>
    </dgm:pt>
    <dgm:pt modelId="{B07824BD-C1CB-4098-8E38-D3E1F721DF31}" type="pres">
      <dgm:prSet presAssocID="{EF034794-D109-40B6-8FA2-8971C3123AB6}" presName="composite" presStyleCnt="0"/>
      <dgm:spPr/>
    </dgm:pt>
    <dgm:pt modelId="{85769F8C-5820-4CB5-B01D-69A648973D8F}" type="pres">
      <dgm:prSet presAssocID="{EF034794-D109-40B6-8FA2-8971C3123AB6}" presName="LShape" presStyleLbl="alignNode1" presStyleIdx="2" presStyleCnt="9"/>
      <dgm:spPr/>
    </dgm:pt>
    <dgm:pt modelId="{18F7A15A-3ED1-4A32-B700-36B8D6BBE441}" type="pres">
      <dgm:prSet presAssocID="{EF034794-D109-40B6-8FA2-8971C3123AB6}" presName="ParentText" presStyleLbl="revTx" presStyleIdx="1" presStyleCnt="5">
        <dgm:presLayoutVars>
          <dgm:chMax val="0"/>
          <dgm:chPref val="0"/>
          <dgm:bulletEnabled val="1"/>
        </dgm:presLayoutVars>
      </dgm:prSet>
      <dgm:spPr/>
      <dgm:t>
        <a:bodyPr/>
        <a:lstStyle/>
        <a:p>
          <a:endParaRPr lang="en-US"/>
        </a:p>
      </dgm:t>
    </dgm:pt>
    <dgm:pt modelId="{F6F2BEFC-1674-4E8D-98FF-DE4432BB887C}" type="pres">
      <dgm:prSet presAssocID="{EF034794-D109-40B6-8FA2-8971C3123AB6}" presName="Triangle" presStyleLbl="alignNode1" presStyleIdx="3" presStyleCnt="9"/>
      <dgm:spPr/>
    </dgm:pt>
    <dgm:pt modelId="{E26373E0-D095-405B-9F4A-CC7FBB5BEBD2}" type="pres">
      <dgm:prSet presAssocID="{CDDFC891-FC62-4131-A642-2D94388BCCE2}" presName="sibTrans" presStyleCnt="0"/>
      <dgm:spPr/>
    </dgm:pt>
    <dgm:pt modelId="{8B10941C-73F0-477C-9F3D-EB0A4525ACBE}" type="pres">
      <dgm:prSet presAssocID="{CDDFC891-FC62-4131-A642-2D94388BCCE2}" presName="space" presStyleCnt="0"/>
      <dgm:spPr/>
    </dgm:pt>
    <dgm:pt modelId="{DF2F85E9-6BAE-40EA-8F18-DAFCA3EFFB69}" type="pres">
      <dgm:prSet presAssocID="{15E11DBD-E9B5-4BCF-A56C-7AAE26CE30DC}" presName="composite" presStyleCnt="0"/>
      <dgm:spPr/>
    </dgm:pt>
    <dgm:pt modelId="{A5E67CF4-39ED-4CC8-A27F-E45EA5D3AC44}" type="pres">
      <dgm:prSet presAssocID="{15E11DBD-E9B5-4BCF-A56C-7AAE26CE30DC}" presName="LShape" presStyleLbl="alignNode1" presStyleIdx="4" presStyleCnt="9"/>
      <dgm:spPr/>
      <dgm:t>
        <a:bodyPr/>
        <a:lstStyle/>
        <a:p>
          <a:endParaRPr lang="en-US"/>
        </a:p>
      </dgm:t>
    </dgm:pt>
    <dgm:pt modelId="{F0124EB5-2136-46F3-B2F4-41A5196C24A0}" type="pres">
      <dgm:prSet presAssocID="{15E11DBD-E9B5-4BCF-A56C-7AAE26CE30DC}" presName="ParentText" presStyleLbl="revTx" presStyleIdx="2" presStyleCnt="5">
        <dgm:presLayoutVars>
          <dgm:chMax val="0"/>
          <dgm:chPref val="0"/>
          <dgm:bulletEnabled val="1"/>
        </dgm:presLayoutVars>
      </dgm:prSet>
      <dgm:spPr/>
      <dgm:t>
        <a:bodyPr/>
        <a:lstStyle/>
        <a:p>
          <a:endParaRPr lang="en-US"/>
        </a:p>
      </dgm:t>
    </dgm:pt>
    <dgm:pt modelId="{D5E82CFA-3F05-41CB-A66C-3A904CCE06CE}" type="pres">
      <dgm:prSet presAssocID="{15E11DBD-E9B5-4BCF-A56C-7AAE26CE30DC}" presName="Triangle" presStyleLbl="alignNode1" presStyleIdx="5" presStyleCnt="9"/>
      <dgm:spPr/>
      <dgm:t>
        <a:bodyPr/>
        <a:lstStyle/>
        <a:p>
          <a:endParaRPr lang="en-US"/>
        </a:p>
      </dgm:t>
    </dgm:pt>
    <dgm:pt modelId="{F5574CB1-AC1C-4773-A4A7-C4CE14EF6374}" type="pres">
      <dgm:prSet presAssocID="{329BDEDB-415B-4AB3-B964-E819D0C56DBB}" presName="sibTrans" presStyleCnt="0"/>
      <dgm:spPr/>
    </dgm:pt>
    <dgm:pt modelId="{14FCF07D-F999-4928-B62C-1135C3080FD1}" type="pres">
      <dgm:prSet presAssocID="{329BDEDB-415B-4AB3-B964-E819D0C56DBB}" presName="space" presStyleCnt="0"/>
      <dgm:spPr/>
    </dgm:pt>
    <dgm:pt modelId="{2489F161-D1CF-4A3D-8E95-6382395DC25B}" type="pres">
      <dgm:prSet presAssocID="{778AA374-0E17-4AEA-8EB6-0C342D57D8D8}" presName="composite" presStyleCnt="0"/>
      <dgm:spPr/>
    </dgm:pt>
    <dgm:pt modelId="{06EAFCDC-2041-4C37-BE64-7627BAA16382}" type="pres">
      <dgm:prSet presAssocID="{778AA374-0E17-4AEA-8EB6-0C342D57D8D8}" presName="LShape" presStyleLbl="alignNode1" presStyleIdx="6" presStyleCnt="9"/>
      <dgm:spPr/>
    </dgm:pt>
    <dgm:pt modelId="{AFC6068B-131B-444D-AF53-A5A2A6DC9AE7}" type="pres">
      <dgm:prSet presAssocID="{778AA374-0E17-4AEA-8EB6-0C342D57D8D8}" presName="ParentText" presStyleLbl="revTx" presStyleIdx="3" presStyleCnt="5">
        <dgm:presLayoutVars>
          <dgm:chMax val="0"/>
          <dgm:chPref val="0"/>
          <dgm:bulletEnabled val="1"/>
        </dgm:presLayoutVars>
      </dgm:prSet>
      <dgm:spPr/>
      <dgm:t>
        <a:bodyPr/>
        <a:lstStyle/>
        <a:p>
          <a:endParaRPr lang="en-US"/>
        </a:p>
      </dgm:t>
    </dgm:pt>
    <dgm:pt modelId="{F62C0D9F-BF11-4D63-A28B-80FA21343A28}" type="pres">
      <dgm:prSet presAssocID="{778AA374-0E17-4AEA-8EB6-0C342D57D8D8}" presName="Triangle" presStyleLbl="alignNode1" presStyleIdx="7" presStyleCnt="9"/>
      <dgm:spPr/>
    </dgm:pt>
    <dgm:pt modelId="{F5EC4F6A-2B4F-420C-9BEA-A14EFB832731}" type="pres">
      <dgm:prSet presAssocID="{1A604594-E883-4DA9-8A2A-16DFACE8640A}" presName="sibTrans" presStyleCnt="0"/>
      <dgm:spPr/>
    </dgm:pt>
    <dgm:pt modelId="{41DC2B0B-BD37-48C1-BB85-7F75AC60BB5F}" type="pres">
      <dgm:prSet presAssocID="{1A604594-E883-4DA9-8A2A-16DFACE8640A}" presName="space" presStyleCnt="0"/>
      <dgm:spPr/>
    </dgm:pt>
    <dgm:pt modelId="{D2C6C114-9E17-4E64-9FCF-9C4365FE25B7}" type="pres">
      <dgm:prSet presAssocID="{05F1A7D0-6E45-49DA-80B3-7FF4B8783E58}" presName="composite" presStyleCnt="0"/>
      <dgm:spPr/>
    </dgm:pt>
    <dgm:pt modelId="{BA06DEFD-3E20-41CA-8CC7-585BE7A02A00}" type="pres">
      <dgm:prSet presAssocID="{05F1A7D0-6E45-49DA-80B3-7FF4B8783E58}" presName="LShape" presStyleLbl="alignNode1" presStyleIdx="8" presStyleCnt="9"/>
      <dgm:spPr/>
    </dgm:pt>
    <dgm:pt modelId="{D81336A4-814F-45EF-B582-2466B0D2E2A7}" type="pres">
      <dgm:prSet presAssocID="{05F1A7D0-6E45-49DA-80B3-7FF4B8783E58}" presName="ParentText" presStyleLbl="revTx" presStyleIdx="4" presStyleCnt="5">
        <dgm:presLayoutVars>
          <dgm:chMax val="0"/>
          <dgm:chPref val="0"/>
          <dgm:bulletEnabled val="1"/>
        </dgm:presLayoutVars>
      </dgm:prSet>
      <dgm:spPr/>
      <dgm:t>
        <a:bodyPr/>
        <a:lstStyle/>
        <a:p>
          <a:endParaRPr lang="en-US"/>
        </a:p>
      </dgm:t>
    </dgm:pt>
  </dgm:ptLst>
  <dgm:cxnLst>
    <dgm:cxn modelId="{80FF73C0-9BCD-436E-A85B-D6D7D322462C}" srcId="{41DDEAAE-DE55-45A3-A4F7-3874E0140D37}" destId="{EF034794-D109-40B6-8FA2-8971C3123AB6}" srcOrd="1" destOrd="0" parTransId="{64D09C75-3D44-4CEF-9459-5C91DB44A9EA}" sibTransId="{CDDFC891-FC62-4131-A642-2D94388BCCE2}"/>
    <dgm:cxn modelId="{144D3C17-9BB9-4853-A637-BAE8CE37705E}" type="presOf" srcId="{EF034794-D109-40B6-8FA2-8971C3123AB6}" destId="{18F7A15A-3ED1-4A32-B700-36B8D6BBE441}" srcOrd="0" destOrd="0" presId="urn:microsoft.com/office/officeart/2009/3/layout/StepUpProcess"/>
    <dgm:cxn modelId="{5E0737F0-6DE4-4885-BC59-82E10D617E50}" srcId="{41DDEAAE-DE55-45A3-A4F7-3874E0140D37}" destId="{15E11DBD-E9B5-4BCF-A56C-7AAE26CE30DC}" srcOrd="2" destOrd="0" parTransId="{B7B43D5B-12E9-44B1-B818-4B50F6AD3C0A}" sibTransId="{329BDEDB-415B-4AB3-B964-E819D0C56DBB}"/>
    <dgm:cxn modelId="{2607AFFA-E9F8-4160-9AE4-19F4DB2B71C9}" type="presOf" srcId="{41DDEAAE-DE55-45A3-A4F7-3874E0140D37}" destId="{EB3CB291-E23A-4667-A32E-A640A76557A1}" srcOrd="0" destOrd="0" presId="urn:microsoft.com/office/officeart/2009/3/layout/StepUpProcess"/>
    <dgm:cxn modelId="{686E8776-31B9-4547-B165-83B2470E83E1}" type="presOf" srcId="{778AA374-0E17-4AEA-8EB6-0C342D57D8D8}" destId="{AFC6068B-131B-444D-AF53-A5A2A6DC9AE7}" srcOrd="0" destOrd="0" presId="urn:microsoft.com/office/officeart/2009/3/layout/StepUpProcess"/>
    <dgm:cxn modelId="{6F55886F-2AC8-4F4F-B328-821CB3A2117B}" srcId="{41DDEAAE-DE55-45A3-A4F7-3874E0140D37}" destId="{778AA374-0E17-4AEA-8EB6-0C342D57D8D8}" srcOrd="3" destOrd="0" parTransId="{5E28F01D-9664-415C-A0CD-EBFDAB29426C}" sibTransId="{1A604594-E883-4DA9-8A2A-16DFACE8640A}"/>
    <dgm:cxn modelId="{33A927E1-3C94-4A92-8DB3-42886008240C}" srcId="{41DDEAAE-DE55-45A3-A4F7-3874E0140D37}" destId="{05F1A7D0-6E45-49DA-80B3-7FF4B8783E58}" srcOrd="4" destOrd="0" parTransId="{3ECE110E-B07E-4F19-B2DF-3E42E99B2E8D}" sibTransId="{47B1D0F3-117D-4CE7-9037-3F5A4995054A}"/>
    <dgm:cxn modelId="{99F95D8E-A851-4953-A3C5-9BF7753ED9FA}" srcId="{41DDEAAE-DE55-45A3-A4F7-3874E0140D37}" destId="{E4D23657-D1E8-4B22-974B-8DC90813F51B}" srcOrd="0" destOrd="0" parTransId="{89EF0911-2234-42D0-AEF3-7FADAFD12999}" sibTransId="{529487B0-19AA-4AAC-8F83-CF2C113EB84D}"/>
    <dgm:cxn modelId="{6178317C-4B4F-4FC5-8AC2-7ABBDA27CE1F}" type="presOf" srcId="{05F1A7D0-6E45-49DA-80B3-7FF4B8783E58}" destId="{D81336A4-814F-45EF-B582-2466B0D2E2A7}" srcOrd="0" destOrd="0" presId="urn:microsoft.com/office/officeart/2009/3/layout/StepUpProcess"/>
    <dgm:cxn modelId="{A98402AF-AFAB-470F-9C97-EF1C509D8499}" type="presOf" srcId="{15E11DBD-E9B5-4BCF-A56C-7AAE26CE30DC}" destId="{F0124EB5-2136-46F3-B2F4-41A5196C24A0}" srcOrd="0" destOrd="0" presId="urn:microsoft.com/office/officeart/2009/3/layout/StepUpProcess"/>
    <dgm:cxn modelId="{B9285067-C906-4FDE-AAAC-9EE99F7669E3}" type="presOf" srcId="{E4D23657-D1E8-4B22-974B-8DC90813F51B}" destId="{80B372F1-8EF3-4532-ACC6-E65E1D63ACA2}" srcOrd="0" destOrd="0" presId="urn:microsoft.com/office/officeart/2009/3/layout/StepUpProcess"/>
    <dgm:cxn modelId="{D3BFF791-8D8E-4FBF-9F59-1FB887121875}" type="presParOf" srcId="{EB3CB291-E23A-4667-A32E-A640A76557A1}" destId="{01035298-0CF7-4145-8EE2-24DBFEAF33BB}" srcOrd="0" destOrd="0" presId="urn:microsoft.com/office/officeart/2009/3/layout/StepUpProcess"/>
    <dgm:cxn modelId="{AFA2BCAD-2F0B-4C3E-86A6-55A260AD16B0}" type="presParOf" srcId="{01035298-0CF7-4145-8EE2-24DBFEAF33BB}" destId="{21E1F518-1190-4883-914B-1FB66E6D3A63}" srcOrd="0" destOrd="0" presId="urn:microsoft.com/office/officeart/2009/3/layout/StepUpProcess"/>
    <dgm:cxn modelId="{AF2B8620-9DC0-4A87-9014-D45C2D1F8B38}" type="presParOf" srcId="{01035298-0CF7-4145-8EE2-24DBFEAF33BB}" destId="{80B372F1-8EF3-4532-ACC6-E65E1D63ACA2}" srcOrd="1" destOrd="0" presId="urn:microsoft.com/office/officeart/2009/3/layout/StepUpProcess"/>
    <dgm:cxn modelId="{4AA5420E-C2A1-4D24-A1DA-DA9E7976427D}" type="presParOf" srcId="{01035298-0CF7-4145-8EE2-24DBFEAF33BB}" destId="{B746139E-4627-4CCC-9299-5653D77ED24D}" srcOrd="2" destOrd="0" presId="urn:microsoft.com/office/officeart/2009/3/layout/StepUpProcess"/>
    <dgm:cxn modelId="{C3204B2A-D9EE-439E-BA61-A2C860BFF519}" type="presParOf" srcId="{EB3CB291-E23A-4667-A32E-A640A76557A1}" destId="{780BC64D-2F67-498A-99F6-7EB28080D705}" srcOrd="1" destOrd="0" presId="urn:microsoft.com/office/officeart/2009/3/layout/StepUpProcess"/>
    <dgm:cxn modelId="{49AEC91A-7C1D-4222-94BA-4D738F2D6C79}" type="presParOf" srcId="{780BC64D-2F67-498A-99F6-7EB28080D705}" destId="{68E230FA-2656-4C78-B827-58AFD214F445}" srcOrd="0" destOrd="0" presId="urn:microsoft.com/office/officeart/2009/3/layout/StepUpProcess"/>
    <dgm:cxn modelId="{B3ADA2AF-BE62-4C22-84A1-F4C5043918A4}" type="presParOf" srcId="{EB3CB291-E23A-4667-A32E-A640A76557A1}" destId="{B07824BD-C1CB-4098-8E38-D3E1F721DF31}" srcOrd="2" destOrd="0" presId="urn:microsoft.com/office/officeart/2009/3/layout/StepUpProcess"/>
    <dgm:cxn modelId="{D55AC698-F4A8-404D-94F4-78DB0A0637AF}" type="presParOf" srcId="{B07824BD-C1CB-4098-8E38-D3E1F721DF31}" destId="{85769F8C-5820-4CB5-B01D-69A648973D8F}" srcOrd="0" destOrd="0" presId="urn:microsoft.com/office/officeart/2009/3/layout/StepUpProcess"/>
    <dgm:cxn modelId="{6DF3D3A6-F203-4587-9E47-85B7CF8CB3D6}" type="presParOf" srcId="{B07824BD-C1CB-4098-8E38-D3E1F721DF31}" destId="{18F7A15A-3ED1-4A32-B700-36B8D6BBE441}" srcOrd="1" destOrd="0" presId="urn:microsoft.com/office/officeart/2009/3/layout/StepUpProcess"/>
    <dgm:cxn modelId="{B0900791-DD10-486B-8501-E09AD6094101}" type="presParOf" srcId="{B07824BD-C1CB-4098-8E38-D3E1F721DF31}" destId="{F6F2BEFC-1674-4E8D-98FF-DE4432BB887C}" srcOrd="2" destOrd="0" presId="urn:microsoft.com/office/officeart/2009/3/layout/StepUpProcess"/>
    <dgm:cxn modelId="{3EE6A66E-230B-46C6-B833-F1FB7D9677BB}" type="presParOf" srcId="{EB3CB291-E23A-4667-A32E-A640A76557A1}" destId="{E26373E0-D095-405B-9F4A-CC7FBB5BEBD2}" srcOrd="3" destOrd="0" presId="urn:microsoft.com/office/officeart/2009/3/layout/StepUpProcess"/>
    <dgm:cxn modelId="{3C46AB4C-8FD6-4F18-89B0-206793A671D9}" type="presParOf" srcId="{E26373E0-D095-405B-9F4A-CC7FBB5BEBD2}" destId="{8B10941C-73F0-477C-9F3D-EB0A4525ACBE}" srcOrd="0" destOrd="0" presId="urn:microsoft.com/office/officeart/2009/3/layout/StepUpProcess"/>
    <dgm:cxn modelId="{BD02CC66-E7B8-4247-B83C-1E49E3A3190F}" type="presParOf" srcId="{EB3CB291-E23A-4667-A32E-A640A76557A1}" destId="{DF2F85E9-6BAE-40EA-8F18-DAFCA3EFFB69}" srcOrd="4" destOrd="0" presId="urn:microsoft.com/office/officeart/2009/3/layout/StepUpProcess"/>
    <dgm:cxn modelId="{73FD8DEB-3FA4-428D-8D3F-4FFB6F588D0C}" type="presParOf" srcId="{DF2F85E9-6BAE-40EA-8F18-DAFCA3EFFB69}" destId="{A5E67CF4-39ED-4CC8-A27F-E45EA5D3AC44}" srcOrd="0" destOrd="0" presId="urn:microsoft.com/office/officeart/2009/3/layout/StepUpProcess"/>
    <dgm:cxn modelId="{1D96201E-2684-4A2C-ABB0-E762F06034DB}" type="presParOf" srcId="{DF2F85E9-6BAE-40EA-8F18-DAFCA3EFFB69}" destId="{F0124EB5-2136-46F3-B2F4-41A5196C24A0}" srcOrd="1" destOrd="0" presId="urn:microsoft.com/office/officeart/2009/3/layout/StepUpProcess"/>
    <dgm:cxn modelId="{24606857-F5A8-4647-9106-43600BEA9834}" type="presParOf" srcId="{DF2F85E9-6BAE-40EA-8F18-DAFCA3EFFB69}" destId="{D5E82CFA-3F05-41CB-A66C-3A904CCE06CE}" srcOrd="2" destOrd="0" presId="urn:microsoft.com/office/officeart/2009/3/layout/StepUpProcess"/>
    <dgm:cxn modelId="{07D8BB63-7C45-4577-8989-CC9573B5B902}" type="presParOf" srcId="{EB3CB291-E23A-4667-A32E-A640A76557A1}" destId="{F5574CB1-AC1C-4773-A4A7-C4CE14EF6374}" srcOrd="5" destOrd="0" presId="urn:microsoft.com/office/officeart/2009/3/layout/StepUpProcess"/>
    <dgm:cxn modelId="{C4CA2C05-C5A2-47D3-932D-7D1B0EE24BEE}" type="presParOf" srcId="{F5574CB1-AC1C-4773-A4A7-C4CE14EF6374}" destId="{14FCF07D-F999-4928-B62C-1135C3080FD1}" srcOrd="0" destOrd="0" presId="urn:microsoft.com/office/officeart/2009/3/layout/StepUpProcess"/>
    <dgm:cxn modelId="{7F15FDE7-0796-409E-8E14-33BDA45130DC}" type="presParOf" srcId="{EB3CB291-E23A-4667-A32E-A640A76557A1}" destId="{2489F161-D1CF-4A3D-8E95-6382395DC25B}" srcOrd="6" destOrd="0" presId="urn:microsoft.com/office/officeart/2009/3/layout/StepUpProcess"/>
    <dgm:cxn modelId="{A311EB17-7B3B-4E73-8877-7EDCECD2CCA9}" type="presParOf" srcId="{2489F161-D1CF-4A3D-8E95-6382395DC25B}" destId="{06EAFCDC-2041-4C37-BE64-7627BAA16382}" srcOrd="0" destOrd="0" presId="urn:microsoft.com/office/officeart/2009/3/layout/StepUpProcess"/>
    <dgm:cxn modelId="{F054D3EE-12ED-41DF-BC28-75AFF24A2011}" type="presParOf" srcId="{2489F161-D1CF-4A3D-8E95-6382395DC25B}" destId="{AFC6068B-131B-444D-AF53-A5A2A6DC9AE7}" srcOrd="1" destOrd="0" presId="urn:microsoft.com/office/officeart/2009/3/layout/StepUpProcess"/>
    <dgm:cxn modelId="{B3F265FC-C9A3-4AB3-9CED-F7D5EE371186}" type="presParOf" srcId="{2489F161-D1CF-4A3D-8E95-6382395DC25B}" destId="{F62C0D9F-BF11-4D63-A28B-80FA21343A28}" srcOrd="2" destOrd="0" presId="urn:microsoft.com/office/officeart/2009/3/layout/StepUpProcess"/>
    <dgm:cxn modelId="{41FBC4D4-7CE4-4553-BFA6-B9C39AFCA8EF}" type="presParOf" srcId="{EB3CB291-E23A-4667-A32E-A640A76557A1}" destId="{F5EC4F6A-2B4F-420C-9BEA-A14EFB832731}" srcOrd="7" destOrd="0" presId="urn:microsoft.com/office/officeart/2009/3/layout/StepUpProcess"/>
    <dgm:cxn modelId="{604F1BFC-D1C1-4B05-9E80-FEB729EF06F6}" type="presParOf" srcId="{F5EC4F6A-2B4F-420C-9BEA-A14EFB832731}" destId="{41DC2B0B-BD37-48C1-BB85-7F75AC60BB5F}" srcOrd="0" destOrd="0" presId="urn:microsoft.com/office/officeart/2009/3/layout/StepUpProcess"/>
    <dgm:cxn modelId="{C8CE4F5C-2D1E-4F23-B70E-3CA4AB9E86D1}" type="presParOf" srcId="{EB3CB291-E23A-4667-A32E-A640A76557A1}" destId="{D2C6C114-9E17-4E64-9FCF-9C4365FE25B7}" srcOrd="8" destOrd="0" presId="urn:microsoft.com/office/officeart/2009/3/layout/StepUpProcess"/>
    <dgm:cxn modelId="{28DAD026-A7ED-4EA6-BA50-86753202B1A1}" type="presParOf" srcId="{D2C6C114-9E17-4E64-9FCF-9C4365FE25B7}" destId="{BA06DEFD-3E20-41CA-8CC7-585BE7A02A00}" srcOrd="0" destOrd="0" presId="urn:microsoft.com/office/officeart/2009/3/layout/StepUpProcess"/>
    <dgm:cxn modelId="{1A762ABB-221E-44D3-9B21-B2EC055FC66D}" type="presParOf" srcId="{D2C6C114-9E17-4E64-9FCF-9C4365FE25B7}" destId="{D81336A4-814F-45EF-B582-2466B0D2E2A7}"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1F518-1190-4883-914B-1FB66E6D3A63}">
      <dsp:nvSpPr>
        <dsp:cNvPr id="0" name=""/>
        <dsp:cNvSpPr/>
      </dsp:nvSpPr>
      <dsp:spPr>
        <a:xfrm rot="5400000">
          <a:off x="345295" y="1888281"/>
          <a:ext cx="1038577" cy="1728170"/>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372F1-8EF3-4532-ACC6-E65E1D63ACA2}">
      <dsp:nvSpPr>
        <dsp:cNvPr id="0" name=""/>
        <dsp:cNvSpPr/>
      </dsp:nvSpPr>
      <dsp:spPr>
        <a:xfrm>
          <a:off x="171931" y="2404631"/>
          <a:ext cx="1560201" cy="136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Video Viewing</a:t>
          </a:r>
          <a:endParaRPr lang="en-US" sz="2400" kern="1200" dirty="0"/>
        </a:p>
      </dsp:txBody>
      <dsp:txXfrm>
        <a:off x="171931" y="2404631"/>
        <a:ext cx="1560201" cy="1367608"/>
      </dsp:txXfrm>
    </dsp:sp>
    <dsp:sp modelId="{B746139E-4627-4CCC-9299-5653D77ED24D}">
      <dsp:nvSpPr>
        <dsp:cNvPr id="0" name=""/>
        <dsp:cNvSpPr/>
      </dsp:nvSpPr>
      <dsp:spPr>
        <a:xfrm>
          <a:off x="1437755" y="1761051"/>
          <a:ext cx="294377" cy="294377"/>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769F8C-5820-4CB5-B01D-69A648973D8F}">
      <dsp:nvSpPr>
        <dsp:cNvPr id="0" name=""/>
        <dsp:cNvSpPr/>
      </dsp:nvSpPr>
      <dsp:spPr>
        <a:xfrm rot="5400000">
          <a:off x="2255287" y="1415651"/>
          <a:ext cx="1038577" cy="1728170"/>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F7A15A-3ED1-4A32-B700-36B8D6BBE441}">
      <dsp:nvSpPr>
        <dsp:cNvPr id="0" name=""/>
        <dsp:cNvSpPr/>
      </dsp:nvSpPr>
      <dsp:spPr>
        <a:xfrm>
          <a:off x="2081923" y="1932002"/>
          <a:ext cx="1560201" cy="136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Electronic Games</a:t>
          </a:r>
          <a:endParaRPr lang="en-US" sz="2400" kern="1200" dirty="0"/>
        </a:p>
      </dsp:txBody>
      <dsp:txXfrm>
        <a:off x="2081923" y="1932002"/>
        <a:ext cx="1560201" cy="1367608"/>
      </dsp:txXfrm>
    </dsp:sp>
    <dsp:sp modelId="{F6F2BEFC-1674-4E8D-98FF-DE4432BB887C}">
      <dsp:nvSpPr>
        <dsp:cNvPr id="0" name=""/>
        <dsp:cNvSpPr/>
      </dsp:nvSpPr>
      <dsp:spPr>
        <a:xfrm>
          <a:off x="3347747" y="1288421"/>
          <a:ext cx="294377" cy="294377"/>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E67CF4-39ED-4CC8-A27F-E45EA5D3AC44}">
      <dsp:nvSpPr>
        <dsp:cNvPr id="0" name=""/>
        <dsp:cNvSpPr/>
      </dsp:nvSpPr>
      <dsp:spPr>
        <a:xfrm rot="5400000">
          <a:off x="4165279" y="943022"/>
          <a:ext cx="1038577" cy="1728170"/>
        </a:xfrm>
        <a:prstGeom prst="corner">
          <a:avLst>
            <a:gd name="adj1" fmla="val 16120"/>
            <a:gd name="adj2" fmla="val 161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124EB5-2136-46F3-B2F4-41A5196C24A0}">
      <dsp:nvSpPr>
        <dsp:cNvPr id="0" name=""/>
        <dsp:cNvSpPr/>
      </dsp:nvSpPr>
      <dsp:spPr>
        <a:xfrm>
          <a:off x="3991914" y="1459372"/>
          <a:ext cx="1560201" cy="136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Nutrition</a:t>
          </a:r>
          <a:endParaRPr lang="en-US" sz="2400" kern="1200" dirty="0"/>
        </a:p>
      </dsp:txBody>
      <dsp:txXfrm>
        <a:off x="3991914" y="1459372"/>
        <a:ext cx="1560201" cy="1367608"/>
      </dsp:txXfrm>
    </dsp:sp>
    <dsp:sp modelId="{D5E82CFA-3F05-41CB-A66C-3A904CCE06CE}">
      <dsp:nvSpPr>
        <dsp:cNvPr id="0" name=""/>
        <dsp:cNvSpPr/>
      </dsp:nvSpPr>
      <dsp:spPr>
        <a:xfrm>
          <a:off x="5257739" y="815792"/>
          <a:ext cx="294377" cy="294377"/>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AFCDC-2041-4C37-BE64-7627BAA16382}">
      <dsp:nvSpPr>
        <dsp:cNvPr id="0" name=""/>
        <dsp:cNvSpPr/>
      </dsp:nvSpPr>
      <dsp:spPr>
        <a:xfrm rot="5400000">
          <a:off x="6075271" y="470392"/>
          <a:ext cx="1038577" cy="1728170"/>
        </a:xfrm>
        <a:prstGeom prst="corner">
          <a:avLst>
            <a:gd name="adj1" fmla="val 16120"/>
            <a:gd name="adj2" fmla="val 161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6068B-131B-444D-AF53-A5A2A6DC9AE7}">
      <dsp:nvSpPr>
        <dsp:cNvPr id="0" name=""/>
        <dsp:cNvSpPr/>
      </dsp:nvSpPr>
      <dsp:spPr>
        <a:xfrm>
          <a:off x="5901906" y="986743"/>
          <a:ext cx="1560201" cy="136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Parental Approach</a:t>
          </a:r>
          <a:endParaRPr lang="en-US" sz="2400" kern="1200" dirty="0"/>
        </a:p>
      </dsp:txBody>
      <dsp:txXfrm>
        <a:off x="5901906" y="986743"/>
        <a:ext cx="1560201" cy="1367608"/>
      </dsp:txXfrm>
    </dsp:sp>
    <dsp:sp modelId="{F62C0D9F-BF11-4D63-A28B-80FA21343A28}">
      <dsp:nvSpPr>
        <dsp:cNvPr id="0" name=""/>
        <dsp:cNvSpPr/>
      </dsp:nvSpPr>
      <dsp:spPr>
        <a:xfrm>
          <a:off x="7167730" y="343163"/>
          <a:ext cx="294377" cy="294377"/>
        </a:xfrm>
        <a:prstGeom prst="triangle">
          <a:avLst>
            <a:gd name="adj" fmla="val 10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06DEFD-3E20-41CA-8CC7-585BE7A02A00}">
      <dsp:nvSpPr>
        <dsp:cNvPr id="0" name=""/>
        <dsp:cNvSpPr/>
      </dsp:nvSpPr>
      <dsp:spPr>
        <a:xfrm rot="5400000">
          <a:off x="7985263" y="-2236"/>
          <a:ext cx="1038577" cy="1728170"/>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1336A4-814F-45EF-B582-2466B0D2E2A7}">
      <dsp:nvSpPr>
        <dsp:cNvPr id="0" name=""/>
        <dsp:cNvSpPr/>
      </dsp:nvSpPr>
      <dsp:spPr>
        <a:xfrm>
          <a:off x="7811898" y="514114"/>
          <a:ext cx="1560201" cy="136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Siblings</a:t>
          </a:r>
          <a:endParaRPr lang="en-US" sz="2400" kern="1200" dirty="0"/>
        </a:p>
      </dsp:txBody>
      <dsp:txXfrm>
        <a:off x="7811898" y="514114"/>
        <a:ext cx="1560201" cy="1367608"/>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B33BB8-6C7A-4BE0-9B55-9EAC48D52EC6}" type="datetimeFigureOut">
              <a:rPr lang="en-US"/>
              <a:t>7/25/2019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F7AA83-DE31-4E93-AB07-EF7FB05F6670}" type="slidenum">
              <a:rPr/>
              <a:t>‹#›</a:t>
            </a:fld>
            <a:endParaRPr/>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1EF64-F73B-4314-BB6F-BC0937BBDF19}" type="datetimeFigureOut">
              <a:rPr lang="en-US"/>
              <a:t>7/25/2019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E2820-AFE1-45FA-949E-17BDB534E1DC}" type="slidenum">
              <a:rPr/>
              <a:t>‹#›</a:t>
            </a:fld>
            <a:endParaRPr/>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5E2820-AFE1-45FA-949E-17BDB534E1DC}" type="slidenum">
              <a:rPr lang="en-US" smtClean="0"/>
              <a:t>1</a:t>
            </a:fld>
            <a:endParaRPr lang="en-US"/>
          </a:p>
        </p:txBody>
      </p:sp>
    </p:spTree>
    <p:extLst>
      <p:ext uri="{BB962C8B-B14F-4D97-AF65-F5344CB8AC3E}">
        <p14:creationId xmlns:p14="http://schemas.microsoft.com/office/powerpoint/2010/main" val="30699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66093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5E2820-AFE1-45FA-949E-17BDB534E1DC}" type="slidenum">
              <a:rPr lang="en-US" smtClean="0"/>
              <a:t>3</a:t>
            </a:fld>
            <a:endParaRPr lang="en-US"/>
          </a:p>
        </p:txBody>
      </p:sp>
    </p:spTree>
    <p:extLst>
      <p:ext uri="{BB962C8B-B14F-4D97-AF65-F5344CB8AC3E}">
        <p14:creationId xmlns:p14="http://schemas.microsoft.com/office/powerpoint/2010/main" val="3912149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3" y="304800"/>
            <a:ext cx="7091361" cy="2793906"/>
          </a:xfrm>
        </p:spPr>
        <p:txBody>
          <a:bodyPr anchor="b">
            <a:normAutofit/>
          </a:bodyPr>
          <a:lstStyle>
            <a:lvl1pPr algn="l">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1065213" y="3108804"/>
            <a:ext cx="7091361" cy="838200"/>
          </a:xfrm>
        </p:spPr>
        <p:txBody>
          <a:bodyPr/>
          <a:lstStyle>
            <a:lvl1pPr marL="0" indent="0" algn="l">
              <a:spcBef>
                <a:spcPts val="0"/>
              </a:spcBef>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8" name="Date Placeholder 7"/>
          <p:cNvSpPr>
            <a:spLocks noGrp="1"/>
          </p:cNvSpPr>
          <p:nvPr>
            <p:ph type="dt" sz="half" idx="10"/>
          </p:nvPr>
        </p:nvSpPr>
        <p:spPr/>
        <p:txBody>
          <a:bodyPr/>
          <a:lstStyle/>
          <a:p>
            <a:fld id="{9D3B9702-7FBF-4720-8670-571C5E7EEDDE}" type="datetime1">
              <a:rPr lang="en-US"/>
              <a:t>7/25/2019</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8FDBFFB2-86D9-4B8F-A59A-553A60B94BBE}" type="slidenum">
              <a:rPr/>
              <a:pPr/>
              <a:t>‹#›</a:t>
            </a:fld>
            <a:endParaRPr/>
          </a:p>
        </p:txBody>
      </p:sp>
    </p:spTree>
    <p:extLst>
      <p:ext uri="{BB962C8B-B14F-4D97-AF65-F5344CB8AC3E}">
        <p14:creationId xmlns:p14="http://schemas.microsoft.com/office/powerpoint/2010/main" val="18905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7427AEA-BBBB-4C9B-AB23-214EAA8AB789}" type="datetime1">
              <a:rPr lang="en-US"/>
              <a:t>7/25/2019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420766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5014" y="304801"/>
            <a:ext cx="1715800" cy="5410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2209800" y="304801"/>
            <a:ext cx="7502814"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791CA30-F5CD-4CA0-B16A-349C6F830700}" type="datetime1">
              <a:rPr lang="en-US"/>
              <a:t>7/25/2019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2994977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B3AF48E-ABA0-4B58-B562-D1D7408067C4}" type="datetime1">
              <a:rPr lang="en-US"/>
              <a:t>7/25/2019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58999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80013" y="1600200"/>
            <a:ext cx="6400801" cy="2486025"/>
          </a:xfrm>
        </p:spPr>
        <p:txBody>
          <a:bodyPr anchor="b">
            <a:normAutofit/>
          </a:bodyPr>
          <a:lstStyle>
            <a:lvl1pPr>
              <a:defRPr sz="5200"/>
            </a:lvl1pPr>
          </a:lstStyle>
          <a:p>
            <a:r>
              <a:rPr lang="en-US" smtClean="0"/>
              <a:t>Click to edit Master title style</a:t>
            </a:r>
            <a:endParaRPr/>
          </a:p>
        </p:txBody>
      </p:sp>
      <p:sp>
        <p:nvSpPr>
          <p:cNvPr id="3" name="Text Placeholder 2"/>
          <p:cNvSpPr>
            <a:spLocks noGrp="1"/>
          </p:cNvSpPr>
          <p:nvPr>
            <p:ph type="body" idx="1"/>
          </p:nvPr>
        </p:nvSpPr>
        <p:spPr>
          <a:xfrm>
            <a:off x="5180011" y="4105029"/>
            <a:ext cx="6400801" cy="914400"/>
          </a:xfrm>
        </p:spPr>
        <p:txBody>
          <a:bodyPr>
            <a:normAutofit/>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A5034C-8BD9-4B0C-893B-33834FAB227F}" type="datetime1">
              <a:rPr lang="en-US"/>
              <a:t>7/25/2019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11791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2208213" y="1600200"/>
            <a:ext cx="4572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7008813" y="1600200"/>
            <a:ext cx="4572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CD787AA-CBCD-47F9-A04C-7106C508CDE4}" type="datetime1">
              <a:rPr lang="en-US"/>
              <a:t>7/25/2019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0775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22082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208213" y="2505075"/>
            <a:ext cx="4572000" cy="33375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70088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008813" y="2505075"/>
            <a:ext cx="4572000" cy="33375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D1CC9DD-75F5-4611-BA0B-CFB1A226639C}" type="datetime1">
              <a:rPr lang="en-US"/>
              <a:t>7/25/2019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83304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980F1F9-2D3D-4243-878F-D000C3F2A1C4}" type="datetime1">
              <a:rPr lang="en-US"/>
              <a:t>7/25/2019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983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BCBE8-1824-4658-A8BB-BECFAEB7E35A}" type="datetime1">
              <a:rPr lang="en-US"/>
              <a:t>7/25/2019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2225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1293813" y="533400"/>
            <a:ext cx="6858000" cy="4800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85CD17-C377-4DE5-9FCA-CC7471605C58}" type="datetime1">
              <a:rPr lang="en-US"/>
              <a:t>7/25/2019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8977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smtClean="0"/>
              <a:t>Click to edit Master title style</a:t>
            </a:r>
            <a:endParaRPr/>
          </a:p>
        </p:txBody>
      </p:sp>
      <p:sp>
        <p:nvSpPr>
          <p:cNvPr id="8" name="Rounded Rectangle 7"/>
          <p:cNvSpPr/>
          <p:nvPr/>
        </p:nvSpPr>
        <p:spPr>
          <a:xfrm>
            <a:off x="1293812" y="533400"/>
            <a:ext cx="6858001" cy="4800600"/>
          </a:xfrm>
          <a:prstGeom prst="roundRect">
            <a:avLst>
              <a:gd name="adj" fmla="val 44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408112" y="647700"/>
            <a:ext cx="6629400" cy="4572000"/>
          </a:xfrm>
          <a:prstGeom prst="roundRect">
            <a:avLst>
              <a:gd name="adj" fmla="val 3725"/>
            </a:avLst>
          </a:prstGeo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BE9F02-BE96-4BAE-86A5-1FA60D24CAE2}" type="datetime1">
              <a:rPr lang="en-US"/>
              <a:t>7/25/2019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63930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8213" y="304800"/>
            <a:ext cx="9372600" cy="1200416"/>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2208213" y="1600200"/>
            <a:ext cx="9372600" cy="41148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253576" y="6505078"/>
            <a:ext cx="964036" cy="228600"/>
          </a:xfrm>
          <a:prstGeom prst="rect">
            <a:avLst/>
          </a:prstGeom>
        </p:spPr>
        <p:txBody>
          <a:bodyPr vert="horz" lIns="91440" tIns="45720" rIns="91440" bIns="45720" rtlCol="0" anchor="ctr"/>
          <a:lstStyle>
            <a:lvl1pPr algn="l">
              <a:defRPr sz="1100">
                <a:solidFill>
                  <a:schemeClr val="tx2"/>
                </a:solidFill>
              </a:defRPr>
            </a:lvl1pPr>
          </a:lstStyle>
          <a:p>
            <a:fld id="{9D3B9702-7FBF-4720-8670-571C5E7EEDDE}" type="datetime1">
              <a:rPr lang="en-US" smtClean="0"/>
              <a:pPr/>
              <a:t>7/25/2019</a:t>
            </a:fld>
            <a:endParaRPr lang="en-US" dirty="0"/>
          </a:p>
        </p:txBody>
      </p:sp>
      <p:sp>
        <p:nvSpPr>
          <p:cNvPr id="5" name="Footer Placeholder 4"/>
          <p:cNvSpPr>
            <a:spLocks noGrp="1"/>
          </p:cNvSpPr>
          <p:nvPr>
            <p:ph type="ftr" sz="quarter" idx="3"/>
          </p:nvPr>
        </p:nvSpPr>
        <p:spPr>
          <a:xfrm>
            <a:off x="1280159" y="6505078"/>
            <a:ext cx="6876415" cy="228600"/>
          </a:xfrm>
          <a:prstGeom prst="rect">
            <a:avLst/>
          </a:prstGeom>
        </p:spPr>
        <p:txBody>
          <a:bodyPr vert="horz" lIns="91440" tIns="45720" rIns="91440" bIns="45720" rtlCol="0" anchor="ctr"/>
          <a:lstStyle>
            <a:lvl1pPr algn="l">
              <a:defRPr sz="1100">
                <a:solidFill>
                  <a:schemeClr val="tx2"/>
                </a:solidFill>
              </a:defRPr>
            </a:lvl1pPr>
          </a:lstStyle>
          <a:p>
            <a:endParaRPr lang="en-US"/>
          </a:p>
        </p:txBody>
      </p:sp>
      <p:sp>
        <p:nvSpPr>
          <p:cNvPr id="6" name="Slide Number Placeholder 5"/>
          <p:cNvSpPr>
            <a:spLocks noGrp="1"/>
          </p:cNvSpPr>
          <p:nvPr>
            <p:ph type="sldNum" sz="quarter" idx="4"/>
          </p:nvPr>
        </p:nvSpPr>
        <p:spPr>
          <a:xfrm>
            <a:off x="11580814" y="6280298"/>
            <a:ext cx="533399" cy="349101"/>
          </a:xfrm>
          <a:prstGeom prst="rect">
            <a:avLst/>
          </a:prstGeom>
        </p:spPr>
        <p:txBody>
          <a:bodyPr vert="horz" lIns="91440" tIns="45720" rIns="91440" bIns="45720" rtlCol="0" anchor="ctr"/>
          <a:lstStyle>
            <a:lvl1pPr algn="ctr">
              <a:defRPr sz="1100" b="1">
                <a:solidFill>
                  <a:srgbClr val="AB3C19"/>
                </a:solidFill>
              </a:defRPr>
            </a:lvl1pPr>
          </a:lstStyle>
          <a:p>
            <a:fld id="{8FDBFFB2-86D9-4B8F-A59A-553A60B94BBE}" type="slidenum">
              <a:rPr lang="en-US" smtClean="0"/>
              <a:pPr/>
              <a:t>‹#›</a:t>
            </a:fld>
            <a:endParaRPr lang="en-US"/>
          </a:p>
        </p:txBody>
      </p:sp>
    </p:spTree>
    <p:extLst>
      <p:ext uri="{BB962C8B-B14F-4D97-AF65-F5344CB8AC3E}">
        <p14:creationId xmlns:p14="http://schemas.microsoft.com/office/powerpoint/2010/main" val="117025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597" y="733998"/>
            <a:ext cx="7091361" cy="2793906"/>
          </a:xfrm>
        </p:spPr>
        <p:txBody>
          <a:bodyPr>
            <a:normAutofit fontScale="90000"/>
          </a:bodyPr>
          <a:lstStyle/>
          <a:p>
            <a:r>
              <a:rPr lang="en-US" sz="67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Stencil" panose="040409050D0802020404" pitchFamily="82" charset="0"/>
              </a:rPr>
              <a:t>Aggressive Behavior in Children</a:t>
            </a:r>
            <a:r>
              <a:rPr lang="en-US" dirty="0"/>
              <a:t/>
            </a:r>
            <a:br>
              <a:rPr lang="en-US" dirty="0"/>
            </a:br>
            <a:endParaRPr lang="en-US" dirty="0"/>
          </a:p>
        </p:txBody>
      </p:sp>
      <p:sp>
        <p:nvSpPr>
          <p:cNvPr id="4" name="Text Placeholder 5">
            <a:extLst>
              <a:ext uri="{FF2B5EF4-FFF2-40B4-BE49-F238E27FC236}">
                <a16:creationId xmlns:a16="http://schemas.microsoft.com/office/drawing/2014/main" id="{ED235A1B-42BF-4F24-80BC-47A0B3B251F1}"/>
              </a:ext>
            </a:extLst>
          </p:cNvPr>
          <p:cNvSpPr txBox="1">
            <a:spLocks noGrp="1"/>
          </p:cNvSpPr>
          <p:nvPr>
            <p:ph type="subTitle" idx="1"/>
          </p:nvPr>
        </p:nvSpPr>
        <p:spPr>
          <a:xfrm>
            <a:off x="1065213" y="3108804"/>
            <a:ext cx="7091361" cy="406265"/>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defRPr/>
            </a:pPr>
            <a:r>
              <a:rPr lang="en-US" sz="1200" dirty="0" smtClean="0">
                <a:latin typeface="Titillium Web" panose="00000500000000000000" pitchFamily="2" charset="0"/>
                <a:cs typeface="Arial" pitchFamily="34" charset="0"/>
              </a:rPr>
              <a:t>Ladesha Jenkins, Blaine Bateman, PhD, Dr. </a:t>
            </a:r>
            <a:r>
              <a:rPr lang="en-US" sz="1200" dirty="0" err="1" smtClean="0">
                <a:latin typeface="Titillium Web" panose="00000500000000000000" pitchFamily="2" charset="0"/>
                <a:cs typeface="Arial" pitchFamily="34" charset="0"/>
              </a:rPr>
              <a:t>Torina</a:t>
            </a:r>
            <a:r>
              <a:rPr lang="en-US" sz="1200" dirty="0" smtClean="0">
                <a:latin typeface="Titillium Web" panose="00000500000000000000" pitchFamily="2" charset="0"/>
                <a:cs typeface="Arial" pitchFamily="34" charset="0"/>
              </a:rPr>
              <a:t> Lewis, PhD</a:t>
            </a:r>
            <a:endParaRPr lang="en-US" sz="1200" dirty="0">
              <a:latin typeface="Titillium Web" panose="00000500000000000000" pitchFamily="2" charset="0"/>
              <a:cs typeface="Arial" pitchFamily="34" charset="0"/>
            </a:endParaRPr>
          </a:p>
          <a:p>
            <a:pPr>
              <a:defRPr/>
            </a:pPr>
            <a:r>
              <a:rPr lang="en-US" sz="1200" dirty="0" smtClean="0">
                <a:latin typeface="Titillium Web" panose="00000500000000000000" pitchFamily="2" charset="0"/>
                <a:cs typeface="Arial" pitchFamily="34" charset="0"/>
              </a:rPr>
              <a:t>Clark Atlanta University, HBCU UP Program</a:t>
            </a:r>
            <a:endParaRPr lang="en-US" sz="1200" dirty="0">
              <a:latin typeface="Titillium Web" panose="00000500000000000000" pitchFamily="2" charset="0"/>
              <a:cs typeface="Arial" pitchFamily="34" charset="0"/>
            </a:endParaRPr>
          </a:p>
        </p:txBody>
      </p:sp>
    </p:spTree>
    <p:extLst>
      <p:ext uri="{BB962C8B-B14F-4D97-AF65-F5344CB8AC3E}">
        <p14:creationId xmlns:p14="http://schemas.microsoft.com/office/powerpoint/2010/main" val="3578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Statistical Analysis</a:t>
            </a:r>
            <a:endParaRPr lang="en-US" dirty="0"/>
          </a:p>
        </p:txBody>
      </p:sp>
      <p:pic>
        <p:nvPicPr>
          <p:cNvPr id="19" name="Content Placeholder 18"/>
          <p:cNvPicPr>
            <a:picLocks noGrp="1" noChangeAspect="1"/>
          </p:cNvPicPr>
          <p:nvPr>
            <p:ph sz="half" idx="2"/>
          </p:nvPr>
        </p:nvPicPr>
        <p:blipFill>
          <a:blip r:embed="rId2"/>
          <a:stretch>
            <a:fillRect/>
          </a:stretch>
        </p:blipFill>
        <p:spPr>
          <a:xfrm>
            <a:off x="2208213" y="2816352"/>
            <a:ext cx="3683763" cy="2254015"/>
          </a:xfrm>
          <a:prstGeom prst="rect">
            <a:avLst/>
          </a:prstGeom>
        </p:spPr>
      </p:pic>
      <p:sp>
        <p:nvSpPr>
          <p:cNvPr id="17" name="Text Placeholder 16"/>
          <p:cNvSpPr>
            <a:spLocks noGrp="1"/>
          </p:cNvSpPr>
          <p:nvPr>
            <p:ph type="body" sz="quarter" idx="3"/>
          </p:nvPr>
        </p:nvSpPr>
        <p:spPr>
          <a:xfrm>
            <a:off x="2208213" y="1600200"/>
            <a:ext cx="9372600" cy="521208"/>
          </a:xfrm>
        </p:spPr>
        <p:txBody>
          <a:bodyPr/>
          <a:lstStyle/>
          <a:p>
            <a:r>
              <a:rPr lang="en-US" sz="1800" dirty="0">
                <a:solidFill>
                  <a:schemeClr val="tx2"/>
                </a:solidFill>
                <a:latin typeface="Times New Roman" panose="02020603050405020304" pitchFamily="18" charset="0"/>
                <a:cs typeface="Times New Roman" panose="02020603050405020304" pitchFamily="18" charset="0"/>
              </a:rPr>
              <a:t>T</a:t>
            </a:r>
            <a:r>
              <a:rPr lang="en-US" sz="1800" dirty="0" smtClean="0">
                <a:solidFill>
                  <a:schemeClr val="tx2"/>
                </a:solidFill>
                <a:latin typeface="Times New Roman" panose="02020603050405020304" pitchFamily="18" charset="0"/>
                <a:cs typeface="Times New Roman" panose="02020603050405020304" pitchFamily="18" charset="0"/>
              </a:rPr>
              <a:t>he </a:t>
            </a:r>
            <a:r>
              <a:rPr lang="en-US" sz="1800" dirty="0">
                <a:solidFill>
                  <a:schemeClr val="tx2"/>
                </a:solidFill>
                <a:latin typeface="Times New Roman" panose="02020603050405020304" pitchFamily="18" charset="0"/>
                <a:cs typeface="Times New Roman" panose="02020603050405020304" pitchFamily="18" charset="0"/>
              </a:rPr>
              <a:t>dataset had to be first split into 80 percent of the </a:t>
            </a:r>
            <a:r>
              <a:rPr lang="en-US" sz="1800" dirty="0" smtClean="0">
                <a:solidFill>
                  <a:schemeClr val="tx2"/>
                </a:solidFill>
                <a:latin typeface="Times New Roman" panose="02020603050405020304" pitchFamily="18" charset="0"/>
                <a:cs typeface="Times New Roman" panose="02020603050405020304" pitchFamily="18" charset="0"/>
              </a:rPr>
              <a:t>data (Training Set) </a:t>
            </a:r>
            <a:r>
              <a:rPr lang="en-US" sz="1800" dirty="0">
                <a:solidFill>
                  <a:schemeClr val="tx2"/>
                </a:solidFill>
                <a:latin typeface="Times New Roman" panose="02020603050405020304" pitchFamily="18" charset="0"/>
                <a:cs typeface="Times New Roman" panose="02020603050405020304" pitchFamily="18" charset="0"/>
              </a:rPr>
              <a:t>and 20 percent of the </a:t>
            </a:r>
            <a:r>
              <a:rPr lang="en-US" sz="1800" dirty="0" smtClean="0">
                <a:solidFill>
                  <a:schemeClr val="tx2"/>
                </a:solidFill>
                <a:latin typeface="Times New Roman" panose="02020603050405020304" pitchFamily="18" charset="0"/>
                <a:cs typeface="Times New Roman" panose="02020603050405020304" pitchFamily="18" charset="0"/>
              </a:rPr>
              <a:t>data (Testing Set).</a:t>
            </a:r>
            <a:endParaRPr lang="en-US" sz="1800" dirty="0">
              <a:solidFill>
                <a:schemeClr val="tx2"/>
              </a:solidFill>
              <a:latin typeface="Times New Roman" panose="02020603050405020304" pitchFamily="18" charset="0"/>
              <a:cs typeface="Times New Roman" panose="02020603050405020304" pitchFamily="18" charset="0"/>
            </a:endParaRPr>
          </a:p>
        </p:txBody>
      </p:sp>
      <p:pic>
        <p:nvPicPr>
          <p:cNvPr id="20" name="Content Placeholder 19"/>
          <p:cNvPicPr>
            <a:picLocks noGrp="1" noChangeAspect="1"/>
          </p:cNvPicPr>
          <p:nvPr>
            <p:ph sz="quarter" idx="4"/>
          </p:nvPr>
        </p:nvPicPr>
        <p:blipFill>
          <a:blip r:embed="rId3"/>
          <a:stretch>
            <a:fillRect/>
          </a:stretch>
        </p:blipFill>
        <p:spPr>
          <a:xfrm>
            <a:off x="6948062" y="2816352"/>
            <a:ext cx="3905866" cy="2303743"/>
          </a:xfrm>
          <a:prstGeom prst="rect">
            <a:avLst/>
          </a:prstGeom>
        </p:spPr>
      </p:pic>
      <p:sp>
        <p:nvSpPr>
          <p:cNvPr id="21" name="TextBox 20"/>
          <p:cNvSpPr txBox="1"/>
          <p:nvPr/>
        </p:nvSpPr>
        <p:spPr>
          <a:xfrm>
            <a:off x="2287269" y="2358021"/>
            <a:ext cx="1453896" cy="307777"/>
          </a:xfrm>
          <a:prstGeom prst="rect">
            <a:avLst/>
          </a:prstGeom>
          <a:noFill/>
        </p:spPr>
        <p:txBody>
          <a:bodyPr wrap="square" rtlCol="0">
            <a:spAutoFit/>
          </a:bodyPr>
          <a:lstStyle/>
          <a:p>
            <a:r>
              <a:rPr lang="en-US" sz="1400" u="sng" dirty="0" smtClean="0">
                <a:solidFill>
                  <a:schemeClr val="tx2"/>
                </a:solidFill>
                <a:latin typeface="Times New Roman" panose="02020603050405020304" pitchFamily="18" charset="0"/>
                <a:cs typeface="Times New Roman" panose="02020603050405020304" pitchFamily="18" charset="0"/>
              </a:rPr>
              <a:t>Training Set</a:t>
            </a:r>
            <a:endParaRPr lang="en-US" sz="1400" u="sng" dirty="0">
              <a:solidFill>
                <a:schemeClr val="tx2"/>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7139690" y="2364474"/>
            <a:ext cx="2900422" cy="307777"/>
          </a:xfrm>
          <a:prstGeom prst="rect">
            <a:avLst/>
          </a:prstGeom>
          <a:noFill/>
        </p:spPr>
        <p:txBody>
          <a:bodyPr wrap="square" rtlCol="0">
            <a:spAutoFit/>
          </a:bodyPr>
          <a:lstStyle/>
          <a:p>
            <a:r>
              <a:rPr lang="en-US" sz="1400" u="sng" dirty="0" smtClean="0">
                <a:solidFill>
                  <a:schemeClr val="tx2"/>
                </a:solidFill>
                <a:latin typeface="Times New Roman" panose="02020603050405020304" pitchFamily="18" charset="0"/>
                <a:cs typeface="Times New Roman" panose="02020603050405020304" pitchFamily="18" charset="0"/>
              </a:rPr>
              <a:t>Cross-Validation of Training Set</a:t>
            </a:r>
            <a:endParaRPr lang="en-US" sz="1400" u="sng" dirty="0">
              <a:solidFill>
                <a:schemeClr val="tx2"/>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2496312" y="5385816"/>
            <a:ext cx="7543800" cy="646331"/>
          </a:xfrm>
          <a:prstGeom prst="rect">
            <a:avLst/>
          </a:prstGeom>
          <a:noFill/>
        </p:spPr>
        <p:txBody>
          <a:bodyPr wrap="square" rtlCol="0">
            <a:spAutoFit/>
          </a:bodyPr>
          <a:lstStyle/>
          <a:p>
            <a:r>
              <a:rPr lang="en-US" dirty="0" smtClean="0">
                <a:solidFill>
                  <a:schemeClr val="tx2"/>
                </a:solidFill>
                <a:latin typeface="Times New Roman" panose="02020603050405020304" pitchFamily="18" charset="0"/>
                <a:cs typeface="Times New Roman" panose="02020603050405020304" pitchFamily="18" charset="0"/>
              </a:rPr>
              <a:t>R-squared values are low , but the model is consistent with closely equivalent r-squared values before and after cross validation.</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22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Statistical Analysis</a:t>
            </a:r>
            <a:endParaRPr lang="en-US" dirty="0"/>
          </a:p>
        </p:txBody>
      </p:sp>
      <p:sp>
        <p:nvSpPr>
          <p:cNvPr id="17" name="Text Placeholder 16"/>
          <p:cNvSpPr>
            <a:spLocks noGrp="1"/>
          </p:cNvSpPr>
          <p:nvPr>
            <p:ph type="body" sz="quarter" idx="3"/>
          </p:nvPr>
        </p:nvSpPr>
        <p:spPr>
          <a:xfrm>
            <a:off x="2208213" y="1600200"/>
            <a:ext cx="9372600" cy="521208"/>
          </a:xfrm>
        </p:spPr>
        <p:txBody>
          <a:bodyPr/>
          <a:lstStyle/>
          <a:p>
            <a:r>
              <a:rPr lang="en-US" sz="1800" dirty="0">
                <a:solidFill>
                  <a:schemeClr val="tx2"/>
                </a:solidFill>
                <a:latin typeface="Times New Roman" panose="02020603050405020304" pitchFamily="18" charset="0"/>
                <a:cs typeface="Times New Roman" panose="02020603050405020304" pitchFamily="18" charset="0"/>
              </a:rPr>
              <a:t>T</a:t>
            </a:r>
            <a:r>
              <a:rPr lang="en-US" sz="1800" dirty="0" smtClean="0">
                <a:solidFill>
                  <a:schemeClr val="tx2"/>
                </a:solidFill>
                <a:latin typeface="Times New Roman" panose="02020603050405020304" pitchFamily="18" charset="0"/>
                <a:cs typeface="Times New Roman" panose="02020603050405020304" pitchFamily="18" charset="0"/>
              </a:rPr>
              <a:t>he </a:t>
            </a:r>
            <a:r>
              <a:rPr lang="en-US" sz="1800" dirty="0">
                <a:solidFill>
                  <a:schemeClr val="tx2"/>
                </a:solidFill>
                <a:latin typeface="Times New Roman" panose="02020603050405020304" pitchFamily="18" charset="0"/>
                <a:cs typeface="Times New Roman" panose="02020603050405020304" pitchFamily="18" charset="0"/>
              </a:rPr>
              <a:t>dataset had to be first split into 80 percent of the </a:t>
            </a:r>
            <a:r>
              <a:rPr lang="en-US" sz="1800" dirty="0" smtClean="0">
                <a:solidFill>
                  <a:schemeClr val="tx2"/>
                </a:solidFill>
                <a:latin typeface="Times New Roman" panose="02020603050405020304" pitchFamily="18" charset="0"/>
                <a:cs typeface="Times New Roman" panose="02020603050405020304" pitchFamily="18" charset="0"/>
              </a:rPr>
              <a:t>data (Training Set) </a:t>
            </a:r>
            <a:r>
              <a:rPr lang="en-US" sz="1800" dirty="0">
                <a:solidFill>
                  <a:schemeClr val="tx2"/>
                </a:solidFill>
                <a:latin typeface="Times New Roman" panose="02020603050405020304" pitchFamily="18" charset="0"/>
                <a:cs typeface="Times New Roman" panose="02020603050405020304" pitchFamily="18" charset="0"/>
              </a:rPr>
              <a:t>and 20 percent of the </a:t>
            </a:r>
            <a:r>
              <a:rPr lang="en-US" sz="1800" dirty="0" smtClean="0">
                <a:solidFill>
                  <a:schemeClr val="tx2"/>
                </a:solidFill>
                <a:latin typeface="Times New Roman" panose="02020603050405020304" pitchFamily="18" charset="0"/>
                <a:cs typeface="Times New Roman" panose="02020603050405020304" pitchFamily="18" charset="0"/>
              </a:rPr>
              <a:t>data (Testing Set).</a:t>
            </a:r>
            <a:endParaRPr lang="en-US" sz="1800" dirty="0">
              <a:solidFill>
                <a:schemeClr val="tx2"/>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2287269" y="2358021"/>
            <a:ext cx="1453896" cy="307777"/>
          </a:xfrm>
          <a:prstGeom prst="rect">
            <a:avLst/>
          </a:prstGeom>
          <a:noFill/>
        </p:spPr>
        <p:txBody>
          <a:bodyPr wrap="square" rtlCol="0">
            <a:spAutoFit/>
          </a:bodyPr>
          <a:lstStyle/>
          <a:p>
            <a:r>
              <a:rPr lang="en-US" sz="1400" u="sng" dirty="0" smtClean="0">
                <a:solidFill>
                  <a:schemeClr val="tx2"/>
                </a:solidFill>
                <a:latin typeface="Times New Roman" panose="02020603050405020304" pitchFamily="18" charset="0"/>
                <a:cs typeface="Times New Roman" panose="02020603050405020304" pitchFamily="18" charset="0"/>
              </a:rPr>
              <a:t>Testing Set</a:t>
            </a:r>
            <a:endParaRPr lang="en-US" sz="1400" u="sng" dirty="0">
              <a:solidFill>
                <a:schemeClr val="tx2"/>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7139690" y="2364474"/>
            <a:ext cx="2900422" cy="307777"/>
          </a:xfrm>
          <a:prstGeom prst="rect">
            <a:avLst/>
          </a:prstGeom>
          <a:noFill/>
        </p:spPr>
        <p:txBody>
          <a:bodyPr wrap="square" rtlCol="0">
            <a:spAutoFit/>
          </a:bodyPr>
          <a:lstStyle/>
          <a:p>
            <a:r>
              <a:rPr lang="en-US" sz="1400" u="sng" dirty="0" smtClean="0">
                <a:solidFill>
                  <a:schemeClr val="tx2"/>
                </a:solidFill>
                <a:latin typeface="Times New Roman" panose="02020603050405020304" pitchFamily="18" charset="0"/>
                <a:cs typeface="Times New Roman" panose="02020603050405020304" pitchFamily="18" charset="0"/>
              </a:rPr>
              <a:t>Cross-Validation of Testing Set</a:t>
            </a:r>
            <a:endParaRPr lang="en-US" sz="1400" u="sng" dirty="0">
              <a:solidFill>
                <a:schemeClr val="tx2"/>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2496312" y="5385816"/>
            <a:ext cx="7543800" cy="646331"/>
          </a:xfrm>
          <a:prstGeom prst="rect">
            <a:avLst/>
          </a:prstGeom>
          <a:noFill/>
        </p:spPr>
        <p:txBody>
          <a:bodyPr wrap="square" rtlCol="0">
            <a:spAutoFit/>
          </a:bodyPr>
          <a:lstStyle/>
          <a:p>
            <a:r>
              <a:rPr lang="en-US" dirty="0" smtClean="0">
                <a:solidFill>
                  <a:schemeClr val="tx2"/>
                </a:solidFill>
                <a:latin typeface="Times New Roman" panose="02020603050405020304" pitchFamily="18" charset="0"/>
                <a:cs typeface="Times New Roman" panose="02020603050405020304" pitchFamily="18" charset="0"/>
              </a:rPr>
              <a:t>R-squared values are low , but the model is consistent with closely equivalent r-squared values before and after cross validation.</a:t>
            </a:r>
            <a:endParaRPr lang="en-US" dirty="0">
              <a:solidFill>
                <a:schemeClr val="tx2"/>
              </a:solidFill>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sz="half" idx="2"/>
          </p:nvPr>
        </p:nvPicPr>
        <p:blipFill>
          <a:blip r:embed="rId2"/>
          <a:stretch>
            <a:fillRect/>
          </a:stretch>
        </p:blipFill>
        <p:spPr>
          <a:xfrm>
            <a:off x="2287269" y="2733676"/>
            <a:ext cx="4133446" cy="2469094"/>
          </a:xfrm>
          <a:prstGeom prst="rect">
            <a:avLst/>
          </a:prstGeom>
        </p:spPr>
      </p:pic>
      <p:pic>
        <p:nvPicPr>
          <p:cNvPr id="5" name="Content Placeholder 4"/>
          <p:cNvPicPr>
            <a:picLocks noGrp="1" noChangeAspect="1"/>
          </p:cNvPicPr>
          <p:nvPr>
            <p:ph sz="quarter" idx="4"/>
          </p:nvPr>
        </p:nvPicPr>
        <p:blipFill>
          <a:blip r:embed="rId3"/>
          <a:stretch>
            <a:fillRect/>
          </a:stretch>
        </p:blipFill>
        <p:spPr>
          <a:xfrm>
            <a:off x="7139690" y="2785341"/>
            <a:ext cx="4249280" cy="2487384"/>
          </a:xfrm>
          <a:prstGeom prst="rect">
            <a:avLst/>
          </a:prstGeom>
        </p:spPr>
      </p:pic>
    </p:spTree>
    <p:extLst>
      <p:ext uri="{BB962C8B-B14F-4D97-AF65-F5344CB8AC3E}">
        <p14:creationId xmlns:p14="http://schemas.microsoft.com/office/powerpoint/2010/main" val="403777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pPr algn="ctr"/>
            <a:r>
              <a:rPr lang="en-US" b="1" u="sng" dirty="0" smtClean="0">
                <a:ln/>
                <a:solidFill>
                  <a:schemeClr val="accent3"/>
                </a:solidFill>
              </a:rPr>
              <a:t>Results</a:t>
            </a:r>
            <a:endParaRPr lang="en-US" b="1" u="sng" dirty="0">
              <a:ln/>
              <a:solidFill>
                <a:schemeClr val="accent3"/>
              </a:solidFill>
            </a:endParaRPr>
          </a:p>
        </p:txBody>
      </p:sp>
      <p:pic>
        <p:nvPicPr>
          <p:cNvPr id="10" name="Content Placeholder 9"/>
          <p:cNvPicPr>
            <a:picLocks noGrp="1" noChangeAspect="1"/>
          </p:cNvPicPr>
          <p:nvPr>
            <p:ph sz="half" idx="2"/>
          </p:nvPr>
        </p:nvPicPr>
        <p:blipFill>
          <a:blip r:embed="rId2"/>
          <a:stretch>
            <a:fillRect/>
          </a:stretch>
        </p:blipFill>
        <p:spPr>
          <a:xfrm>
            <a:off x="2500158" y="2505075"/>
            <a:ext cx="4109585" cy="2958160"/>
          </a:xfrm>
          <a:prstGeom prst="rect">
            <a:avLst/>
          </a:prstGeom>
        </p:spPr>
      </p:pic>
      <p:sp>
        <p:nvSpPr>
          <p:cNvPr id="7" name="Text Placeholder 6"/>
          <p:cNvSpPr>
            <a:spLocks noGrp="1"/>
          </p:cNvSpPr>
          <p:nvPr>
            <p:ph type="body" sz="quarter" idx="3"/>
          </p:nvPr>
        </p:nvSpPr>
        <p:spPr>
          <a:xfrm>
            <a:off x="2208213" y="1600200"/>
            <a:ext cx="9372600" cy="823912"/>
          </a:xfrm>
        </p:spPr>
        <p:txBody>
          <a:bodyPr/>
          <a:lstStyle/>
          <a:p>
            <a:r>
              <a:rPr lang="en-US" sz="1800" dirty="0" smtClean="0">
                <a:solidFill>
                  <a:schemeClr val="tx2"/>
                </a:solidFill>
                <a:latin typeface="Times New Roman" panose="02020603050405020304" pitchFamily="18" charset="0"/>
                <a:cs typeface="Times New Roman" panose="02020603050405020304" pitchFamily="18" charset="0"/>
              </a:rPr>
              <a:t>The </a:t>
            </a:r>
            <a:r>
              <a:rPr lang="en-US" sz="1800" dirty="0">
                <a:solidFill>
                  <a:schemeClr val="tx2"/>
                </a:solidFill>
                <a:latin typeface="Times New Roman" panose="02020603050405020304" pitchFamily="18" charset="0"/>
                <a:cs typeface="Times New Roman" panose="02020603050405020304" pitchFamily="18" charset="0"/>
              </a:rPr>
              <a:t>R-squared </a:t>
            </a:r>
            <a:r>
              <a:rPr lang="en-US" sz="1800" dirty="0" smtClean="0">
                <a:solidFill>
                  <a:schemeClr val="tx2"/>
                </a:solidFill>
                <a:latin typeface="Times New Roman" panose="02020603050405020304" pitchFamily="18" charset="0"/>
                <a:cs typeface="Times New Roman" panose="02020603050405020304" pitchFamily="18" charset="0"/>
              </a:rPr>
              <a:t>values of the models were </a:t>
            </a:r>
            <a:r>
              <a:rPr lang="en-US" sz="1800" dirty="0">
                <a:solidFill>
                  <a:schemeClr val="tx2"/>
                </a:solidFill>
                <a:latin typeface="Times New Roman" panose="02020603050405020304" pitchFamily="18" charset="0"/>
                <a:cs typeface="Times New Roman" panose="02020603050405020304" pitchFamily="18" charset="0"/>
              </a:rPr>
              <a:t>not close to 1.  Thus the </a:t>
            </a:r>
            <a:r>
              <a:rPr lang="en-US" sz="1800" dirty="0" smtClean="0">
                <a:solidFill>
                  <a:schemeClr val="tx2"/>
                </a:solidFill>
                <a:latin typeface="Times New Roman" panose="02020603050405020304" pitchFamily="18" charset="0"/>
                <a:cs typeface="Times New Roman" panose="02020603050405020304" pitchFamily="18" charset="0"/>
              </a:rPr>
              <a:t>models </a:t>
            </a:r>
            <a:r>
              <a:rPr lang="en-US" sz="1800" dirty="0">
                <a:solidFill>
                  <a:schemeClr val="tx2"/>
                </a:solidFill>
                <a:latin typeface="Times New Roman" panose="02020603050405020304" pitchFamily="18" charset="0"/>
                <a:cs typeface="Times New Roman" panose="02020603050405020304" pitchFamily="18" charset="0"/>
              </a:rPr>
              <a:t>should be tweaked to return a higher R-Squared value.</a:t>
            </a:r>
            <a:endParaRPr lang="en-US" sz="1800" dirty="0">
              <a:solidFill>
                <a:schemeClr val="tx2"/>
              </a:solidFill>
            </a:endParaRPr>
          </a:p>
        </p:txBody>
      </p:sp>
      <p:sp>
        <p:nvSpPr>
          <p:cNvPr id="8" name="Content Placeholder 7"/>
          <p:cNvSpPr>
            <a:spLocks noGrp="1"/>
          </p:cNvSpPr>
          <p:nvPr>
            <p:ph sz="quarter" idx="4"/>
          </p:nvPr>
        </p:nvSpPr>
        <p:spPr/>
        <p:txBody>
          <a:bodyPr>
            <a:normAutofit/>
          </a:bodyPr>
          <a:lstStyle/>
          <a:p>
            <a:pPr marL="45720" indent="0">
              <a:buNone/>
            </a:pPr>
            <a:r>
              <a:rPr lang="en-US" sz="1600" dirty="0">
                <a:solidFill>
                  <a:schemeClr val="tx2"/>
                </a:solidFill>
                <a:latin typeface="Times New Roman" panose="02020603050405020304" pitchFamily="18" charset="0"/>
                <a:cs typeface="Times New Roman" panose="02020603050405020304" pitchFamily="18" charset="0"/>
              </a:rPr>
              <a:t>After the variables in the model have been correlated, it is shown that each variable perfectly correlates to itself for each gives a value of </a:t>
            </a:r>
            <a:r>
              <a:rPr lang="en-US" sz="1600" dirty="0" smtClean="0">
                <a:solidFill>
                  <a:schemeClr val="tx2"/>
                </a:solidFill>
                <a:latin typeface="Times New Roman" panose="02020603050405020304" pitchFamily="18" charset="0"/>
                <a:cs typeface="Times New Roman" panose="02020603050405020304" pitchFamily="18" charset="0"/>
              </a:rPr>
              <a:t>1, but there is not much correlation of one variable to the other variables. In making a prediction model, predictions would </a:t>
            </a:r>
            <a:r>
              <a:rPr lang="en-US" sz="1600" dirty="0">
                <a:solidFill>
                  <a:schemeClr val="tx2"/>
                </a:solidFill>
                <a:latin typeface="Times New Roman" panose="02020603050405020304" pitchFamily="18" charset="0"/>
                <a:cs typeface="Times New Roman" panose="02020603050405020304" pitchFamily="18" charset="0"/>
              </a:rPr>
              <a:t>slightly </a:t>
            </a:r>
            <a:r>
              <a:rPr lang="en-US" sz="1600" dirty="0" smtClean="0">
                <a:solidFill>
                  <a:schemeClr val="tx2"/>
                </a:solidFill>
                <a:latin typeface="Times New Roman" panose="02020603050405020304" pitchFamily="18" charset="0"/>
                <a:cs typeface="Times New Roman" panose="02020603050405020304" pitchFamily="18" charset="0"/>
              </a:rPr>
              <a:t>correlate to </a:t>
            </a:r>
            <a:r>
              <a:rPr lang="en-US" sz="1600" dirty="0">
                <a:solidFill>
                  <a:schemeClr val="tx2"/>
                </a:solidFill>
                <a:latin typeface="Times New Roman" panose="02020603050405020304" pitchFamily="18" charset="0"/>
                <a:cs typeface="Times New Roman" panose="02020603050405020304" pitchFamily="18" charset="0"/>
              </a:rPr>
              <a:t>each variable except nutrition in a predicted model. </a:t>
            </a:r>
          </a:p>
          <a:p>
            <a:pPr marL="45720" indent="0">
              <a:buNone/>
            </a:pPr>
            <a:endParaRPr lang="en-US" sz="1600" dirty="0">
              <a:solidFill>
                <a:schemeClr val="tx2"/>
              </a:solidFill>
            </a:endParaRPr>
          </a:p>
        </p:txBody>
      </p:sp>
    </p:spTree>
    <p:extLst>
      <p:ext uri="{BB962C8B-B14F-4D97-AF65-F5344CB8AC3E}">
        <p14:creationId xmlns:p14="http://schemas.microsoft.com/office/powerpoint/2010/main" val="335294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8573" y="1792224"/>
            <a:ext cx="6400801" cy="1032129"/>
          </a:xfrm>
        </p:spPr>
        <p:txBody>
          <a:bodyPr/>
          <a:lstStyle/>
          <a:p>
            <a:pPr algn="ctr"/>
            <a:r>
              <a:rPr lang="en-US" b="1" u="sng"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Future Work</a:t>
            </a:r>
            <a:endParaRPr lang="en-US" b="1" u="sng"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180011" y="3071757"/>
            <a:ext cx="6400801" cy="914400"/>
          </a:xfrm>
        </p:spPr>
        <p:txBody>
          <a:bodyPr>
            <a:normAutofit fontScale="77500" lnSpcReduction="20000"/>
          </a:bodyPr>
          <a:lstStyle/>
          <a:p>
            <a:r>
              <a:rPr lang="en-US" sz="2100" dirty="0">
                <a:solidFill>
                  <a:schemeClr val="tx2"/>
                </a:solidFill>
                <a:latin typeface="Times New Roman" panose="02020603050405020304" pitchFamily="18" charset="0"/>
                <a:cs typeface="Times New Roman" panose="02020603050405020304" pitchFamily="18" charset="0"/>
              </a:rPr>
              <a:t>To enhance the model more variables and factors could be used to compare the aggression levels of children in each country.  For example, different countries and factors like school and neighborhood ca be used to improve the accuracy of the projected aggression levels</a:t>
            </a:r>
          </a:p>
          <a:p>
            <a:endParaRPr lang="en-US" dirty="0"/>
          </a:p>
        </p:txBody>
      </p:sp>
    </p:spTree>
    <p:extLst>
      <p:ext uri="{BB962C8B-B14F-4D97-AF65-F5344CB8AC3E}">
        <p14:creationId xmlns:p14="http://schemas.microsoft.com/office/powerpoint/2010/main" val="679647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n w="0"/>
                <a:solidFill>
                  <a:schemeClr val="accent1"/>
                </a:solidFill>
                <a:effectLst>
                  <a:outerShdw blurRad="38100" dist="25400" dir="5400000" algn="ctr" rotWithShape="0">
                    <a:srgbClr val="6E747A">
                      <a:alpha val="43000"/>
                    </a:srgbClr>
                  </a:outerShdw>
                </a:effectLst>
              </a:rPr>
              <a:t>Acknowledgements</a:t>
            </a:r>
            <a:endParaRPr lang="en-US" u="sng" dirty="0">
              <a:ln w="0"/>
              <a:solidFill>
                <a:schemeClr val="accent1"/>
              </a:solidFill>
              <a:effectLst>
                <a:outerShdw blurRad="38100" dist="25400" dir="5400000" algn="ctr" rotWithShape="0">
                  <a:srgbClr val="6E747A">
                    <a:alpha val="43000"/>
                  </a:srgbClr>
                </a:outerShdw>
              </a:effectLst>
            </a:endParaRPr>
          </a:p>
        </p:txBody>
      </p:sp>
      <p:sp>
        <p:nvSpPr>
          <p:cNvPr id="5" name="Text Placeholder 4"/>
          <p:cNvSpPr>
            <a:spLocks noGrp="1"/>
          </p:cNvSpPr>
          <p:nvPr>
            <p:ph type="body" idx="1"/>
          </p:nvPr>
        </p:nvSpPr>
        <p:spPr/>
        <p:txBody>
          <a:bodyPr>
            <a:noAutofit/>
          </a:bodyPr>
          <a:lstStyle/>
          <a:p>
            <a:r>
              <a:rPr lang="en-US" sz="1800" dirty="0">
                <a:solidFill>
                  <a:schemeClr val="tx2"/>
                </a:solidFill>
                <a:latin typeface="Times New Roman" panose="02020603050405020304" pitchFamily="18" charset="0"/>
                <a:cs typeface="Times New Roman" panose="02020603050405020304" pitchFamily="18" charset="0"/>
              </a:rPr>
              <a:t>I would like to acknowledge my Springboard mentor, Mr. Blaine Bateman, and my faculty mentor, Dr. </a:t>
            </a:r>
            <a:r>
              <a:rPr lang="en-US" sz="1800" dirty="0" err="1">
                <a:solidFill>
                  <a:schemeClr val="tx2"/>
                </a:solidFill>
                <a:latin typeface="Times New Roman" panose="02020603050405020304" pitchFamily="18" charset="0"/>
                <a:cs typeface="Times New Roman" panose="02020603050405020304" pitchFamily="18" charset="0"/>
              </a:rPr>
              <a:t>Torina</a:t>
            </a:r>
            <a:r>
              <a:rPr lang="en-US" sz="1800" dirty="0">
                <a:solidFill>
                  <a:schemeClr val="tx2"/>
                </a:solidFill>
                <a:latin typeface="Times New Roman" panose="02020603050405020304" pitchFamily="18" charset="0"/>
                <a:cs typeface="Times New Roman" panose="02020603050405020304" pitchFamily="18" charset="0"/>
              </a:rPr>
              <a:t> Lewis for their expressed support. This research opportunity was sponsored by the National Science Foundation</a:t>
            </a:r>
            <a:endParaRPr lang="en-US" sz="1800" dirty="0">
              <a:solidFill>
                <a:schemeClr val="tx2"/>
              </a:solidFill>
            </a:endParaRPr>
          </a:p>
        </p:txBody>
      </p:sp>
    </p:spTree>
    <p:extLst>
      <p:ext uri="{BB962C8B-B14F-4D97-AF65-F5344CB8AC3E}">
        <p14:creationId xmlns:p14="http://schemas.microsoft.com/office/powerpoint/2010/main" val="147088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u="sng"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Introduction</a:t>
            </a:r>
            <a:endParaRPr lang="en-US" b="1" u="sng"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pPr marL="45720" indent="0">
              <a:buNone/>
            </a:pPr>
            <a:r>
              <a:rPr lang="en-US" dirty="0">
                <a:solidFill>
                  <a:schemeClr val="tx2"/>
                </a:solidFill>
              </a:rPr>
              <a:t>Children learn, adapt, and take on behaviors that are taught from the many influences that he/she may encounter. The number of influences that a person has is not limited to the family members in one’s house hold. A child’s many influence can include, but are not limited to, immediate family, friends, school, neighbors, celebrities, and the biggest of all the media. The media would be considered as all forms of communication outlets like the internet, social media, news media, print media, and in specific to this project video viewing and electronic games. The media can offer good and bad influences for all viewers watching it. It is a parent’s duty to protect the child from negative influences as much as possible to ensure healthy growth and implement good behavior.	</a:t>
            </a:r>
          </a:p>
          <a:p>
            <a:pPr marL="45720" indent="0">
              <a:buNone/>
            </a:pPr>
            <a:r>
              <a:rPr lang="en-US" dirty="0">
                <a:solidFill>
                  <a:schemeClr val="tx2"/>
                </a:solidFill>
              </a:rPr>
              <a:t>The media can introduce children to early exposure of media violence. Early exposure to media violence is a contributing factor to the development of aggression. The aggression then could lead to aggressive and violent behavior in children. Children are increasingly becoming heavy media consumers. Research indicates that much of the media directed at children contains violent content. Early exposure to media violence could place both male and female children at risk for the development of aggressive and violent behavior in adulthood. Children that watch shows that have violence that is realistic, consistently repeated and unpunished, are more likely to imitate what they see. Children with emotional, behavioral, learning or impulse control problems may be more easily influenced by video aggressiveness. The impact of TV violence may show immediately in the child's behavior or may surface years later. Due to the media presenting violence at a very high level, scientists have found ways parents can protect children from excessive media violence. Each day there are multiple things and people that a child would observe where behaviors can be learned from. These multiple things would be considered as the factors of independent variables that affect behavior in children. In this project, the factors that are tested that affect behavior in children are electronics, siblings (older and younger), parental approach, and nutrition. These factors tend to be the major affects in children because these typically are things and people that the child would encounter every day. The examples set by adults, older siblings and children are the most powerful influences shaping a child's behavior and personality. Electronics a nutrition would be the next major influences on children behavior because electronic offer exposure to all types of human behavior from the negative to positive behavior. The elements or ingredients of a child's diet like thiamin treatment reverses aggressiveness in thiamin-deficient children, and sucrose and additives are suspected to induce hyperactivity. </a:t>
            </a:r>
          </a:p>
          <a:p>
            <a:pPr marL="45720" indent="0">
              <a:buNone/>
            </a:pPr>
            <a:r>
              <a:rPr lang="en-US" dirty="0">
                <a:solidFill>
                  <a:schemeClr val="tx2"/>
                </a:solidFill>
              </a:rPr>
              <a:t>Of all types of behavior a child can display, the focus of the project would be on aggressive behavior. The level of aggressiveness would be determined according to the different circumstances of the household that the child lives in. it is know that all people's circumstances are different or have their own uniqueness. At a general level, realistic scenarios or cases that are close to what a child's family can fit in are projected according to the different levels of the project. Being that children would be the main focus, parents would be the audience of this project. The purpose of the project would be to predict the level of aggression with these given levels according to each factor or independent variable. </a:t>
            </a:r>
          </a:p>
          <a:p>
            <a:pPr marL="45720" indent="0">
              <a:buNone/>
            </a:pPr>
            <a:r>
              <a:rPr lang="en-US" dirty="0">
                <a:solidFill>
                  <a:schemeClr val="tx2"/>
                </a:solidFill>
              </a:rPr>
              <a:t> </a:t>
            </a:r>
          </a:p>
        </p:txBody>
      </p:sp>
    </p:spTree>
    <p:extLst>
      <p:ext uri="{BB962C8B-B14F-4D97-AF65-F5344CB8AC3E}">
        <p14:creationId xmlns:p14="http://schemas.microsoft.com/office/powerpoint/2010/main" val="208392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smtClean="0">
                <a:ln/>
                <a:solidFill>
                  <a:schemeClr val="accent3"/>
                </a:solidFill>
                <a:latin typeface="Times New Roman" panose="02020603050405020304" pitchFamily="18" charset="0"/>
                <a:cs typeface="Times New Roman" panose="02020603050405020304" pitchFamily="18" charset="0"/>
              </a:rPr>
              <a:t>Research Question</a:t>
            </a:r>
            <a:endParaRPr lang="en-US" b="1" dirty="0">
              <a:ln/>
              <a:solidFill>
                <a:schemeClr val="accent3"/>
              </a:solidFill>
              <a:latin typeface="Times New Roman" panose="02020603050405020304" pitchFamily="18" charset="0"/>
              <a:cs typeface="Times New Roman" panose="02020603050405020304" pitchFamily="18" charset="0"/>
            </a:endParaRPr>
          </a:p>
        </p:txBody>
      </p:sp>
      <p:sp>
        <p:nvSpPr>
          <p:cNvPr id="6" name="TextBox 19">
            <a:extLst>
              <a:ext uri="{FF2B5EF4-FFF2-40B4-BE49-F238E27FC236}">
                <a16:creationId xmlns:a16="http://schemas.microsoft.com/office/drawing/2014/main" id="{D1DF76C2-CA55-4287-8208-00375EA04995}"/>
              </a:ext>
            </a:extLst>
          </p:cNvPr>
          <p:cNvSpPr txBox="1">
            <a:spLocks noGrp="1" noChangeArrowheads="1"/>
          </p:cNvSpPr>
          <p:nvPr>
            <p:ph type="body" idx="1"/>
          </p:nvPr>
        </p:nvSpPr>
        <p:spPr bwMode="auto">
          <a:xfrm>
            <a:off x="5180011" y="4105029"/>
            <a:ext cx="6400801" cy="87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mes New Roman" panose="02020603050405020304" pitchFamily="18" charset="0"/>
                <a:cs typeface="Times New Roman" panose="02020603050405020304" pitchFamily="18" charset="0"/>
              </a:rPr>
              <a:t>What are the most significant factors that affect aggressive behavior in children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16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Independent Variables</a:t>
            </a:r>
            <a:endParaRPr lang="en-US"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graphicFrame>
        <p:nvGraphicFramePr>
          <p:cNvPr id="15" name="Content Placeholder 14" descr="Step Up Process diagram showing 5 steps ascending" title="SmartArt"/>
          <p:cNvGraphicFramePr>
            <a:graphicFrameLocks noGrp="1"/>
          </p:cNvGraphicFramePr>
          <p:nvPr>
            <p:ph idx="1"/>
            <p:extLst>
              <p:ext uri="{D42A27DB-BD31-4B8C-83A1-F6EECF244321}">
                <p14:modId xmlns:p14="http://schemas.microsoft.com/office/powerpoint/2010/main" val="3609404160"/>
              </p:ext>
            </p:extLst>
          </p:nvPr>
        </p:nvGraphicFramePr>
        <p:xfrm>
          <a:off x="2034477" y="1505216"/>
          <a:ext cx="93726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6894513" y="3562616"/>
            <a:ext cx="6865683" cy="10480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tx1"/>
                </a:solidFill>
                <a:latin typeface="+mj-lt"/>
                <a:ea typeface="+mj-ea"/>
                <a:cs typeface="+mj-cs"/>
              </a:defRPr>
            </a:lvl1pPr>
          </a:lstStyle>
          <a:p>
            <a:r>
              <a:rPr lang="en-US"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D</a:t>
            </a:r>
            <a:r>
              <a:rPr lang="en-US" b="1" u="sng"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ependent Variable</a:t>
            </a:r>
            <a:endParaRPr lang="en-US"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7"/>
          <a:stretch>
            <a:fillRect/>
          </a:stretch>
        </p:blipFill>
        <p:spPr>
          <a:xfrm>
            <a:off x="7808901" y="5082202"/>
            <a:ext cx="1731414" cy="1042506"/>
          </a:xfrm>
          <a:prstGeom prst="rect">
            <a:avLst/>
          </a:prstGeom>
        </p:spPr>
      </p:pic>
      <p:pic>
        <p:nvPicPr>
          <p:cNvPr id="6" name="Picture 5"/>
          <p:cNvPicPr>
            <a:picLocks noChangeAspect="1"/>
          </p:cNvPicPr>
          <p:nvPr/>
        </p:nvPicPr>
        <p:blipFill>
          <a:blip r:embed="rId8"/>
          <a:stretch>
            <a:fillRect/>
          </a:stretch>
        </p:blipFill>
        <p:spPr>
          <a:xfrm>
            <a:off x="9241585" y="4713613"/>
            <a:ext cx="298730" cy="298730"/>
          </a:xfrm>
          <a:prstGeom prst="rect">
            <a:avLst/>
          </a:prstGeom>
        </p:spPr>
      </p:pic>
      <p:sp>
        <p:nvSpPr>
          <p:cNvPr id="7" name="TextBox 6"/>
          <p:cNvSpPr txBox="1"/>
          <p:nvPr/>
        </p:nvSpPr>
        <p:spPr>
          <a:xfrm>
            <a:off x="8092440" y="5333527"/>
            <a:ext cx="1969738" cy="369332"/>
          </a:xfrm>
          <a:prstGeom prst="rect">
            <a:avLst/>
          </a:prstGeom>
          <a:noFill/>
        </p:spPr>
        <p:txBody>
          <a:bodyPr wrap="square" rtlCol="0">
            <a:spAutoFit/>
          </a:bodyPr>
          <a:lstStyle/>
          <a:p>
            <a:r>
              <a:rPr lang="en-US" b="1" dirty="0" smtClean="0">
                <a:solidFill>
                  <a:srgbClr val="C00000"/>
                </a:solidFill>
              </a:rPr>
              <a:t>Aggression</a:t>
            </a:r>
            <a:endParaRPr lang="en-US" b="1" dirty="0">
              <a:solidFill>
                <a:srgbClr val="C00000"/>
              </a:solidFill>
            </a:endParaRPr>
          </a:p>
        </p:txBody>
      </p:sp>
    </p:spTree>
    <p:extLst>
      <p:ext uri="{BB962C8B-B14F-4D97-AF65-F5344CB8AC3E}">
        <p14:creationId xmlns:p14="http://schemas.microsoft.com/office/powerpoint/2010/main" val="196250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7614" y="2779775"/>
            <a:ext cx="2743201" cy="887191"/>
          </a:xfrm>
        </p:spPr>
        <p:txBody>
          <a:bodyPr/>
          <a:lstStyle/>
          <a:p>
            <a:r>
              <a:rPr lang="en-US" dirty="0" smtClean="0"/>
              <a:t>Cleaned Data Set</a:t>
            </a:r>
            <a:endParaRPr lang="en-US" dirty="0"/>
          </a:p>
        </p:txBody>
      </p:sp>
      <p:sp>
        <p:nvSpPr>
          <p:cNvPr id="3" name="Text Placeholder 2"/>
          <p:cNvSpPr>
            <a:spLocks noGrp="1"/>
          </p:cNvSpPr>
          <p:nvPr>
            <p:ph idx="1"/>
          </p:nvPr>
        </p:nvSpPr>
        <p:spPr/>
        <p:txBody>
          <a:bodyPr/>
          <a:lstStyle/>
          <a:p>
            <a:pPr marL="45720" indent="0">
              <a:buNone/>
            </a:pPr>
            <a:endParaRPr lang="en-US" dirty="0"/>
          </a:p>
        </p:txBody>
      </p:sp>
      <p:sp>
        <p:nvSpPr>
          <p:cNvPr id="5" name="Text Placeholder 4"/>
          <p:cNvSpPr>
            <a:spLocks noGrp="1"/>
          </p:cNvSpPr>
          <p:nvPr>
            <p:ph type="body" sz="half" idx="2"/>
          </p:nvPr>
        </p:nvSpPr>
        <p:spPr>
          <a:xfrm>
            <a:off x="8837614" y="3666966"/>
            <a:ext cx="2743200" cy="1131813"/>
          </a:xfrm>
        </p:spPr>
        <p:txBody>
          <a:bodyPr>
            <a:normAutofit fontScale="92500" lnSpcReduction="20000"/>
          </a:bodyPr>
          <a:lstStyle/>
          <a:p>
            <a:r>
              <a:rPr lang="en-US" dirty="0" smtClean="0">
                <a:solidFill>
                  <a:schemeClr val="tx2"/>
                </a:solidFill>
                <a:latin typeface="Times New Roman" panose="02020603050405020304" pitchFamily="18" charset="0"/>
                <a:cs typeface="Times New Roman" panose="02020603050405020304" pitchFamily="18" charset="0"/>
              </a:rPr>
              <a:t>The </a:t>
            </a:r>
            <a:r>
              <a:rPr lang="en-US" dirty="0">
                <a:solidFill>
                  <a:schemeClr val="tx2"/>
                </a:solidFill>
                <a:latin typeface="Times New Roman" panose="02020603050405020304" pitchFamily="18" charset="0"/>
                <a:cs typeface="Times New Roman" panose="02020603050405020304" pitchFamily="18" charset="0"/>
              </a:rPr>
              <a:t>original dataset from </a:t>
            </a:r>
            <a:r>
              <a:rPr lang="en-US" dirty="0" err="1">
                <a:solidFill>
                  <a:schemeClr val="tx2"/>
                </a:solidFill>
                <a:latin typeface="Times New Roman" panose="02020603050405020304" pitchFamily="18" charset="0"/>
                <a:cs typeface="Times New Roman" panose="02020603050405020304" pitchFamily="18" charset="0"/>
              </a:rPr>
              <a:t>Kaggle</a:t>
            </a:r>
            <a:r>
              <a:rPr lang="en-US" dirty="0">
                <a:solidFill>
                  <a:schemeClr val="tx2"/>
                </a:solidFill>
                <a:latin typeface="Times New Roman" panose="02020603050405020304" pitchFamily="18" charset="0"/>
                <a:cs typeface="Times New Roman" panose="02020603050405020304" pitchFamily="18" charset="0"/>
              </a:rPr>
              <a:t> user Johnathan </a:t>
            </a:r>
            <a:r>
              <a:rPr lang="en-US" dirty="0" smtClean="0">
                <a:solidFill>
                  <a:schemeClr val="tx2"/>
                </a:solidFill>
                <a:latin typeface="Times New Roman" panose="02020603050405020304" pitchFamily="18" charset="0"/>
                <a:cs typeface="Times New Roman" panose="02020603050405020304" pitchFamily="18" charset="0"/>
              </a:rPr>
              <a:t>A</a:t>
            </a:r>
            <a:r>
              <a:rPr lang="en-US" dirty="0" smtClean="0">
                <a:solidFill>
                  <a:schemeClr val="tx2"/>
                </a:solidFill>
                <a:latin typeface="Times New Roman" panose="02020603050405020304" pitchFamily="18" charset="0"/>
                <a:cs typeface="Times New Roman" panose="02020603050405020304" pitchFamily="18" charset="0"/>
              </a:rPr>
              <a:t>. </a:t>
            </a:r>
            <a:r>
              <a:rPr lang="en-US" dirty="0" smtClean="0">
                <a:solidFill>
                  <a:schemeClr val="tx2"/>
                </a:solidFill>
                <a:latin typeface="Times New Roman" panose="02020603050405020304" pitchFamily="18" charset="0"/>
                <a:cs typeface="Times New Roman" panose="02020603050405020304" pitchFamily="18" charset="0"/>
              </a:rPr>
              <a:t>To clean the dataset, column names were changed to more precise names and a column was added to give UK and the US numerical value using data wrangling techniques.</a:t>
            </a:r>
            <a:endParaRPr lang="en-US" dirty="0" smtClean="0">
              <a:solidFill>
                <a:schemeClr val="tx2"/>
              </a:solidFill>
              <a:latin typeface="Times New Roman" panose="02020603050405020304" pitchFamily="18" charset="0"/>
              <a:cs typeface="Times New Roman" panose="02020603050405020304" pitchFamily="18" charset="0"/>
            </a:endParaRPr>
          </a:p>
          <a:p>
            <a:endParaRPr lang="en-US" dirty="0"/>
          </a:p>
        </p:txBody>
      </p:sp>
      <p:pic>
        <p:nvPicPr>
          <p:cNvPr id="6" name="Picture 5"/>
          <p:cNvPicPr>
            <a:picLocks noChangeAspect="1"/>
          </p:cNvPicPr>
          <p:nvPr/>
        </p:nvPicPr>
        <p:blipFill>
          <a:blip r:embed="rId2"/>
          <a:stretch>
            <a:fillRect/>
          </a:stretch>
        </p:blipFill>
        <p:spPr>
          <a:xfrm>
            <a:off x="1141724" y="533400"/>
            <a:ext cx="7162177" cy="4800600"/>
          </a:xfrm>
          <a:prstGeom prst="rect">
            <a:avLst/>
          </a:prstGeom>
        </p:spPr>
      </p:pic>
    </p:spTree>
    <p:extLst>
      <p:ext uri="{BB962C8B-B14F-4D97-AF65-F5344CB8AC3E}">
        <p14:creationId xmlns:p14="http://schemas.microsoft.com/office/powerpoint/2010/main" val="427456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200" b="1" u="sng" dirty="0" smtClean="0">
                <a:ln w="12700" cmpd="sng">
                  <a:solidFill>
                    <a:schemeClr val="accent4">
                      <a:lumMod val="50000"/>
                    </a:schemeClr>
                  </a:solidFill>
                  <a:prstDash val="solid"/>
                </a:ln>
                <a:solidFill>
                  <a:schemeClr val="accent4"/>
                </a:solidFill>
                <a:latin typeface="Times New Roman" panose="02020603050405020304" pitchFamily="18" charset="0"/>
                <a:cs typeface="Times New Roman" panose="02020603050405020304" pitchFamily="18" charset="0"/>
              </a:rPr>
              <a:t>Data Wrangling Techniques</a:t>
            </a:r>
            <a:endParaRPr lang="en-US" sz="3200" b="1" u="sng" dirty="0">
              <a:ln w="12700" cmpd="sng">
                <a:solidFill>
                  <a:schemeClr val="accent4">
                    <a:lumMod val="50000"/>
                  </a:schemeClr>
                </a:solidFill>
                <a:prstDash val="solid"/>
              </a:ln>
              <a:solidFill>
                <a:schemeClr val="accent4"/>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pPr marL="45720" indent="0">
              <a:buNone/>
            </a:pPr>
            <a:r>
              <a:rPr lang="en-US" dirty="0">
                <a:latin typeface="Times New Roman" panose="02020603050405020304" pitchFamily="18" charset="0"/>
                <a:cs typeface="Times New Roman" panose="02020603050405020304" pitchFamily="18" charset="0"/>
              </a:rPr>
              <a:t>The original dataset was transformed into a clean dataset to be used for the research. The packages necessary for the code used were </a:t>
            </a:r>
            <a:r>
              <a:rPr lang="en-US" dirty="0" err="1">
                <a:latin typeface="Times New Roman" panose="02020603050405020304" pitchFamily="18" charset="0"/>
                <a:cs typeface="Times New Roman" panose="02020603050405020304" pitchFamily="18" charset="0"/>
              </a:rPr>
              <a:t>plyr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dplyr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tidyr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readxl</a:t>
            </a:r>
            <a:r>
              <a:rPr lang="en-US" dirty="0">
                <a:latin typeface="Times New Roman" panose="02020603050405020304" pitchFamily="18" charset="0"/>
                <a:cs typeface="Times New Roman" panose="02020603050405020304" pitchFamily="18" charset="0"/>
              </a:rPr>
              <a:t>. The names of the variables in the original dataset were changed to more applicable names. Other variables were deleted since they were unnecessary for the models.  Missing data were removed, and a column was added to distinguish between children in the United States (US) and the United Kingdom (UK).  Numeric values of zero and one were assigned to the US and UK respectively. The head and structure function have been applied to the clean dataset</a:t>
            </a:r>
            <a:endParaRPr lang="en-US" dirty="0"/>
          </a:p>
        </p:txBody>
      </p:sp>
    </p:spTree>
    <p:extLst>
      <p:ext uri="{BB962C8B-B14F-4D97-AF65-F5344CB8AC3E}">
        <p14:creationId xmlns:p14="http://schemas.microsoft.com/office/powerpoint/2010/main" val="57233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448800" y="2278063"/>
            <a:ext cx="2743200" cy="2320925"/>
          </a:xfrm>
        </p:spPr>
        <p:txBody>
          <a:bodyPr>
            <a:normAutofit/>
          </a:bodyPr>
          <a:lstStyle/>
          <a:p>
            <a:r>
              <a:rPr lang="en-US" sz="2000" u="sng" dirty="0" smtClean="0">
                <a:solidFill>
                  <a:schemeClr val="tx2"/>
                </a:solidFill>
                <a:latin typeface="Times New Roman" panose="02020603050405020304" pitchFamily="18" charset="0"/>
                <a:cs typeface="Times New Roman" panose="02020603050405020304" pitchFamily="18" charset="0"/>
              </a:rPr>
              <a:t>Figure </a:t>
            </a:r>
            <a:r>
              <a:rPr lang="en-US" sz="2000" u="sng" dirty="0" smtClean="0">
                <a:solidFill>
                  <a:schemeClr val="tx2"/>
                </a:solidFill>
                <a:latin typeface="Times New Roman" panose="02020603050405020304" pitchFamily="18" charset="0"/>
                <a:cs typeface="Times New Roman" panose="02020603050405020304" pitchFamily="18" charset="0"/>
              </a:rPr>
              <a:t>1</a:t>
            </a:r>
            <a:r>
              <a:rPr lang="en-US" sz="2000" dirty="0" smtClean="0">
                <a:solidFill>
                  <a:schemeClr val="tx2"/>
                </a:solidFill>
                <a:latin typeface="Times New Roman" panose="02020603050405020304" pitchFamily="18" charset="0"/>
                <a:cs typeface="Times New Roman" panose="02020603050405020304" pitchFamily="18" charset="0"/>
              </a:rPr>
              <a:t/>
            </a:r>
            <a:br>
              <a:rPr lang="en-US" sz="2000" dirty="0" smtClean="0">
                <a:solidFill>
                  <a:schemeClr val="tx2"/>
                </a:solidFill>
                <a:latin typeface="Times New Roman" panose="02020603050405020304" pitchFamily="18" charset="0"/>
                <a:cs typeface="Times New Roman" panose="02020603050405020304" pitchFamily="18" charset="0"/>
              </a:rPr>
            </a:br>
            <a:r>
              <a:rPr lang="en-US" sz="2000" dirty="0">
                <a:solidFill>
                  <a:schemeClr val="tx2"/>
                </a:solidFill>
                <a:latin typeface="Times New Roman" panose="02020603050405020304" pitchFamily="18" charset="0"/>
                <a:cs typeface="Times New Roman" panose="02020603050405020304" pitchFamily="18" charset="0"/>
              </a:rPr>
              <a:t/>
            </a:r>
            <a:br>
              <a:rPr lang="en-US" sz="2000" dirty="0">
                <a:solidFill>
                  <a:schemeClr val="tx2"/>
                </a:solidFill>
                <a:latin typeface="Times New Roman" panose="02020603050405020304" pitchFamily="18" charset="0"/>
                <a:cs typeface="Times New Roman" panose="02020603050405020304" pitchFamily="18" charset="0"/>
              </a:rPr>
            </a:br>
            <a:r>
              <a:rPr lang="en-US" sz="2000" dirty="0" smtClean="0">
                <a:solidFill>
                  <a:schemeClr val="tx2"/>
                </a:solidFill>
                <a:latin typeface="Times New Roman" panose="02020603050405020304" pitchFamily="18" charset="0"/>
                <a:cs typeface="Times New Roman" panose="02020603050405020304" pitchFamily="18" charset="0"/>
              </a:rPr>
              <a:t>The boxplot shows that aggression </a:t>
            </a:r>
            <a:r>
              <a:rPr lang="en-US" sz="2000" dirty="0">
                <a:solidFill>
                  <a:schemeClr val="tx2"/>
                </a:solidFill>
                <a:latin typeface="Times New Roman" panose="02020603050405020304" pitchFamily="18" charset="0"/>
                <a:cs typeface="Times New Roman" panose="02020603050405020304" pitchFamily="18" charset="0"/>
              </a:rPr>
              <a:t>level mean for UK is higher than in US.</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567" y="419126"/>
            <a:ext cx="7201905" cy="5087060"/>
          </a:xfrm>
          <a:prstGeom prst="rect">
            <a:avLst/>
          </a:prstGeom>
        </p:spPr>
      </p:pic>
    </p:spTree>
    <p:extLst>
      <p:ext uri="{BB962C8B-B14F-4D97-AF65-F5344CB8AC3E}">
        <p14:creationId xmlns:p14="http://schemas.microsoft.com/office/powerpoint/2010/main" val="160914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9413" y="177510"/>
            <a:ext cx="3378771" cy="238659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8167" y="177510"/>
            <a:ext cx="3466841" cy="24488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7520" y="177510"/>
            <a:ext cx="3480916" cy="24587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1623" y="4169034"/>
            <a:ext cx="3539993" cy="250047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2927" y="4242816"/>
            <a:ext cx="3435538" cy="2426689"/>
          </a:xfrm>
          <a:prstGeom prst="rect">
            <a:avLst/>
          </a:prstGeom>
        </p:spPr>
      </p:pic>
      <p:sp>
        <p:nvSpPr>
          <p:cNvPr id="2" name="TextBox 1"/>
          <p:cNvSpPr txBox="1"/>
          <p:nvPr/>
        </p:nvSpPr>
        <p:spPr>
          <a:xfrm>
            <a:off x="82296" y="2788920"/>
            <a:ext cx="11841480" cy="1692771"/>
          </a:xfrm>
          <a:prstGeom prst="rect">
            <a:avLst/>
          </a:prstGeom>
          <a:noFill/>
        </p:spPr>
        <p:txBody>
          <a:bodyPr wrap="square" rtlCol="0">
            <a:spAutoFit/>
          </a:bodyPr>
          <a:lstStyle/>
          <a:p>
            <a:r>
              <a:rPr lang="en-US" sz="1200" dirty="0"/>
              <a:t>In the first scatter plot, electronic games was compared to aggression, and it has a positive linear association between the two variables. In the second scatter plot, videos was compared to aggression, and it has a positive linear association between the two models. In the third scatter plot, siblings was compared to aggression, and it has a positive linear association between the two variables. The third scatter plot seems to have the highest positive linear slope due to the points on the scatter plot spreading from one side of the graph to the other. Also, it doesn’t have as many points focused or centered in the middle of the plot. In the fourth scatter plot, nutrition was compared to aggression, and it is hard to decipher whether or not it has a negative or positive linear association or no association between the two variables. If the scatter plot included a linear slope, it could possibly be a negative slope. In the final scatter plot, parental approach was compared to aggression, and it has a positive linear association between the two variables</a:t>
            </a:r>
            <a:r>
              <a:rPr lang="en-US" sz="1400" dirty="0"/>
              <a:t>.</a:t>
            </a:r>
          </a:p>
          <a:p>
            <a:endParaRPr lang="en-US" sz="1400" dirty="0"/>
          </a:p>
        </p:txBody>
      </p:sp>
      <p:sp>
        <p:nvSpPr>
          <p:cNvPr id="4" name="TextBox 3"/>
          <p:cNvSpPr txBox="1"/>
          <p:nvPr/>
        </p:nvSpPr>
        <p:spPr>
          <a:xfrm>
            <a:off x="566928" y="259806"/>
            <a:ext cx="382784" cy="246221"/>
          </a:xfrm>
          <a:prstGeom prst="rect">
            <a:avLst/>
          </a:prstGeom>
          <a:noFill/>
        </p:spPr>
        <p:txBody>
          <a:bodyPr wrap="square" rtlCol="0">
            <a:spAutoFit/>
          </a:bodyPr>
          <a:lstStyle/>
          <a:p>
            <a:r>
              <a:rPr lang="en-US" sz="1000" dirty="0" smtClean="0"/>
              <a:t>#1</a:t>
            </a:r>
            <a:endParaRPr lang="en-US" sz="1000" dirty="0"/>
          </a:p>
        </p:txBody>
      </p:sp>
      <p:sp>
        <p:nvSpPr>
          <p:cNvPr id="11" name="TextBox 10"/>
          <p:cNvSpPr txBox="1"/>
          <p:nvPr/>
        </p:nvSpPr>
        <p:spPr>
          <a:xfrm>
            <a:off x="4779636" y="259805"/>
            <a:ext cx="382784" cy="246221"/>
          </a:xfrm>
          <a:prstGeom prst="rect">
            <a:avLst/>
          </a:prstGeom>
          <a:noFill/>
        </p:spPr>
        <p:txBody>
          <a:bodyPr wrap="square" rtlCol="0">
            <a:spAutoFit/>
          </a:bodyPr>
          <a:lstStyle/>
          <a:p>
            <a:r>
              <a:rPr lang="en-US" sz="1000" dirty="0" smtClean="0"/>
              <a:t>#2</a:t>
            </a:r>
            <a:endParaRPr lang="en-US" sz="1000" dirty="0"/>
          </a:p>
        </p:txBody>
      </p:sp>
      <p:sp>
        <p:nvSpPr>
          <p:cNvPr id="12" name="TextBox 11"/>
          <p:cNvSpPr txBox="1"/>
          <p:nvPr/>
        </p:nvSpPr>
        <p:spPr>
          <a:xfrm>
            <a:off x="8713599" y="259804"/>
            <a:ext cx="382784" cy="246221"/>
          </a:xfrm>
          <a:prstGeom prst="rect">
            <a:avLst/>
          </a:prstGeom>
          <a:noFill/>
        </p:spPr>
        <p:txBody>
          <a:bodyPr wrap="square" rtlCol="0">
            <a:spAutoFit/>
          </a:bodyPr>
          <a:lstStyle/>
          <a:p>
            <a:r>
              <a:rPr lang="en-US" sz="1000" dirty="0" smtClean="0"/>
              <a:t>#3</a:t>
            </a:r>
            <a:endParaRPr lang="en-US" sz="1000" dirty="0"/>
          </a:p>
        </p:txBody>
      </p:sp>
      <p:sp>
        <p:nvSpPr>
          <p:cNvPr id="13" name="TextBox 12"/>
          <p:cNvSpPr txBox="1"/>
          <p:nvPr/>
        </p:nvSpPr>
        <p:spPr>
          <a:xfrm>
            <a:off x="2700900" y="4349882"/>
            <a:ext cx="382784" cy="246221"/>
          </a:xfrm>
          <a:prstGeom prst="rect">
            <a:avLst/>
          </a:prstGeom>
          <a:noFill/>
        </p:spPr>
        <p:txBody>
          <a:bodyPr wrap="square" rtlCol="0">
            <a:spAutoFit/>
          </a:bodyPr>
          <a:lstStyle/>
          <a:p>
            <a:r>
              <a:rPr lang="en-US" sz="1000" dirty="0" smtClean="0"/>
              <a:t>#4</a:t>
            </a:r>
            <a:endParaRPr lang="en-US" sz="1000" dirty="0"/>
          </a:p>
        </p:txBody>
      </p:sp>
      <p:sp>
        <p:nvSpPr>
          <p:cNvPr id="14" name="TextBox 13"/>
          <p:cNvSpPr txBox="1"/>
          <p:nvPr/>
        </p:nvSpPr>
        <p:spPr>
          <a:xfrm>
            <a:off x="8557520" y="4417578"/>
            <a:ext cx="382784" cy="246221"/>
          </a:xfrm>
          <a:prstGeom prst="rect">
            <a:avLst/>
          </a:prstGeom>
          <a:noFill/>
        </p:spPr>
        <p:txBody>
          <a:bodyPr wrap="square" rtlCol="0">
            <a:spAutoFit/>
          </a:bodyPr>
          <a:lstStyle/>
          <a:p>
            <a:r>
              <a:rPr lang="en-US" sz="1000" dirty="0" smtClean="0"/>
              <a:t>#5</a:t>
            </a:r>
            <a:endParaRPr lang="en-US" sz="1000" dirty="0"/>
          </a:p>
        </p:txBody>
      </p:sp>
    </p:spTree>
    <p:extLst>
      <p:ext uri="{BB962C8B-B14F-4D97-AF65-F5344CB8AC3E}">
        <p14:creationId xmlns:p14="http://schemas.microsoft.com/office/powerpoint/2010/main" val="17020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65403" y="706974"/>
            <a:ext cx="5267401" cy="3724979"/>
          </a:xfrm>
          <a:prstGeom prst="rect">
            <a:avLst/>
          </a:prstGeom>
        </p:spPr>
      </p:pic>
      <p:sp>
        <p:nvSpPr>
          <p:cNvPr id="8" name="TextBox 7"/>
          <p:cNvSpPr txBox="1"/>
          <p:nvPr/>
        </p:nvSpPr>
        <p:spPr>
          <a:xfrm>
            <a:off x="6922008" y="1692300"/>
            <a:ext cx="3566160" cy="1754326"/>
          </a:xfrm>
          <a:prstGeom prst="rect">
            <a:avLst/>
          </a:prstGeom>
          <a:noFill/>
        </p:spPr>
        <p:txBody>
          <a:bodyPr wrap="square" rtlCol="0">
            <a:spAutoFit/>
          </a:bodyPr>
          <a:lstStyle/>
          <a:p>
            <a:r>
              <a:rPr lang="en-US" u="sng" dirty="0" smtClean="0">
                <a:solidFill>
                  <a:schemeClr val="tx2"/>
                </a:solidFill>
                <a:latin typeface="Times New Roman" panose="02020603050405020304" pitchFamily="18" charset="0"/>
                <a:cs typeface="Times New Roman" panose="02020603050405020304" pitchFamily="18" charset="0"/>
              </a:rPr>
              <a:t>Figure 7</a:t>
            </a:r>
          </a:p>
          <a:p>
            <a:endParaRPr lang="en-US" dirty="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The boxplot of jitter points shows that Higher </a:t>
            </a:r>
            <a:r>
              <a:rPr lang="en-US" dirty="0">
                <a:solidFill>
                  <a:schemeClr val="tx2"/>
                </a:solidFill>
                <a:latin typeface="Times New Roman" panose="02020603050405020304" pitchFamily="18" charset="0"/>
                <a:cs typeface="Times New Roman" panose="02020603050405020304" pitchFamily="18" charset="0"/>
              </a:rPr>
              <a:t>Video Viewing caused higher aggression levels in </a:t>
            </a:r>
            <a:r>
              <a:rPr lang="en-US" dirty="0" smtClean="0">
                <a:solidFill>
                  <a:schemeClr val="tx2"/>
                </a:solidFill>
                <a:latin typeface="Times New Roman" panose="02020603050405020304" pitchFamily="18" charset="0"/>
                <a:cs typeface="Times New Roman" panose="02020603050405020304" pitchFamily="18" charset="0"/>
              </a:rPr>
              <a:t>UK than in the US.</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977285"/>
      </p:ext>
    </p:extLst>
  </p:cSld>
  <p:clrMapOvr>
    <a:masterClrMapping/>
  </p:clrMapOvr>
</p:sld>
</file>

<file path=ppt/theme/theme1.xml><?xml version="1.0" encoding="utf-8"?>
<a:theme xmlns:a="http://schemas.openxmlformats.org/drawingml/2006/main" name="Children Playing 16x9">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61883.potx" id="{18737D51-7733-4200-B5C9-BF22CA2CE631}" vid="{40CEFE45-12FF-4454-86EB-59F04C858872}"/>
    </a:ext>
  </a:extLst>
</a:theme>
</file>

<file path=ppt/theme/theme2.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Children playing education presentation design (cartoon illustration, widescreen)</Template>
  <TotalTime>1821</TotalTime>
  <Words>889</Words>
  <Application>Microsoft Office PowerPoint</Application>
  <PresentationFormat>Widescreen</PresentationFormat>
  <Paragraphs>52</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ＭＳ Ｐゴシック</vt:lpstr>
      <vt:lpstr>Arial</vt:lpstr>
      <vt:lpstr>Euphemia</vt:lpstr>
      <vt:lpstr>Stencil</vt:lpstr>
      <vt:lpstr>Times New Roman</vt:lpstr>
      <vt:lpstr>Titillium Web</vt:lpstr>
      <vt:lpstr>Wingdings</vt:lpstr>
      <vt:lpstr>Children Playing 16x9</vt:lpstr>
      <vt:lpstr>Aggressive Behavior in Children </vt:lpstr>
      <vt:lpstr>Introduction</vt:lpstr>
      <vt:lpstr>Research Question</vt:lpstr>
      <vt:lpstr>Independent Variables</vt:lpstr>
      <vt:lpstr>Cleaned Data Set</vt:lpstr>
      <vt:lpstr>Data Wrangling Techniques</vt:lpstr>
      <vt:lpstr>Figure 1  The boxplot shows that aggression level mean for UK is higher than in US. </vt:lpstr>
      <vt:lpstr>PowerPoint Presentation</vt:lpstr>
      <vt:lpstr>PowerPoint Presentation</vt:lpstr>
      <vt:lpstr>Statistical Analysis</vt:lpstr>
      <vt:lpstr>Statistical Analysis</vt:lpstr>
      <vt:lpstr>Results</vt:lpstr>
      <vt:lpstr>Future Work</vt:lpstr>
      <vt:lpstr>Acknowledgements</vt:lpstr>
    </vt:vector>
  </TitlesOfParts>
  <Company>Clark Atlanta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Aggressive Behavior in Children</dc:title>
  <dc:creator>Jenkins, Ladesha M</dc:creator>
  <cp:lastModifiedBy>Jenkins, Ladesha M</cp:lastModifiedBy>
  <cp:revision>12</cp:revision>
  <dcterms:created xsi:type="dcterms:W3CDTF">2019-07-24T19:34:07Z</dcterms:created>
  <dcterms:modified xsi:type="dcterms:W3CDTF">2019-07-26T18:40:05Z</dcterms:modified>
</cp:coreProperties>
</file>