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60" r:id="rId4"/>
    <p:sldId id="272" r:id="rId5"/>
    <p:sldId id="273" r:id="rId6"/>
    <p:sldId id="271" r:id="rId7"/>
    <p:sldId id="261" r:id="rId8"/>
    <p:sldId id="274" r:id="rId9"/>
    <p:sldId id="275" r:id="rId10"/>
    <p:sldId id="276" r:id="rId11"/>
    <p:sldId id="279" r:id="rId12"/>
    <p:sldId id="281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9911" autoAdjust="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5DF4E3-45E7-4F14-B4F9-911B4C69014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2019年3月14日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3A28818-8057-4794-A7BE-842FF700294D}" type="datetime2">
              <a:rPr lang="zh-CN" altLang="en-US" smtClean="0"/>
              <a:pPr/>
              <a:t>2019年3月14日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674CE4-FBD8-4481-AEFB-CA53E599A7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20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56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11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86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41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95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altLang="zh-CN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868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演示文稿对受众有何益处：如果成年学员明白某主题的重要性或其原因，他们会对该主题更感兴趣。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演示者在学科中的专业水平：简要说明在此领域的资历，或向参与者说明应听课的原因。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b="1" dirty="0"/>
              <a:t>示例目标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zh-CN" altLang="en-US" dirty="0"/>
              <a:t>本课程结束时，学到的内容：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将文件保存到团队 </a:t>
            </a:r>
            <a:r>
              <a:rPr lang="en-US" altLang="zh-CN" dirty="0"/>
              <a:t>Web </a:t>
            </a:r>
            <a:r>
              <a:rPr lang="zh-CN" altLang="en-US" dirty="0"/>
              <a:t>服务器。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将文件移动到团队 </a:t>
            </a:r>
            <a:r>
              <a:rPr lang="en-US" altLang="zh-CN" dirty="0"/>
              <a:t>Web </a:t>
            </a:r>
            <a:r>
              <a:rPr lang="zh-CN" altLang="en-US" dirty="0"/>
              <a:t>服务器上的其他位置。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在团队 </a:t>
            </a:r>
            <a:r>
              <a:rPr lang="en-US" altLang="zh-CN" dirty="0"/>
              <a:t>Web </a:t>
            </a:r>
            <a:r>
              <a:rPr lang="zh-CN" altLang="en-US" dirty="0"/>
              <a:t>服务器上共享文件。</a:t>
            </a:r>
          </a:p>
          <a:p>
            <a:pPr rtl="0"/>
            <a:endParaRPr lang="zh-CN" altLang="en-US" dirty="0"/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b="1" dirty="0"/>
              <a:t>示例目标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zh-CN" altLang="en-US" dirty="0"/>
              <a:t>本课程结束时，学到的内容：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将文件保存到团队 </a:t>
            </a:r>
            <a:r>
              <a:rPr lang="en-US" altLang="zh-CN" dirty="0"/>
              <a:t>Web </a:t>
            </a:r>
            <a:r>
              <a:rPr lang="zh-CN" altLang="en-US" dirty="0"/>
              <a:t>服务器。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将文件移动到团队 </a:t>
            </a:r>
            <a:r>
              <a:rPr lang="en-US" altLang="zh-CN" dirty="0"/>
              <a:t>Web </a:t>
            </a:r>
            <a:r>
              <a:rPr lang="zh-CN" altLang="en-US" dirty="0"/>
              <a:t>服务器上的其他位置。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dirty="0"/>
              <a:t>在团队 </a:t>
            </a:r>
            <a:r>
              <a:rPr lang="en-US" altLang="zh-CN" dirty="0"/>
              <a:t>Web </a:t>
            </a:r>
            <a:r>
              <a:rPr lang="zh-CN" altLang="en-US" dirty="0"/>
              <a:t>服务器上共享文件。</a:t>
            </a:r>
          </a:p>
          <a:p>
            <a:pPr rtl="0"/>
            <a:endParaRPr lang="zh-CN" altLang="en-US" dirty="0"/>
          </a:p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6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79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68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85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5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3" name="长方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4" name="长方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5" name="长方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6" name="长方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7" name="长方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7" name="长方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11" name="长方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zh-cn" dirty="0"/>
              <a:t>添加页脚</a:t>
            </a:r>
            <a:endParaRPr lang="en-US" dirty="0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6B961ADF-D8F6-45E0-ADA4-96ABDF6BF8CB}" type="datetime2">
              <a:rPr lang="zh-CN" altLang="en-US" smtClean="0"/>
              <a:t>2019年3月14日</a:t>
            </a:fld>
            <a:endParaRPr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356EF1-FDAD-4932-8CB1-BA1EF1306CA8}" type="datetime2">
              <a:rPr lang="zh-CN" altLang="en-US" smtClean="0"/>
              <a:t>2019年3月14日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zh-cn" dirty="0"/>
              <a:t>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zh-cn" dirty="0"/>
              <a:t>单击此处编辑母版文本样式</a:t>
            </a:r>
          </a:p>
          <a:p>
            <a:pPr lvl="1" rtl="0" eaLnBrk="1" latinLnBrk="0" hangingPunct="1"/>
            <a:r>
              <a:rPr lang="zh-cn" dirty="0"/>
              <a:t>第二级</a:t>
            </a:r>
          </a:p>
          <a:p>
            <a:pPr lvl="2" rtl="0" eaLnBrk="1" latinLnBrk="0" hangingPunct="1"/>
            <a:r>
              <a:rPr lang="zh-cn" dirty="0"/>
              <a:t>第三级</a:t>
            </a:r>
          </a:p>
          <a:p>
            <a:pPr lvl="3" rtl="0" eaLnBrk="1" latinLnBrk="0" hangingPunct="1"/>
            <a:r>
              <a:rPr lang="zh-cn" dirty="0"/>
              <a:t>第四级</a:t>
            </a:r>
          </a:p>
          <a:p>
            <a:pPr lvl="4" rtl="0" eaLnBrk="1" latinLnBrk="0" hangingPunct="1"/>
            <a:r>
              <a:rPr lang="zh-cn" dirty="0"/>
              <a:t>第五级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8D6003-6DBF-4E01-9D6B-13062B4B3967}" type="datetime2">
              <a:rPr lang="zh-CN" altLang="en-US" smtClean="0"/>
              <a:t>2019年3月14日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0542E2-407D-43B9-B0EF-A90942F87D18}" type="datetime2">
              <a:rPr lang="zh-CN" altLang="en-US" smtClean="0"/>
              <a:t>2019年3月14日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F9B539-0CEC-4146-8886-BECE2105FFB7}" type="datetime2">
              <a:rPr lang="zh-CN" altLang="en-US" smtClean="0"/>
              <a:t>2019年3月14日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E7D52-F468-426A-BB36-87D372E56047}" type="datetime2">
              <a:rPr lang="zh-CN" altLang="en-US" smtClean="0"/>
              <a:t>2019年3月14日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527240-084C-4424-94CC-C29C5C16B56C}" type="datetime2">
              <a:rPr lang="zh-CN" altLang="en-US" smtClean="0"/>
              <a:t>2019年3月14日</a:t>
            </a:fld>
            <a:endParaRPr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74E24FF4-28FC-4F17-A1F7-EEBB40A672F6}" type="datetime2">
              <a:rPr lang="zh-CN" altLang="en-US" smtClean="0"/>
              <a:t>2019年3月14日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8AE2AB-609C-4B7B-8E16-0AB865CFA893}" type="datetime2">
              <a:rPr lang="zh-CN" altLang="en-US" smtClean="0"/>
              <a:t>2019年3月14日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zh-cn" dirty="0"/>
              <a:t>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  <a:p>
            <a:pPr lvl="1" rtl="0" eaLnBrk="1" latinLnBrk="0" hangingPunct="1"/>
            <a:r>
              <a:rPr lang="zh-CN" altLang="en-US"/>
              <a:t>二级</a:t>
            </a:r>
          </a:p>
          <a:p>
            <a:pPr lvl="2" rtl="0" eaLnBrk="1" latinLnBrk="0" hangingPunct="1"/>
            <a:r>
              <a:rPr lang="zh-CN" altLang="en-US"/>
              <a:t>三级</a:t>
            </a:r>
          </a:p>
          <a:p>
            <a:pPr lvl="3" rtl="0" eaLnBrk="1" latinLnBrk="0" hangingPunct="1"/>
            <a:r>
              <a:rPr lang="zh-CN" altLang="en-US"/>
              <a:t>四级</a:t>
            </a:r>
          </a:p>
          <a:p>
            <a:pPr lvl="4" rtl="0" eaLnBrk="1" latinLnBrk="0" hangingPunct="1"/>
            <a:r>
              <a:rPr lang="zh-CN" altLang="en-US"/>
              <a:t>五级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9132B7-0125-457C-84B9-733C76542A57}" type="datetime2">
              <a:rPr lang="zh-CN" altLang="en-US" smtClean="0"/>
              <a:t>2019年3月14日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82D64-44BB-44B8-8D12-C6B23D3DB24F}" type="datetime2">
              <a:rPr lang="zh-CN" altLang="en-US" smtClean="0"/>
              <a:t>2019年3月14日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长方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长方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长方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长方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长方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长方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长方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长方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长方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长方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长方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zh-cn" dirty="0"/>
              <a:t>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/>
              <a:t>添加页脚</a:t>
            </a:r>
            <a:endParaRPr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FF7E999-41AB-432C-B3A7-BEA980E4A096}" type="datetime2">
              <a:rPr lang="zh-CN" altLang="en-US" smtClean="0"/>
              <a:pPr/>
              <a:t>2019年3月14日</a:t>
            </a:fld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Python3 </a:t>
            </a:r>
            <a:r>
              <a:rPr lang="zh-CN" altLang="en-US" dirty="0"/>
              <a:t>交换机自动登陆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王雨晨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387531" y="555171"/>
            <a:ext cx="5384800" cy="1066800"/>
          </a:xfrm>
        </p:spPr>
        <p:txBody>
          <a:bodyPr rtlCol="0"/>
          <a:lstStyle/>
          <a:p>
            <a:pPr rtl="0"/>
            <a:r>
              <a:rPr lang="zh-CN" altLang="en-US" dirty="0"/>
              <a:t>代码分析</a:t>
            </a:r>
            <a:r>
              <a:rPr lang="en-US" altLang="zh-CN" dirty="0"/>
              <a:t>-</a:t>
            </a:r>
            <a:r>
              <a:rPr lang="zh-CN" altLang="en-US" dirty="0"/>
              <a:t>读取模式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sz="half" idx="1"/>
          </p:nvPr>
        </p:nvSpPr>
        <p:spPr>
          <a:xfrm>
            <a:off x="387531" y="1621971"/>
            <a:ext cx="4942115" cy="1683075"/>
          </a:xfrm>
        </p:spPr>
        <p:txBody>
          <a:bodyPr rtlCol="0">
            <a:noAutofit/>
          </a:bodyPr>
          <a:lstStyle/>
          <a:p>
            <a:pPr rtl="0">
              <a:lnSpc>
                <a:spcPct val="150000"/>
              </a:lnSpc>
            </a:pPr>
            <a:r>
              <a:rPr lang="en-US" altLang="zh-CN" sz="1600" b="1" dirty="0" err="1"/>
              <a:t>do_telnet</a:t>
            </a:r>
            <a:r>
              <a:rPr lang="en-US" altLang="zh-CN" sz="1600" b="1" dirty="0"/>
              <a:t>()</a:t>
            </a:r>
            <a:r>
              <a:rPr lang="zh-CN" altLang="en-US" sz="1600" b="1" dirty="0"/>
              <a:t>函数：</a:t>
            </a:r>
            <a:endParaRPr lang="en-US" altLang="zh-CN" sz="1600" b="1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1600" dirty="0"/>
              <a:t>display current-configuration</a:t>
            </a:r>
            <a:r>
              <a:rPr lang="zh-CN" altLang="en-US" sz="1600" dirty="0"/>
              <a:t>翻页问题：由于配置信息比较多，不能显示完，需要传入空格来翻页。所以要用循环来完成。</a:t>
            </a:r>
            <a:endParaRPr lang="en-US" altLang="zh-CN" sz="1600" dirty="0"/>
          </a:p>
          <a:p>
            <a:pPr marL="68808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500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1DE41F84-D5B7-464D-A435-D7BC12E4DD67}"/>
              </a:ext>
            </a:extLst>
          </p:cNvPr>
          <p:cNvSpPr txBox="1">
            <a:spLocks/>
          </p:cNvSpPr>
          <p:nvPr/>
        </p:nvSpPr>
        <p:spPr>
          <a:xfrm>
            <a:off x="6226629" y="1427459"/>
            <a:ext cx="5384800" cy="1683075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/>
              <a:t>字符串处理：</a:t>
            </a:r>
            <a:endParaRPr lang="en-US" altLang="zh-CN" sz="1600" b="1" dirty="0"/>
          </a:p>
          <a:p>
            <a:pPr marL="109728" indent="0">
              <a:lnSpc>
                <a:spcPct val="150000"/>
              </a:lnSpc>
              <a:buFont typeface="Georgia"/>
              <a:buNone/>
            </a:pPr>
            <a:r>
              <a:rPr lang="zh-CN" altLang="en-US" sz="1500" dirty="0"/>
              <a:t>由于接收到的字符串内，也是包含“</a:t>
            </a:r>
            <a:r>
              <a:rPr lang="en-US" altLang="zh-CN" sz="1500" dirty="0"/>
              <a:t>-----mort------”</a:t>
            </a:r>
            <a:r>
              <a:rPr lang="zh-CN" altLang="en-US" sz="1500" dirty="0"/>
              <a:t>信息的，在写入</a:t>
            </a:r>
            <a:r>
              <a:rPr lang="en-US" altLang="zh-CN" sz="1500" dirty="0"/>
              <a:t>TXT</a:t>
            </a:r>
            <a:r>
              <a:rPr lang="zh-CN" altLang="en-US" sz="1500" dirty="0"/>
              <a:t>以前，需要将接收到的字符串整理一下，去掉前后的无用信息，和中间的翻页信息。</a:t>
            </a:r>
            <a:endParaRPr lang="en-US" altLang="zh-CN" sz="15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67C1A2-7057-40F7-B86D-D33ACAE46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64" y="3305046"/>
            <a:ext cx="5214933" cy="20965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698A7B-FFB8-45AF-A17D-ECE96CA98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971" y="3006031"/>
            <a:ext cx="4942115" cy="364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2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387531" y="555171"/>
            <a:ext cx="5384800" cy="1066800"/>
          </a:xfrm>
        </p:spPr>
        <p:txBody>
          <a:bodyPr rtlCol="0"/>
          <a:lstStyle/>
          <a:p>
            <a:pPr rtl="0"/>
            <a:r>
              <a:rPr lang="zh-CN" altLang="en-US" dirty="0"/>
              <a:t>代码分析</a:t>
            </a:r>
            <a:r>
              <a:rPr lang="en-US" altLang="zh-CN" dirty="0"/>
              <a:t>-</a:t>
            </a:r>
            <a:r>
              <a:rPr lang="zh-CN" altLang="en-US" dirty="0"/>
              <a:t>优化</a:t>
            </a:r>
          </a:p>
        </p:txBody>
      </p:sp>
      <p:sp>
        <p:nvSpPr>
          <p:cNvPr id="6" name="文本占位符 5"/>
          <p:cNvSpPr>
            <a:spLocks noGrp="1"/>
          </p:cNvSpPr>
          <p:nvPr>
            <p:ph sz="half" idx="1"/>
          </p:nvPr>
        </p:nvSpPr>
        <p:spPr>
          <a:xfrm>
            <a:off x="387531" y="1621971"/>
            <a:ext cx="4942115" cy="1683075"/>
          </a:xfrm>
        </p:spPr>
        <p:txBody>
          <a:bodyPr rtlCol="0">
            <a:noAutofit/>
          </a:bodyPr>
          <a:lstStyle/>
          <a:p>
            <a:pPr rtl="0">
              <a:lnSpc>
                <a:spcPct val="150000"/>
              </a:lnSpc>
            </a:pPr>
            <a:r>
              <a:rPr lang="zh-CN" altLang="en-US" sz="1600" b="1" dirty="0"/>
              <a:t>异常处理：</a:t>
            </a:r>
            <a:endParaRPr lang="en-US" altLang="zh-CN" sz="1600" b="1" dirty="0"/>
          </a:p>
          <a:p>
            <a:pPr marL="109728" indent="0">
              <a:lnSpc>
                <a:spcPct val="150000"/>
              </a:lnSpc>
              <a:buNone/>
            </a:pPr>
            <a:r>
              <a:rPr lang="zh-CN" altLang="en-US" sz="1600" dirty="0"/>
              <a:t>程序在运行中遇到异常情况，比如说找不到地址文件、交换机连接失败等常见的问题，需要专门写异常处理语句来捕捉这些异常。</a:t>
            </a:r>
            <a:endParaRPr lang="en-US" altLang="zh-CN" sz="1500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1DE41F84-D5B7-464D-A435-D7BC12E4DD67}"/>
              </a:ext>
            </a:extLst>
          </p:cNvPr>
          <p:cNvSpPr txBox="1">
            <a:spLocks/>
          </p:cNvSpPr>
          <p:nvPr/>
        </p:nvSpPr>
        <p:spPr>
          <a:xfrm>
            <a:off x="6226629" y="1427459"/>
            <a:ext cx="5384800" cy="2151764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/>
              <a:t>添加日期：</a:t>
            </a:r>
            <a:endParaRPr lang="en-US" altLang="zh-CN" sz="1600" b="1" dirty="0"/>
          </a:p>
          <a:p>
            <a:pPr marL="109728" indent="0">
              <a:lnSpc>
                <a:spcPct val="150000"/>
              </a:lnSpc>
              <a:buFont typeface="Georgia"/>
              <a:buNone/>
            </a:pPr>
            <a:r>
              <a:rPr lang="zh-CN" altLang="en-US" sz="1500" dirty="0"/>
              <a:t>在保存的文件夹上加上日期信息。这样保存下来的配置文件会很方便管理。</a:t>
            </a:r>
            <a:endParaRPr lang="en-US" altLang="zh-CN" sz="1500" dirty="0"/>
          </a:p>
          <a:p>
            <a:pPr marL="109728" indent="0">
              <a:lnSpc>
                <a:spcPct val="150000"/>
              </a:lnSpc>
              <a:buFont typeface="Georgia"/>
              <a:buNone/>
            </a:pPr>
            <a:r>
              <a:rPr lang="zh-CN" altLang="en-US" sz="1500" dirty="0"/>
              <a:t>需要导入</a:t>
            </a:r>
            <a:r>
              <a:rPr lang="en-US" altLang="zh-CN" sz="1500" dirty="0"/>
              <a:t>time </a:t>
            </a:r>
            <a:r>
              <a:rPr lang="zh-CN" altLang="en-US" sz="1500" dirty="0"/>
              <a:t>模块获取日期。</a:t>
            </a:r>
            <a:endParaRPr lang="en-US" altLang="zh-CN" sz="1500" dirty="0"/>
          </a:p>
          <a:p>
            <a:pPr marL="109728" indent="0">
              <a:lnSpc>
                <a:spcPct val="150000"/>
              </a:lnSpc>
              <a:buFont typeface="Georgia"/>
              <a:buNone/>
            </a:pPr>
            <a:r>
              <a:rPr lang="zh-CN" altLang="en-US" sz="1500" dirty="0"/>
              <a:t>导入</a:t>
            </a:r>
            <a:r>
              <a:rPr lang="en-US" altLang="zh-CN" sz="1500" dirty="0"/>
              <a:t>OS</a:t>
            </a:r>
            <a:r>
              <a:rPr lang="zh-CN" altLang="en-US" sz="1500" dirty="0"/>
              <a:t>模块来创建文件夹。</a:t>
            </a:r>
            <a:endParaRPr lang="en-US" altLang="zh-CN" sz="15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843A77-A3E2-48E4-831D-4800551F9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31" y="3389669"/>
            <a:ext cx="4953000" cy="16478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EA7B88-973C-47DA-989C-703AA2FB4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14" y="5376045"/>
            <a:ext cx="3321192" cy="4761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BBE9AA-7D45-436F-9DD3-66EFA7814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054" y="3570643"/>
            <a:ext cx="52863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6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05245"/>
            <a:ext cx="10972800" cy="1066800"/>
          </a:xfrm>
        </p:spPr>
        <p:txBody>
          <a:bodyPr rtlCol="0"/>
          <a:lstStyle/>
          <a:p>
            <a:pPr rtl="0"/>
            <a:r>
              <a:rPr lang="zh-CN" altLang="en-US" dirty="0"/>
              <a:t>测试结果</a:t>
            </a:r>
            <a:endParaRPr 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AF32AA5-48FE-4E2E-BBB8-AE9739540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2845" y="1574075"/>
            <a:ext cx="4942115" cy="529045"/>
          </a:xfrm>
        </p:spPr>
        <p:txBody>
          <a:bodyPr rtlCol="0">
            <a:noAutofit/>
          </a:bodyPr>
          <a:lstStyle/>
          <a:p>
            <a:pPr rtl="0">
              <a:lnSpc>
                <a:spcPct val="150000"/>
              </a:lnSpc>
            </a:pPr>
            <a:r>
              <a:rPr lang="zh-CN" altLang="en-US" sz="1600" b="1" dirty="0"/>
              <a:t>代码执行的效果：</a:t>
            </a:r>
            <a:endParaRPr lang="en-US" altLang="zh-CN" sz="1500" b="1" dirty="0"/>
          </a:p>
          <a:p>
            <a:pPr marL="411480" lvl="1" indent="0">
              <a:lnSpc>
                <a:spcPct val="150000"/>
              </a:lnSpc>
              <a:buNone/>
            </a:pPr>
            <a:endParaRPr lang="zh-CN" altLang="en-US" sz="1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F2DFCF-476A-41AA-A04F-1B194098F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53" y="2011679"/>
            <a:ext cx="3708356" cy="45757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0334A5-CEEC-475D-A273-B49DA8427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979" y="2539498"/>
            <a:ext cx="3914643" cy="14697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2CC54C-09CB-49FF-B0F8-3DEA5E9A2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979" y="4301490"/>
            <a:ext cx="3914643" cy="1739841"/>
          </a:xfrm>
          <a:prstGeom prst="rect">
            <a:avLst/>
          </a:prstGeom>
        </p:spPr>
      </p:pic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AD847764-C7A3-4AA3-A189-A504A9EF5943}"/>
              </a:ext>
            </a:extLst>
          </p:cNvPr>
          <p:cNvSpPr txBox="1">
            <a:spLocks/>
          </p:cNvSpPr>
          <p:nvPr/>
        </p:nvSpPr>
        <p:spPr>
          <a:xfrm>
            <a:off x="6013268" y="1574074"/>
            <a:ext cx="4942115" cy="529045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/>
              <a:t>保存的文件信息：</a:t>
            </a:r>
            <a:endParaRPr lang="en-US" altLang="zh-CN" sz="1500" b="1" dirty="0"/>
          </a:p>
          <a:p>
            <a:pPr marL="411480" lvl="1" indent="0">
              <a:lnSpc>
                <a:spcPct val="150000"/>
              </a:lnSpc>
              <a:buFont typeface="Georgia"/>
              <a:buNone/>
            </a:pP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6412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393" y="609600"/>
            <a:ext cx="10972800" cy="1066800"/>
          </a:xfrm>
        </p:spPr>
        <p:txBody>
          <a:bodyPr rtlCol="0"/>
          <a:lstStyle/>
          <a:p>
            <a:pPr rtl="0"/>
            <a:r>
              <a:rPr lang="zh-CN" altLang="en-US" dirty="0"/>
              <a:t>小结</a:t>
            </a:r>
            <a:endParaRPr 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AAA5F1A-F2C0-4F0B-8780-68B3A5411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948" y="1155519"/>
            <a:ext cx="8556171" cy="525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/>
              <a:t>课程 3：目标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dirty="0"/>
              <a:t>列出此培训课程的预期结果。</a:t>
            </a:r>
          </a:p>
          <a:p>
            <a:pPr rtl="0"/>
            <a:r>
              <a:rPr lang="zh-cn" dirty="0"/>
              <a:t>各目标均应简明扼要，包含一个动词和一个可衡量的结果。</a:t>
            </a:r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课程 3：内容</a:t>
            </a:r>
          </a:p>
        </p:txBody>
      </p:sp>
      <p:sp>
        <p:nvSpPr>
          <p:cNvPr id="4" name="文本占位符 3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dirty="0"/>
              <a:t>在此处添加文本。 </a:t>
            </a:r>
          </a:p>
          <a:p>
            <a:pPr rtl="0"/>
            <a:r>
              <a:rPr lang="zh-cn" dirty="0"/>
              <a:t>若要在右列中添加图片、图表或其他内容，请单击相应的图标。</a:t>
            </a:r>
          </a:p>
          <a:p>
            <a:pPr rtl="0"/>
            <a:r>
              <a:rPr lang="zh-cn" dirty="0"/>
              <a:t>若要添加幻灯片，请单击“插入”菜单中的“新建幻灯片”或按 CTRL+M。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13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课程 3：小结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dirty="0"/>
              <a:t>概述要点。</a:t>
            </a:r>
          </a:p>
          <a:p>
            <a:pPr rtl="0"/>
            <a:r>
              <a:rPr lang="zh-cn" dirty="0"/>
              <a:t>留出提问时间。</a:t>
            </a:r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培训总结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dirty="0"/>
              <a:t>列出各课程的要点。</a:t>
            </a:r>
          </a:p>
          <a:p>
            <a:pPr rtl="0"/>
            <a:r>
              <a:rPr lang="zh-cn" dirty="0"/>
              <a:t>提供介绍主题相关详细信息的资源。</a:t>
            </a:r>
          </a:p>
          <a:p>
            <a:pPr lvl="1" rtl="0"/>
            <a:r>
              <a:rPr lang="zh-cn" dirty="0"/>
              <a:t>在本幻灯片上列出资源。</a:t>
            </a:r>
          </a:p>
          <a:p>
            <a:pPr lvl="1" rtl="0"/>
            <a:r>
              <a:rPr lang="zh-cn" dirty="0"/>
              <a:t>提供含额外资源材料的讲义。</a:t>
            </a: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评估与评价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dirty="0"/>
              <a:t>准备一个测验或考验，评估参与者学到了多少信息。</a:t>
            </a:r>
          </a:p>
          <a:p>
            <a:pPr rtl="0"/>
            <a:r>
              <a:rPr lang="zh-cn" dirty="0"/>
              <a:t>向参与者展开调查，了解他们觉得培训是否有用。</a:t>
            </a: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77236"/>
            <a:ext cx="10972800" cy="1066800"/>
          </a:xfrm>
        </p:spPr>
        <p:txBody>
          <a:bodyPr rtlCol="0"/>
          <a:lstStyle/>
          <a:p>
            <a:pPr rtl="0"/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83660"/>
            <a:ext cx="10972800" cy="4325112"/>
          </a:xfrm>
        </p:spPr>
        <p:txBody>
          <a:bodyPr wrap="square" rtlCol="0">
            <a:noAutofit/>
          </a:bodyPr>
          <a:lstStyle/>
          <a:p>
            <a:pPr rtl="0">
              <a:lnSpc>
                <a:spcPct val="150000"/>
              </a:lnSpc>
            </a:pPr>
            <a:r>
              <a:rPr lang="zh-CN" altLang="en-US" dirty="0"/>
              <a:t>需求分析</a:t>
            </a:r>
            <a:endParaRPr lang="en-US" altLang="zh-CN" dirty="0"/>
          </a:p>
          <a:p>
            <a:pPr rtl="0">
              <a:lnSpc>
                <a:spcPct val="150000"/>
              </a:lnSpc>
            </a:pPr>
            <a:r>
              <a:rPr lang="en-US" altLang="zh-CN" dirty="0"/>
              <a:t>telnet </a:t>
            </a:r>
            <a:r>
              <a:rPr lang="zh-CN" altLang="en-US" dirty="0"/>
              <a:t>协议</a:t>
            </a:r>
          </a:p>
          <a:p>
            <a:pPr rtl="0">
              <a:lnSpc>
                <a:spcPct val="150000"/>
              </a:lnSpc>
            </a:pPr>
            <a:r>
              <a:rPr lang="zh-CN" altLang="en-US" dirty="0"/>
              <a:t>交换机命令</a:t>
            </a:r>
            <a:endParaRPr lang="en-US" altLang="zh-CN" dirty="0"/>
          </a:p>
          <a:p>
            <a:pPr rtl="0">
              <a:lnSpc>
                <a:spcPct val="150000"/>
              </a:lnSpc>
            </a:pPr>
            <a:r>
              <a:rPr lang="en-US" altLang="zh-CN" dirty="0" err="1"/>
              <a:t>Telnetlib</a:t>
            </a:r>
            <a:r>
              <a:rPr lang="zh-CN" altLang="en-US" dirty="0"/>
              <a:t>模块</a:t>
            </a:r>
            <a:endParaRPr lang="en-US" altLang="zh-CN" dirty="0"/>
          </a:p>
          <a:p>
            <a:pPr rtl="0">
              <a:lnSpc>
                <a:spcPct val="150000"/>
              </a:lnSpc>
            </a:pPr>
            <a:r>
              <a:rPr lang="zh-CN" altLang="en-US" dirty="0"/>
              <a:t>代码分析</a:t>
            </a:r>
            <a:endParaRPr lang="en-US" altLang="zh-CN" dirty="0"/>
          </a:p>
          <a:p>
            <a:pPr marL="109728" indent="0" rtl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588" y="646612"/>
            <a:ext cx="10972800" cy="1066800"/>
          </a:xfrm>
        </p:spPr>
        <p:txBody>
          <a:bodyPr rtlCol="0"/>
          <a:lstStyle/>
          <a:p>
            <a:pPr rtl="0"/>
            <a:r>
              <a:rPr lang="zh-CN" altLang="en-US" dirty="0"/>
              <a:t>需求分析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846" y="1713412"/>
            <a:ext cx="8181703" cy="3054531"/>
          </a:xfrm>
        </p:spPr>
        <p:txBody>
          <a:bodyPr rtlCol="0">
            <a:noAutofit/>
          </a:bodyPr>
          <a:lstStyle/>
          <a:p>
            <a:pPr rtl="0">
              <a:lnSpc>
                <a:spcPct val="150000"/>
              </a:lnSpc>
            </a:pPr>
            <a:r>
              <a:rPr lang="zh-CN" altLang="en-US" sz="2400" dirty="0"/>
              <a:t>自动登陆交换机。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要登陆多个交换机，产生登陆日志</a:t>
            </a:r>
            <a:endParaRPr lang="en-US" altLang="zh-CN" sz="2000" dirty="0"/>
          </a:p>
          <a:p>
            <a:pPr rtl="0">
              <a:lnSpc>
                <a:spcPct val="150000"/>
              </a:lnSpc>
            </a:pPr>
            <a:r>
              <a:rPr lang="zh-CN" altLang="en-US" sz="2400" dirty="0"/>
              <a:t>登陆后保存交换机的配置信息。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方案一：查询配置，并读取查询到的信息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方案二：直接保存配置，然后上传到</a:t>
            </a:r>
            <a:r>
              <a:rPr lang="en-US" altLang="zh-CN" sz="2000" dirty="0" err="1"/>
              <a:t>tftp</a:t>
            </a:r>
            <a:r>
              <a:rPr lang="zh-CN" altLang="en-US" sz="2000" dirty="0"/>
              <a:t>服务器</a:t>
            </a:r>
            <a:endParaRPr lang="zh-cn" altLang="en-US" sz="2000" dirty="0"/>
          </a:p>
          <a:p>
            <a:pPr marL="109728" indent="0" rtl="0">
              <a:buNone/>
            </a:pPr>
            <a:endParaRPr lang="zh-cn" sz="2400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8DCA871-6162-4470-83B9-B50F0FAE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8" y="646612"/>
            <a:ext cx="10972800" cy="1066800"/>
          </a:xfrm>
        </p:spPr>
        <p:txBody>
          <a:bodyPr rtlCol="0"/>
          <a:lstStyle/>
          <a:p>
            <a:pPr rtl="0"/>
            <a:r>
              <a:rPr lang="en-US" altLang="zh-CN" dirty="0"/>
              <a:t>telnet</a:t>
            </a:r>
            <a:r>
              <a:rPr lang="zh-CN" altLang="en-US" dirty="0"/>
              <a:t> 协议</a:t>
            </a:r>
            <a:endParaRPr 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2500206-214B-46D0-BBA0-7CD600A7A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846" y="1713412"/>
            <a:ext cx="10972800" cy="4325112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Telnet</a:t>
            </a:r>
            <a:r>
              <a:rPr lang="zh-CN" altLang="en-US" sz="2000" dirty="0"/>
              <a:t>协议是</a:t>
            </a:r>
            <a:r>
              <a:rPr lang="en-US" altLang="zh-CN" sz="2000" dirty="0"/>
              <a:t>TCP/IP</a:t>
            </a:r>
            <a:r>
              <a:rPr lang="zh-CN" altLang="en-US" sz="2000" dirty="0"/>
              <a:t>协议族中的一员，是</a:t>
            </a:r>
            <a:r>
              <a:rPr lang="en-US" altLang="zh-CN" sz="2000" dirty="0"/>
              <a:t>Internet</a:t>
            </a:r>
            <a:r>
              <a:rPr lang="zh-CN" altLang="en-US" sz="2000" dirty="0"/>
              <a:t>远程登陆服务的标准协议。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目的是提供一个相对通用的，双向的，面向八位字节的通信方法，把本地用户所使用的计算机变成远程主机系统的一个终端。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通过 </a:t>
            </a:r>
            <a:r>
              <a:rPr lang="en-US" altLang="zh-CN" sz="2000" dirty="0"/>
              <a:t>telnet </a:t>
            </a:r>
            <a:r>
              <a:rPr lang="zh-CN" altLang="en-US" sz="2000" dirty="0"/>
              <a:t>到交换机上需要的条件：</a:t>
            </a:r>
            <a:endParaRPr lang="en-US" altLang="zh-CN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客户端与交换机之间的 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</a:t>
            </a:r>
            <a:r>
              <a:rPr lang="zh-CN" altLang="en-US" sz="1600" dirty="0"/>
              <a:t>连接是畅通的，可以通过</a:t>
            </a:r>
            <a:r>
              <a:rPr lang="en-US" altLang="zh-CN" sz="1600" dirty="0"/>
              <a:t>ping</a:t>
            </a:r>
            <a:r>
              <a:rPr lang="zh-CN" altLang="en-US" sz="1600" dirty="0"/>
              <a:t>来检查</a:t>
            </a:r>
            <a:endParaRPr lang="en-US" altLang="zh-CN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本地客户端安装了</a:t>
            </a:r>
            <a:r>
              <a:rPr lang="en-US" altLang="zh-CN" sz="1600" dirty="0"/>
              <a:t>telnet</a:t>
            </a:r>
            <a:r>
              <a:rPr lang="zh-CN" altLang="en-US" sz="1600" dirty="0"/>
              <a:t>客户端，且防火墙是允许通过的。</a:t>
            </a:r>
            <a:endParaRPr lang="en-US" altLang="zh-CN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交换机开通了</a:t>
            </a:r>
            <a:r>
              <a:rPr lang="en-US" altLang="zh-CN" sz="1600" dirty="0"/>
              <a:t>telnet</a:t>
            </a:r>
            <a:r>
              <a:rPr lang="zh-CN" altLang="en-US" sz="1600" dirty="0"/>
              <a:t>服务。</a:t>
            </a:r>
            <a:endParaRPr lang="en-US" altLang="zh-CN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交换机的 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</a:t>
            </a:r>
            <a:r>
              <a:rPr lang="zh-CN" altLang="en-US" sz="1600" dirty="0"/>
              <a:t>地址和端口号（一般默认是</a:t>
            </a:r>
            <a:r>
              <a:rPr lang="en-US" altLang="zh-CN" sz="1600" dirty="0"/>
              <a:t>22</a:t>
            </a:r>
            <a:r>
              <a:rPr lang="zh-CN" altLang="en-US" sz="1600" dirty="0"/>
              <a:t>）、账号密码等信息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满足了以上几个条件后，就可以在本地</a:t>
            </a:r>
            <a:r>
              <a:rPr lang="en-US" altLang="zh-CN" sz="2000" dirty="0"/>
              <a:t>telnet</a:t>
            </a:r>
            <a:r>
              <a:rPr lang="zh-CN" altLang="en-US" sz="2000" dirty="0"/>
              <a:t>到交换机上。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B48D50-131B-4908-AFF4-7CB1E2A33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179" y="3024051"/>
            <a:ext cx="38957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5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8DCA871-6162-4470-83B9-B50F0FAE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8" y="646612"/>
            <a:ext cx="10972800" cy="1066800"/>
          </a:xfrm>
        </p:spPr>
        <p:txBody>
          <a:bodyPr rtlCol="0"/>
          <a:lstStyle/>
          <a:p>
            <a:pPr rtl="0"/>
            <a:r>
              <a:rPr lang="zh-CN" altLang="en-US" dirty="0"/>
              <a:t>交换机命令</a:t>
            </a:r>
            <a:endParaRPr 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2500206-214B-46D0-BBA0-7CD600A7A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2" y="1713411"/>
            <a:ext cx="10972800" cy="4497977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Display current-configuration </a:t>
            </a:r>
            <a:r>
              <a:rPr lang="zh-CN" altLang="en-US" sz="2000" dirty="0"/>
              <a:t>查询当前配置信息。按空格键翻页。</a:t>
            </a:r>
            <a:endParaRPr lang="en-US" altLang="zh-CN" sz="2000" dirty="0"/>
          </a:p>
          <a:p>
            <a:pPr marL="109728" indent="0">
              <a:lnSpc>
                <a:spcPct val="150000"/>
              </a:lnSpc>
              <a:buNone/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Save</a:t>
            </a:r>
            <a:r>
              <a:rPr lang="zh-CN" altLang="en-US" sz="2000" dirty="0"/>
              <a:t> </a:t>
            </a:r>
            <a:r>
              <a:rPr lang="en-US" altLang="zh-CN" sz="2000" dirty="0"/>
              <a:t>[</a:t>
            </a:r>
            <a:r>
              <a:rPr lang="zh-CN" altLang="en-US" sz="2000" dirty="0"/>
              <a:t>文件名</a:t>
            </a:r>
            <a:r>
              <a:rPr lang="en-US" altLang="zh-CN" sz="2000" dirty="0"/>
              <a:t>(*.</a:t>
            </a:r>
            <a:r>
              <a:rPr lang="en-US" altLang="zh-CN" sz="2000" dirty="0" err="1"/>
              <a:t>cfg</a:t>
            </a:r>
            <a:r>
              <a:rPr lang="en-US" altLang="zh-CN" sz="2000" dirty="0"/>
              <a:t>)] </a:t>
            </a:r>
            <a:r>
              <a:rPr lang="zh-CN" altLang="en-US" sz="2000" dirty="0"/>
              <a:t>保存当前的配置信息到交换机的存储上。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文件名可选。成功后提示</a:t>
            </a:r>
            <a:r>
              <a:rPr lang="en-US" altLang="zh-CN" sz="1800" dirty="0"/>
              <a:t>successfully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示例：</a:t>
            </a:r>
            <a:r>
              <a:rPr lang="en-US" altLang="zh-CN" sz="1800" dirty="0"/>
              <a:t>save </a:t>
            </a:r>
            <a:r>
              <a:rPr lang="en-US" altLang="zh-CN" sz="1800" dirty="0" err="1"/>
              <a:t>wyc.cfg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Tftp</a:t>
            </a:r>
            <a:r>
              <a:rPr lang="en-US" altLang="zh-CN" sz="2000" dirty="0"/>
              <a:t> host put </a:t>
            </a:r>
            <a:r>
              <a:rPr lang="en-US" altLang="zh-CN" sz="2000" dirty="0" err="1"/>
              <a:t>localfile</a:t>
            </a:r>
            <a:r>
              <a:rPr lang="en-US" altLang="zh-CN" sz="2000" dirty="0"/>
              <a:t> [</a:t>
            </a:r>
            <a:r>
              <a:rPr lang="en-US" altLang="zh-CN" sz="2000" dirty="0" err="1"/>
              <a:t>remotefile</a:t>
            </a:r>
            <a:r>
              <a:rPr lang="en-US" altLang="zh-CN" sz="2000" dirty="0"/>
              <a:t>]  </a:t>
            </a:r>
            <a:r>
              <a:rPr lang="zh-CN" altLang="en-US" sz="2000" dirty="0"/>
              <a:t>上传命令。其中</a:t>
            </a:r>
            <a:r>
              <a:rPr lang="en-US" altLang="zh-CN" sz="2000" dirty="0"/>
              <a:t>host </a:t>
            </a:r>
            <a:r>
              <a:rPr lang="zh-CN" altLang="en-US" sz="2000" dirty="0"/>
              <a:t>是要上传的</a:t>
            </a:r>
            <a:r>
              <a:rPr lang="en-US" altLang="zh-CN" sz="2000" dirty="0" err="1"/>
              <a:t>tft</a:t>
            </a:r>
            <a:r>
              <a:rPr lang="zh-CN" altLang="en-US" sz="2000" dirty="0"/>
              <a:t>服务器地址，</a:t>
            </a:r>
            <a:r>
              <a:rPr lang="en-US" altLang="zh-CN" sz="2000" dirty="0" err="1"/>
              <a:t>localfile</a:t>
            </a:r>
            <a:r>
              <a:rPr lang="en-US" altLang="zh-CN" sz="2000" dirty="0"/>
              <a:t> </a:t>
            </a:r>
            <a:r>
              <a:rPr lang="zh-CN" altLang="en-US" sz="2000" dirty="0"/>
              <a:t>是交换机上要上传的文件，</a:t>
            </a:r>
            <a:r>
              <a:rPr lang="en-US" altLang="zh-CN" sz="2000" dirty="0" err="1"/>
              <a:t>remotefile</a:t>
            </a:r>
            <a:r>
              <a:rPr lang="zh-CN" altLang="en-US" sz="2000" dirty="0"/>
              <a:t>是远程服务器文件名，可选的。</a:t>
            </a:r>
            <a:endParaRPr lang="en-US" altLang="zh-CN" sz="2000" dirty="0"/>
          </a:p>
          <a:p>
            <a:pPr lvl="1">
              <a:lnSpc>
                <a:spcPct val="160000"/>
              </a:lnSpc>
            </a:pPr>
            <a:r>
              <a:rPr lang="zh-CN" altLang="en-US" sz="1800" dirty="0"/>
              <a:t>示例：</a:t>
            </a:r>
            <a:r>
              <a:rPr lang="en-US" altLang="zh-CN" sz="1800" dirty="0" err="1"/>
              <a:t>tftp</a:t>
            </a:r>
            <a:r>
              <a:rPr lang="en-US" altLang="zh-CN" sz="1800" dirty="0"/>
              <a:t> 10.100.3.100 put </a:t>
            </a:r>
            <a:r>
              <a:rPr lang="en-US" altLang="zh-CN" sz="1800" dirty="0" err="1"/>
              <a:t>wyc.cfg</a:t>
            </a:r>
            <a:r>
              <a:rPr lang="en-US" altLang="zh-CN" sz="1800" dirty="0"/>
              <a:t> 10.100.3.6-0311.cfg</a:t>
            </a:r>
          </a:p>
          <a:p>
            <a:pPr lvl="1">
              <a:lnSpc>
                <a:spcPct val="160000"/>
              </a:lnSpc>
            </a:pPr>
            <a:r>
              <a:rPr lang="zh-CN" altLang="en-US" sz="2000" dirty="0"/>
              <a:t>成功后提示</a:t>
            </a:r>
            <a:r>
              <a:rPr lang="en-US" altLang="zh-CN" sz="2000" dirty="0"/>
              <a:t>successfully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47AAC3-9D9C-4DA5-93C1-D949C1D90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906" y="3239171"/>
            <a:ext cx="5015866" cy="8962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77AAE3-AFA7-41F6-AB6B-30F4AB3CB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906" y="5634037"/>
            <a:ext cx="4210050" cy="7524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64A62A-4A57-4B21-8656-63E462792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295" y="2204493"/>
            <a:ext cx="29146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1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588" y="646612"/>
            <a:ext cx="10972800" cy="1066800"/>
          </a:xfrm>
        </p:spPr>
        <p:txBody>
          <a:bodyPr rtlCol="0"/>
          <a:lstStyle/>
          <a:p>
            <a:pPr rtl="0"/>
            <a:r>
              <a:rPr lang="en-US" altLang="zh-CN" dirty="0" err="1"/>
              <a:t>Telnetlib</a:t>
            </a:r>
            <a:r>
              <a:rPr lang="zh-CN" altLang="en-US" dirty="0"/>
              <a:t>模块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846" y="1713412"/>
            <a:ext cx="10972800" cy="4325112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/>
              <a:t>class </a:t>
            </a:r>
            <a:r>
              <a:rPr lang="en-US" altLang="zh-CN" sz="2200" b="1" dirty="0" err="1"/>
              <a:t>telnetlib.Telnet</a:t>
            </a:r>
            <a:r>
              <a:rPr lang="en-US" altLang="zh-CN" sz="2000" dirty="0"/>
              <a:t>([host[, port[, timeout]]])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使用时传数</a:t>
            </a:r>
            <a:r>
              <a:rPr lang="en-US" altLang="zh-CN" sz="1800" dirty="0"/>
              <a:t>host</a:t>
            </a:r>
            <a:r>
              <a:rPr lang="zh-CN" altLang="en-US" sz="1800" dirty="0"/>
              <a:t>参数，将类实例化。</a:t>
            </a:r>
            <a:r>
              <a:rPr lang="en-US" altLang="zh-CN" sz="1800" dirty="0"/>
              <a:t>Port </a:t>
            </a:r>
            <a:r>
              <a:rPr lang="zh-CN" altLang="en-US" sz="1800" dirty="0"/>
              <a:t>是可选，默认是</a:t>
            </a:r>
            <a:r>
              <a:rPr lang="en-US" altLang="zh-CN" sz="1800" dirty="0"/>
              <a:t>22</a:t>
            </a:r>
            <a:r>
              <a:rPr lang="zh-CN" altLang="en-US" sz="1800" dirty="0"/>
              <a:t>，</a:t>
            </a:r>
            <a:r>
              <a:rPr lang="en-US" altLang="zh-CN" sz="1800" dirty="0"/>
              <a:t>timeout</a:t>
            </a:r>
            <a:r>
              <a:rPr lang="zh-CN" altLang="en-US" sz="1800" dirty="0"/>
              <a:t>是超时信息，单位秒。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注：是一个类似</a:t>
            </a:r>
            <a:r>
              <a:rPr lang="en-US" altLang="zh-CN" sz="1800" dirty="0"/>
              <a:t>telnet</a:t>
            </a:r>
            <a:r>
              <a:rPr lang="zh-CN" altLang="en-US" sz="1800" dirty="0"/>
              <a:t>客户端的模块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2200" b="1" dirty="0" err="1"/>
              <a:t>Telnet.read_until</a:t>
            </a:r>
            <a:r>
              <a:rPr lang="en-US" altLang="zh-CN" sz="2000" dirty="0"/>
              <a:t>(expected[, timeout])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当结果中存在想要的信息时返回。如果找不到匹配项，则返回可用的任何项，可能为空字符串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注：</a:t>
            </a:r>
            <a:r>
              <a:rPr lang="zh-CN" altLang="en-US" sz="1800" b="1" dirty="0"/>
              <a:t>主要用来获取交换机的反馈信息</a:t>
            </a:r>
            <a:endParaRPr lang="en-US" altLang="zh-CN" sz="1800" b="1" dirty="0"/>
          </a:p>
          <a:p>
            <a:pPr>
              <a:lnSpc>
                <a:spcPct val="150000"/>
              </a:lnSpc>
            </a:pPr>
            <a:r>
              <a:rPr lang="en-US" altLang="zh-CN" sz="2200" b="1" dirty="0" err="1"/>
              <a:t>Telnet.write</a:t>
            </a:r>
            <a:r>
              <a:rPr lang="en-US" altLang="zh-CN" sz="2200" b="1" dirty="0"/>
              <a:t>(buffer)</a:t>
            </a:r>
          </a:p>
          <a:p>
            <a:pPr lvl="1">
              <a:lnSpc>
                <a:spcPct val="150000"/>
              </a:lnSpc>
            </a:pPr>
            <a:r>
              <a:rPr lang="zh-CN" altLang="en-US" sz="1700" dirty="0"/>
              <a:t>写入字符串给连接</a:t>
            </a:r>
            <a:endParaRPr lang="en-US" altLang="zh-CN" sz="1700" dirty="0"/>
          </a:p>
          <a:p>
            <a:pPr lvl="1">
              <a:lnSpc>
                <a:spcPct val="150000"/>
              </a:lnSpc>
            </a:pPr>
            <a:r>
              <a:rPr lang="zh-CN" altLang="en-US" sz="1700" dirty="0"/>
              <a:t>注：</a:t>
            </a:r>
            <a:r>
              <a:rPr lang="zh-CN" altLang="en-US" sz="1700" b="1" dirty="0"/>
              <a:t>主要用来发送命令给交换机</a:t>
            </a:r>
            <a:endParaRPr lang="en-US" altLang="zh-CN" sz="1700" b="1" dirty="0"/>
          </a:p>
          <a:p>
            <a:pPr marL="109728" indent="0" rtl="0">
              <a:buNone/>
            </a:pP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2295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sz="half" idx="1"/>
          </p:nvPr>
        </p:nvSpPr>
        <p:spPr>
          <a:xfrm>
            <a:off x="489131" y="1761671"/>
            <a:ext cx="5384800" cy="4341875"/>
          </a:xfrm>
        </p:spPr>
        <p:txBody>
          <a:bodyPr rtlCol="0">
            <a:noAutofit/>
          </a:bodyPr>
          <a:lstStyle/>
          <a:p>
            <a:pPr rtl="0">
              <a:lnSpc>
                <a:spcPct val="150000"/>
              </a:lnSpc>
            </a:pPr>
            <a:r>
              <a:rPr lang="zh-CN" altLang="en-US" sz="1600" b="1" dirty="0"/>
              <a:t>代码结构：</a:t>
            </a:r>
            <a:endParaRPr lang="en-US" altLang="zh-CN" sz="1600" b="1" dirty="0"/>
          </a:p>
          <a:p>
            <a:pPr marL="566928" indent="-457200" rtl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需要读取文件获得</a:t>
            </a:r>
            <a:r>
              <a:rPr lang="en-US" altLang="zh-CN" sz="1600" dirty="0"/>
              <a:t>telnet</a:t>
            </a:r>
            <a:r>
              <a:rPr lang="zh-CN" altLang="en-US" sz="1600" dirty="0"/>
              <a:t>模块所需的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地址、账号、密码信息保存为列表</a:t>
            </a:r>
            <a:endParaRPr lang="en-US" altLang="zh-CN" sz="1600" dirty="0"/>
          </a:p>
          <a:p>
            <a:pPr marL="745236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读取文件的过程我放在</a:t>
            </a:r>
            <a:r>
              <a:rPr lang="en-US" altLang="zh-CN" sz="1600" dirty="0"/>
              <a:t>readfile()</a:t>
            </a:r>
            <a:r>
              <a:rPr lang="zh-CN" altLang="en-US" sz="1600" dirty="0"/>
              <a:t>函数中去执行。</a:t>
            </a:r>
            <a:endParaRPr lang="en-US" altLang="zh-CN" sz="1600" dirty="0"/>
          </a:p>
          <a:p>
            <a:pPr marL="745236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参数为要读取文件路径</a:t>
            </a:r>
            <a:endParaRPr lang="en-US" altLang="zh-CN" sz="1600" dirty="0"/>
          </a:p>
          <a:p>
            <a:pPr marL="566928" indent="-457200" rtl="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使用</a:t>
            </a:r>
            <a:r>
              <a:rPr lang="en-US" altLang="zh-CN" sz="1600" dirty="0"/>
              <a:t>for</a:t>
            </a:r>
            <a:r>
              <a:rPr lang="zh-CN" altLang="en-US" sz="1600" dirty="0"/>
              <a:t>循环，在地址列表中依次的执行</a:t>
            </a:r>
            <a:r>
              <a:rPr lang="en-US" altLang="zh-CN" sz="1600" dirty="0"/>
              <a:t>telnet</a:t>
            </a:r>
            <a:r>
              <a:rPr lang="zh-CN" altLang="en-US" sz="1600" dirty="0"/>
              <a:t>，完成登陆和保存操作。</a:t>
            </a:r>
            <a:endParaRPr lang="en-US" altLang="zh-CN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telnet</a:t>
            </a:r>
            <a:r>
              <a:rPr lang="zh-CN" altLang="en-US" sz="1600" dirty="0"/>
              <a:t>的过程我放在另一个</a:t>
            </a:r>
            <a:r>
              <a:rPr lang="en-US" altLang="zh-CN" sz="1600" dirty="0" err="1"/>
              <a:t>do_telnet</a:t>
            </a:r>
            <a:r>
              <a:rPr lang="en-US" altLang="zh-CN" sz="1600" dirty="0"/>
              <a:t>()</a:t>
            </a:r>
            <a:r>
              <a:rPr lang="zh-CN" altLang="en-US" sz="1600" dirty="0"/>
              <a:t>函数中实现。</a:t>
            </a:r>
            <a:endParaRPr lang="en-US" altLang="zh-CN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参数为：</a:t>
            </a:r>
            <a:r>
              <a:rPr lang="en-US" altLang="zh-CN" sz="1600" dirty="0"/>
              <a:t>host,</a:t>
            </a:r>
            <a:r>
              <a:rPr lang="zh-CN" altLang="en-US" sz="1600" dirty="0"/>
              <a:t> </a:t>
            </a:r>
            <a:r>
              <a:rPr lang="en-US" altLang="zh-CN" sz="1600" dirty="0"/>
              <a:t>username, password, commands.</a:t>
            </a:r>
          </a:p>
          <a:p>
            <a:pPr marL="566928" indent="-457200" rtl="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/>
              <a:t>Print</a:t>
            </a:r>
            <a:r>
              <a:rPr lang="zh-CN" altLang="en-US" sz="1600" dirty="0"/>
              <a:t>语句打印输出信息可以让交互更友好。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61C2245-1573-408D-A66B-35F45A446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931" y="480101"/>
            <a:ext cx="6318069" cy="6377899"/>
          </a:xfrm>
          <a:prstGeom prst="rect">
            <a:avLst/>
          </a:prstGeom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F241256D-6F0C-49B2-B29C-E849FF53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49" y="568233"/>
            <a:ext cx="5641701" cy="1066800"/>
          </a:xfrm>
        </p:spPr>
        <p:txBody>
          <a:bodyPr rtlCol="0"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-save</a:t>
            </a:r>
            <a:r>
              <a:rPr lang="zh-CN" altLang="en-US" dirty="0"/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sz="half" idx="1"/>
          </p:nvPr>
        </p:nvSpPr>
        <p:spPr>
          <a:xfrm>
            <a:off x="387531" y="1745925"/>
            <a:ext cx="5384800" cy="4341875"/>
          </a:xfrm>
        </p:spPr>
        <p:txBody>
          <a:bodyPr rtlCol="0">
            <a:noAutofit/>
          </a:bodyPr>
          <a:lstStyle/>
          <a:p>
            <a:pPr rtl="0">
              <a:lnSpc>
                <a:spcPct val="150000"/>
              </a:lnSpc>
            </a:pPr>
            <a:r>
              <a:rPr lang="en-US" altLang="zh-CN" sz="1600" b="1" dirty="0"/>
              <a:t>readfile(filename)</a:t>
            </a:r>
            <a:r>
              <a:rPr lang="zh-CN" altLang="en-US" sz="1600" b="1" dirty="0"/>
              <a:t>函数：</a:t>
            </a:r>
            <a:endParaRPr lang="en-US" altLang="zh-CN" sz="1600" b="1" dirty="0"/>
          </a:p>
          <a:p>
            <a:pPr marL="566928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/>
              <a:t>open()</a:t>
            </a:r>
            <a:r>
              <a:rPr lang="zh-CN" altLang="en-US" sz="1600" dirty="0"/>
              <a:t>方法：用于打开一个文件，并返回文件对象，如果该文件无法被打开，会抛出 异常。</a:t>
            </a:r>
            <a:endParaRPr lang="en-US" altLang="zh-CN" sz="1600" dirty="0"/>
          </a:p>
          <a:p>
            <a:pPr marL="68808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注意：使用 </a:t>
            </a:r>
            <a:r>
              <a:rPr lang="en-US" altLang="zh-CN" sz="1200" dirty="0"/>
              <a:t>open() </a:t>
            </a:r>
            <a:r>
              <a:rPr lang="zh-CN" altLang="en-US" sz="1200" dirty="0"/>
              <a:t>方法一定要保证关闭文件对象，即使用完后调用 </a:t>
            </a:r>
            <a:r>
              <a:rPr lang="en-US" altLang="zh-CN" sz="1200" dirty="0"/>
              <a:t>close() </a:t>
            </a:r>
            <a:r>
              <a:rPr lang="zh-CN" altLang="en-US" sz="1200" dirty="0"/>
              <a:t>方法。</a:t>
            </a:r>
            <a:endParaRPr lang="en-US" altLang="zh-CN" sz="1200" dirty="0"/>
          </a:p>
          <a:p>
            <a:pPr marL="566928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err="1"/>
              <a:t>file.readlines</a:t>
            </a:r>
            <a:r>
              <a:rPr lang="en-US" altLang="zh-CN" sz="1600" dirty="0"/>
              <a:t>()</a:t>
            </a:r>
            <a:r>
              <a:rPr lang="zh-CN" altLang="en-US" sz="1600" dirty="0"/>
              <a:t>方法：读取所有行并返回列表</a:t>
            </a:r>
            <a:r>
              <a:rPr lang="en-US" altLang="zh-CN" sz="1600" dirty="0"/>
              <a:t>lines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68808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注意：读取到到行是带有</a:t>
            </a:r>
            <a:r>
              <a:rPr lang="en-US" altLang="zh-CN" sz="1200" dirty="0"/>
              <a:t>“\n”</a:t>
            </a:r>
            <a:r>
              <a:rPr lang="zh-CN" altLang="en-US" sz="1200" dirty="0"/>
              <a:t>的</a:t>
            </a:r>
            <a:endParaRPr lang="en-US" altLang="zh-CN" sz="1200" dirty="0"/>
          </a:p>
          <a:p>
            <a:pPr marL="566928" lvl="0" indent="-457200">
              <a:lnSpc>
                <a:spcPct val="150000"/>
              </a:lnSpc>
              <a:buClr>
                <a:srgbClr val="37A76F">
                  <a:lumMod val="75000"/>
                </a:srgbClr>
              </a:buClr>
              <a:buFont typeface="+mj-lt"/>
              <a:buAutoNum type="arabicPeriod"/>
            </a:pPr>
            <a:r>
              <a:rPr lang="en-US" altLang="zh-CN" sz="1600" dirty="0">
                <a:solidFill>
                  <a:srgbClr val="455F51"/>
                </a:solidFill>
              </a:rPr>
              <a:t>strip()</a:t>
            </a:r>
            <a:r>
              <a:rPr lang="zh-CN" altLang="en-US" sz="1600" dirty="0">
                <a:solidFill>
                  <a:srgbClr val="455F51"/>
                </a:solidFill>
              </a:rPr>
              <a:t>方法：用于移除字符串头尾指定的字符（默认为空格）或字符序列。</a:t>
            </a:r>
            <a:endParaRPr lang="en-US" altLang="zh-CN" sz="1600" dirty="0">
              <a:solidFill>
                <a:srgbClr val="455F51"/>
              </a:solidFill>
            </a:endParaRPr>
          </a:p>
          <a:p>
            <a:pPr marL="68808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注意：该方法只能删除开头或是结尾的字符。</a:t>
            </a:r>
            <a:endParaRPr lang="en-US" altLang="zh-CN" sz="1200" dirty="0"/>
          </a:p>
          <a:p>
            <a:pPr marL="566928" lvl="0" indent="-457200">
              <a:lnSpc>
                <a:spcPct val="150000"/>
              </a:lnSpc>
              <a:buClr>
                <a:srgbClr val="37A76F">
                  <a:lumMod val="75000"/>
                </a:srgbClr>
              </a:buClr>
              <a:buFont typeface="+mj-lt"/>
              <a:buAutoNum type="arabicPeriod"/>
            </a:pPr>
            <a:r>
              <a:rPr lang="en-US" altLang="zh-CN" sz="1600" dirty="0">
                <a:solidFill>
                  <a:srgbClr val="455F51"/>
                </a:solidFill>
              </a:rPr>
              <a:t>split()</a:t>
            </a:r>
            <a:r>
              <a:rPr lang="zh-CN" altLang="en-US" sz="1600" dirty="0">
                <a:solidFill>
                  <a:srgbClr val="455F51"/>
                </a:solidFill>
              </a:rPr>
              <a:t>方法：通过指定分隔符对字符串进行切片。</a:t>
            </a:r>
            <a:endParaRPr lang="en-US" altLang="zh-CN" sz="1600" dirty="0">
              <a:solidFill>
                <a:srgbClr val="455F51"/>
              </a:solidFill>
            </a:endParaRPr>
          </a:p>
          <a:p>
            <a:pPr marL="688086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5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3AAC01-2A9F-48EA-B8B1-737638711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636" y="953736"/>
            <a:ext cx="5948364" cy="29631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6C820BA-41B4-4F57-9FCC-B45D13344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636" y="3993063"/>
            <a:ext cx="5800725" cy="12477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E0685C2-4EF0-4C39-A3CF-0E2E80CE6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025" y="5317039"/>
            <a:ext cx="5895975" cy="1219200"/>
          </a:xfrm>
          <a:prstGeom prst="rect">
            <a:avLst/>
          </a:prstGeom>
        </p:spPr>
      </p:pic>
      <p:sp>
        <p:nvSpPr>
          <p:cNvPr id="10" name="标题 8">
            <a:extLst>
              <a:ext uri="{FF2B5EF4-FFF2-40B4-BE49-F238E27FC236}">
                <a16:creationId xmlns:a16="http://schemas.microsoft.com/office/drawing/2014/main" id="{1B67E865-C6F0-4CA3-A93B-866BF5B0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49" y="568233"/>
            <a:ext cx="5641701" cy="1066800"/>
          </a:xfrm>
        </p:spPr>
        <p:txBody>
          <a:bodyPr rtlCol="0"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-save</a:t>
            </a:r>
            <a:r>
              <a:rPr lang="zh-CN" altLang="en-US" dirty="0"/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299651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325849" y="568233"/>
            <a:ext cx="5641701" cy="1066800"/>
          </a:xfrm>
        </p:spPr>
        <p:txBody>
          <a:bodyPr rtlCol="0"/>
          <a:lstStyle/>
          <a:p>
            <a:r>
              <a:rPr lang="zh-CN" altLang="en-US" dirty="0"/>
              <a:t>代码分析</a:t>
            </a:r>
            <a:r>
              <a:rPr lang="en-US" altLang="zh-CN" dirty="0"/>
              <a:t>-save</a:t>
            </a:r>
            <a:r>
              <a:rPr lang="zh-CN" altLang="en-US" dirty="0"/>
              <a:t>模式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sz="half" idx="1"/>
          </p:nvPr>
        </p:nvSpPr>
        <p:spPr>
          <a:xfrm>
            <a:off x="387531" y="1745925"/>
            <a:ext cx="5384800" cy="4341875"/>
          </a:xfrm>
        </p:spPr>
        <p:txBody>
          <a:bodyPr rtlCol="0">
            <a:noAutofit/>
          </a:bodyPr>
          <a:lstStyle/>
          <a:p>
            <a:pPr rtl="0">
              <a:lnSpc>
                <a:spcPct val="150000"/>
              </a:lnSpc>
            </a:pPr>
            <a:r>
              <a:rPr lang="en-US" altLang="zh-CN" sz="1600" b="1" dirty="0"/>
              <a:t>do_telnet()</a:t>
            </a:r>
            <a:r>
              <a:rPr lang="zh-CN" altLang="en-US" sz="1600" b="1" dirty="0"/>
              <a:t>函数：</a:t>
            </a:r>
            <a:endParaRPr lang="en-US" altLang="zh-CN" sz="1600" b="1" dirty="0"/>
          </a:p>
          <a:p>
            <a:pPr marL="566928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字符编码问题：在</a:t>
            </a:r>
            <a:r>
              <a:rPr lang="en-US" altLang="zh-CN" sz="1600" dirty="0"/>
              <a:t>python</a:t>
            </a:r>
            <a:r>
              <a:rPr lang="zh-CN" altLang="en-US" sz="1600" dirty="0"/>
              <a:t>程序在内存中的字符串类型是</a:t>
            </a:r>
            <a:r>
              <a:rPr lang="en-US" altLang="zh-CN" sz="1600" dirty="0"/>
              <a:t>str</a:t>
            </a:r>
            <a:r>
              <a:rPr lang="zh-CN" altLang="en-US" sz="1600" dirty="0"/>
              <a:t>的，但这个类型不能直接写入存储或通信，通过</a:t>
            </a:r>
            <a:r>
              <a:rPr lang="en-US" altLang="zh-CN" sz="1600" dirty="0"/>
              <a:t>read</a:t>
            </a:r>
            <a:r>
              <a:rPr lang="zh-CN" altLang="en-US" sz="1600" dirty="0"/>
              <a:t>和</a:t>
            </a:r>
            <a:r>
              <a:rPr lang="en-US" altLang="zh-CN" sz="1600" dirty="0"/>
              <a:t>write</a:t>
            </a:r>
            <a:r>
              <a:rPr lang="zh-CN" altLang="en-US" sz="1600" dirty="0"/>
              <a:t>方法与交换机交互时，需要将</a:t>
            </a:r>
            <a:r>
              <a:rPr lang="en-US" altLang="zh-CN" sz="1600" dirty="0"/>
              <a:t>str</a:t>
            </a:r>
            <a:r>
              <a:rPr lang="zh-CN" altLang="en-US" sz="1600" dirty="0"/>
              <a:t>类型转换为</a:t>
            </a:r>
            <a:r>
              <a:rPr lang="en-US" altLang="zh-CN" sz="1600" dirty="0"/>
              <a:t>bytes</a:t>
            </a:r>
            <a:r>
              <a:rPr lang="zh-CN" altLang="en-US" sz="1600" dirty="0"/>
              <a:t>，这样才能正确的被交换机正确接收。</a:t>
            </a:r>
            <a:endParaRPr lang="en-US" altLang="zh-CN" sz="1600" dirty="0"/>
          </a:p>
          <a:p>
            <a:pPr marL="566928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通信的时延问题：我们是通过内网访问交换机，时延很小，如果时延大的时候，在程序中应该考虑指令的传输时延，避免冲突。</a:t>
            </a:r>
            <a:endParaRPr lang="en-US" altLang="zh-CN" sz="1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966089-4F4B-4253-A9A5-AC1404519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769" y="698318"/>
            <a:ext cx="6015764" cy="615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1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培训演示文稿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494_TF03460604" id="{497F7A61-B52F-47CA-A08F-2B310BFFB5D9}" vid="{917F7D93-DFDC-480E-94E9-A8AEB525E711}"/>
    </a:ext>
  </a:extLst>
</a:theme>
</file>

<file path=ppt/theme/theme2.xml><?xml version="1.0" encoding="utf-8"?>
<a:theme xmlns:a="http://schemas.openxmlformats.org/drawingml/2006/main" name="Office 主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培训演示文稿</Template>
  <TotalTime>420</TotalTime>
  <Words>1221</Words>
  <Application>Microsoft Office PowerPoint</Application>
  <PresentationFormat>宽屏</PresentationFormat>
  <Paragraphs>126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微软雅黑</vt:lpstr>
      <vt:lpstr>Arial</vt:lpstr>
      <vt:lpstr>Georgia</vt:lpstr>
      <vt:lpstr>Wingdings 2</vt:lpstr>
      <vt:lpstr>培训演示文稿</vt:lpstr>
      <vt:lpstr>Python3 交换机自动登陆</vt:lpstr>
      <vt:lpstr>简介</vt:lpstr>
      <vt:lpstr>需求分析</vt:lpstr>
      <vt:lpstr>telnet 协议</vt:lpstr>
      <vt:lpstr>交换机命令</vt:lpstr>
      <vt:lpstr>Telnetlib模块</vt:lpstr>
      <vt:lpstr>代码分析-save模式</vt:lpstr>
      <vt:lpstr>代码分析-save模式</vt:lpstr>
      <vt:lpstr>代码分析-save模式</vt:lpstr>
      <vt:lpstr>代码分析-读取模式</vt:lpstr>
      <vt:lpstr>代码分析-优化</vt:lpstr>
      <vt:lpstr>测试结果</vt:lpstr>
      <vt:lpstr>小结</vt:lpstr>
      <vt:lpstr>课程 3：目标</vt:lpstr>
      <vt:lpstr>课程 3：内容</vt:lpstr>
      <vt:lpstr>课程 3：小结</vt:lpstr>
      <vt:lpstr>培训总结</vt:lpstr>
      <vt:lpstr>评估与评价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Python3 交换机自动登陆</dc:title>
  <dc:creator>wang yuchen</dc:creator>
  <cp:lastModifiedBy>wang yuchen</cp:lastModifiedBy>
  <cp:revision>39</cp:revision>
  <dcterms:created xsi:type="dcterms:W3CDTF">2019-03-12T09:07:43Z</dcterms:created>
  <dcterms:modified xsi:type="dcterms:W3CDTF">2019-03-14T09:58:41Z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