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0" r:id="rId4"/>
    <p:sldId id="272" r:id="rId5"/>
    <p:sldId id="273" r:id="rId6"/>
    <p:sldId id="271" r:id="rId7"/>
    <p:sldId id="261" r:id="rId8"/>
    <p:sldId id="274" r:id="rId9"/>
    <p:sldId id="275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911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2019年3月13日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2019年3月13日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5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1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8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5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6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7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6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8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3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2019年3月13日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2019年3月13日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Python3 </a:t>
            </a:r>
            <a:r>
              <a:rPr lang="zh-CN" altLang="en-US" dirty="0"/>
              <a:t>交换机自动登陆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王雨晨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1：小结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概述要点。</a:t>
            </a:r>
          </a:p>
          <a:p>
            <a:pPr rtl="0"/>
            <a:r>
              <a:rPr lang="zh-cn" dirty="0"/>
              <a:t>留出提问时间。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2：目标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列出此培训课程的预期结果。</a:t>
            </a:r>
          </a:p>
          <a:p>
            <a:pPr rtl="0"/>
            <a:r>
              <a:rPr lang="zh-cn" dirty="0"/>
              <a:t>各目标均应简明扼要，包含一个动词和一个可衡量的结果。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2：内容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/>
              <a:t>在此处添加文本。 </a:t>
            </a:r>
          </a:p>
          <a:p>
            <a:pPr rtl="0"/>
            <a:r>
              <a:rPr lang="zh-cn" dirty="0"/>
              <a:t>若要在右列中添加图片、图表或其他内容，请单击相应的图标。</a:t>
            </a:r>
          </a:p>
          <a:p>
            <a:pPr rtl="0"/>
            <a:r>
              <a:rPr lang="zh-cn" dirty="0"/>
              <a:t>若要添加幻灯片，请单击“插入”菜单中的“新建幻灯片”或按 CTRL+M。</a:t>
            </a:r>
          </a:p>
          <a:p>
            <a:pPr rtl="0"/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2：小结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概述要点。</a:t>
            </a:r>
          </a:p>
          <a:p>
            <a:pPr rtl="0"/>
            <a:r>
              <a:rPr lang="zh-cn" dirty="0"/>
              <a:t>留出提问时间。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课程 3：目标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列出此培训课程的预期结果。</a:t>
            </a:r>
          </a:p>
          <a:p>
            <a:pPr rtl="0"/>
            <a:r>
              <a:rPr lang="zh-cn" dirty="0"/>
              <a:t>各目标均应简明扼要，包含一个动词和一个可衡量的结果。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3：内容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/>
              <a:t>在此处添加文本。 </a:t>
            </a:r>
          </a:p>
          <a:p>
            <a:pPr rtl="0"/>
            <a:r>
              <a:rPr lang="zh-cn" dirty="0"/>
              <a:t>若要在右列中添加图片、图表或其他内容，请单击相应的图标。</a:t>
            </a:r>
          </a:p>
          <a:p>
            <a:pPr rtl="0"/>
            <a:r>
              <a:rPr lang="zh-cn" dirty="0"/>
              <a:t>若要添加幻灯片，请单击“插入”菜单中的“新建幻灯片”或按 CTRL+M。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3：小结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概述要点。</a:t>
            </a:r>
          </a:p>
          <a:p>
            <a:pPr rtl="0"/>
            <a:r>
              <a:rPr lang="zh-cn" dirty="0"/>
              <a:t>留出提问时间。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培训总结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列出各课程的要点。</a:t>
            </a:r>
          </a:p>
          <a:p>
            <a:pPr rtl="0"/>
            <a:r>
              <a:rPr lang="zh-cn" dirty="0"/>
              <a:t>提供介绍主题相关详细信息的资源。</a:t>
            </a:r>
          </a:p>
          <a:p>
            <a:pPr lvl="1" rtl="0"/>
            <a:r>
              <a:rPr lang="zh-cn" dirty="0"/>
              <a:t>在本幻灯片上列出资源。</a:t>
            </a:r>
          </a:p>
          <a:p>
            <a:pPr lvl="1" rtl="0"/>
            <a:r>
              <a:rPr lang="zh-cn" dirty="0"/>
              <a:t>提供含额外资源材料的讲义。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评估与评价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准备一个测验或考验，评估参与者学到了多少信息。</a:t>
            </a:r>
          </a:p>
          <a:p>
            <a:pPr rtl="0"/>
            <a:r>
              <a:rPr lang="zh-cn" dirty="0"/>
              <a:t>向参与者展开调查，了解他们觉得培训是否有用。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7236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83660"/>
            <a:ext cx="10972800" cy="4325112"/>
          </a:xfrm>
        </p:spPr>
        <p:txBody>
          <a:bodyPr wrap="square"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需求分析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en-US" altLang="zh-CN" dirty="0"/>
              <a:t>telnet </a:t>
            </a:r>
            <a:r>
              <a:rPr lang="zh-CN" altLang="en-US" dirty="0"/>
              <a:t>协议</a:t>
            </a:r>
          </a:p>
          <a:p>
            <a:pPr rtl="0">
              <a:lnSpc>
                <a:spcPct val="150000"/>
              </a:lnSpc>
            </a:pPr>
            <a:r>
              <a:rPr lang="zh-CN" altLang="en-US" dirty="0"/>
              <a:t>交换机命令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en-US" altLang="zh-CN" dirty="0" err="1"/>
              <a:t>Telnetlib</a:t>
            </a:r>
            <a:r>
              <a:rPr lang="zh-CN" altLang="en-US" dirty="0"/>
              <a:t>模块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代码分析</a:t>
            </a:r>
            <a:endParaRPr lang="en-US" altLang="zh-CN" dirty="0"/>
          </a:p>
          <a:p>
            <a:pPr marL="109728" indent="0" rtl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846" y="1713412"/>
            <a:ext cx="10972800" cy="4325112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自动登陆交换机。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要登陆多个交换机，产生登陆日志</a:t>
            </a:r>
            <a:endParaRPr lang="en-US" altLang="zh-CN" sz="2400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登陆后保存交换机的配置信息。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方案一：查询配置，并读取查询到的信息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方案二：直接保存配置，然后上传到</a:t>
            </a:r>
            <a:r>
              <a:rPr lang="en-US" altLang="zh-CN" sz="2400" dirty="0" err="1"/>
              <a:t>tftp</a:t>
            </a:r>
            <a:r>
              <a:rPr lang="zh-CN" altLang="en-US" sz="2400" dirty="0"/>
              <a:t>服务器</a:t>
            </a:r>
            <a:endParaRPr lang="zh-cn" altLang="en-US" sz="2400" dirty="0"/>
          </a:p>
          <a:p>
            <a:pPr marL="109728" indent="0" rtl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DCA871-6162-4470-83B9-B50F0FAE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en-US" altLang="zh-CN" dirty="0"/>
              <a:t>telnet</a:t>
            </a:r>
            <a:r>
              <a:rPr lang="zh-CN" altLang="en-US" dirty="0"/>
              <a:t> 协议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500206-214B-46D0-BBA0-7CD600A7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1713412"/>
            <a:ext cx="10972800" cy="4325112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Telnet</a:t>
            </a:r>
            <a:r>
              <a:rPr lang="zh-CN" altLang="en-US" sz="2000" dirty="0"/>
              <a:t>协议是</a:t>
            </a:r>
            <a:r>
              <a:rPr lang="en-US" altLang="zh-CN" sz="2000" dirty="0"/>
              <a:t>TCP/IP</a:t>
            </a:r>
            <a:r>
              <a:rPr lang="zh-CN" altLang="en-US" sz="2000" dirty="0"/>
              <a:t>协议族中的一员，是</a:t>
            </a:r>
            <a:r>
              <a:rPr lang="en-US" altLang="zh-CN" sz="2000" dirty="0"/>
              <a:t>Internet</a:t>
            </a:r>
            <a:r>
              <a:rPr lang="zh-CN" altLang="en-US" sz="2000" dirty="0"/>
              <a:t>远程登陆服务的标准协议。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目的是提供一个相对通用的，双向的，面向八位字节的通信方法，把本地用户所使用的计算机变成远程主机系统的一个终端。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通过 </a:t>
            </a:r>
            <a:r>
              <a:rPr lang="en-US" altLang="zh-CN" sz="2000" dirty="0"/>
              <a:t>telnet </a:t>
            </a:r>
            <a:r>
              <a:rPr lang="zh-CN" altLang="en-US" sz="2000" dirty="0"/>
              <a:t>到交换机上需要的条件：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客户端与交换机之间的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连接是畅通的，可以通过</a:t>
            </a:r>
            <a:r>
              <a:rPr lang="en-US" altLang="zh-CN" sz="1600" dirty="0"/>
              <a:t>ping</a:t>
            </a:r>
            <a:r>
              <a:rPr lang="zh-CN" altLang="en-US" sz="1600" dirty="0"/>
              <a:t>来检查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本地客户端安装了</a:t>
            </a:r>
            <a:r>
              <a:rPr lang="en-US" altLang="zh-CN" sz="1600" dirty="0"/>
              <a:t>telnet</a:t>
            </a:r>
            <a:r>
              <a:rPr lang="zh-CN" altLang="en-US" sz="1600" dirty="0"/>
              <a:t>客户端，且防火墙是允许通过的。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交换机开通了</a:t>
            </a:r>
            <a:r>
              <a:rPr lang="en-US" altLang="zh-CN" sz="1600" dirty="0"/>
              <a:t>telnet</a:t>
            </a:r>
            <a:r>
              <a:rPr lang="zh-CN" altLang="en-US" sz="1600" dirty="0"/>
              <a:t>服务。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交换机的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地址和端口号（一般默认是</a:t>
            </a:r>
            <a:r>
              <a:rPr lang="en-US" altLang="zh-CN" sz="1600" dirty="0"/>
              <a:t>22</a:t>
            </a:r>
            <a:r>
              <a:rPr lang="zh-CN" altLang="en-US" sz="1600" dirty="0"/>
              <a:t>）、账号密码等信息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满足了以上几个条件后，就可以在本地</a:t>
            </a:r>
            <a:r>
              <a:rPr lang="en-US" altLang="zh-CN" sz="2000" dirty="0"/>
              <a:t>telnet</a:t>
            </a:r>
            <a:r>
              <a:rPr lang="zh-CN" altLang="en-US" sz="2000" dirty="0"/>
              <a:t>到交换机上。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B48D50-131B-4908-AFF4-7CB1E2A3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79" y="3024051"/>
            <a:ext cx="3895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5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DCA871-6162-4470-83B9-B50F0FAE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交换机命令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500206-214B-46D0-BBA0-7CD600A7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1713411"/>
            <a:ext cx="10972800" cy="4497977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Display current-configuration </a:t>
            </a:r>
            <a:r>
              <a:rPr lang="zh-CN" altLang="en-US" sz="2000" dirty="0"/>
              <a:t>查询当前配置信息。按空格键翻页。</a:t>
            </a:r>
            <a:endParaRPr lang="en-US" altLang="zh-CN" sz="2000" dirty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Save</a:t>
            </a:r>
            <a:r>
              <a:rPr lang="zh-CN" altLang="en-US" sz="2000" dirty="0"/>
              <a:t> </a:t>
            </a:r>
            <a:r>
              <a:rPr lang="en-US" altLang="zh-CN" sz="2000" dirty="0"/>
              <a:t>[</a:t>
            </a:r>
            <a:r>
              <a:rPr lang="zh-CN" altLang="en-US" sz="2000" dirty="0"/>
              <a:t>文件名</a:t>
            </a:r>
            <a:r>
              <a:rPr lang="en-US" altLang="zh-CN" sz="2000" dirty="0"/>
              <a:t>(*.</a:t>
            </a:r>
            <a:r>
              <a:rPr lang="en-US" altLang="zh-CN" sz="2000" dirty="0" err="1"/>
              <a:t>cfg</a:t>
            </a:r>
            <a:r>
              <a:rPr lang="en-US" altLang="zh-CN" sz="2000" dirty="0"/>
              <a:t>)] </a:t>
            </a:r>
            <a:r>
              <a:rPr lang="zh-CN" altLang="en-US" sz="2000" dirty="0"/>
              <a:t>保存当前的配置信息到交换机的存储上。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文件名可选。成功后提示</a:t>
            </a:r>
            <a:r>
              <a:rPr lang="en-US" altLang="zh-CN" sz="1800" dirty="0"/>
              <a:t>successfully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示例：</a:t>
            </a:r>
            <a:r>
              <a:rPr lang="en-US" altLang="zh-CN" sz="1800" dirty="0"/>
              <a:t>save </a:t>
            </a:r>
            <a:r>
              <a:rPr lang="en-US" altLang="zh-CN" sz="1800" dirty="0" err="1"/>
              <a:t>wyc.cfg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Tftp</a:t>
            </a:r>
            <a:r>
              <a:rPr lang="en-US" altLang="zh-CN" sz="2000" dirty="0"/>
              <a:t> host put </a:t>
            </a:r>
            <a:r>
              <a:rPr lang="en-US" altLang="zh-CN" sz="2000" dirty="0" err="1"/>
              <a:t>localfile</a:t>
            </a:r>
            <a:r>
              <a:rPr lang="en-US" altLang="zh-CN" sz="2000" dirty="0"/>
              <a:t> [</a:t>
            </a:r>
            <a:r>
              <a:rPr lang="en-US" altLang="zh-CN" sz="2000" dirty="0" err="1"/>
              <a:t>remotefile</a:t>
            </a:r>
            <a:r>
              <a:rPr lang="en-US" altLang="zh-CN" sz="2000" dirty="0"/>
              <a:t>]  </a:t>
            </a:r>
            <a:r>
              <a:rPr lang="zh-CN" altLang="en-US" sz="2000" dirty="0"/>
              <a:t>上传命令。其中</a:t>
            </a:r>
            <a:r>
              <a:rPr lang="en-US" altLang="zh-CN" sz="2000" dirty="0"/>
              <a:t>host </a:t>
            </a:r>
            <a:r>
              <a:rPr lang="zh-CN" altLang="en-US" sz="2000" dirty="0"/>
              <a:t>是要上传的</a:t>
            </a:r>
            <a:r>
              <a:rPr lang="en-US" altLang="zh-CN" sz="2000" dirty="0" err="1"/>
              <a:t>tft</a:t>
            </a:r>
            <a:r>
              <a:rPr lang="zh-CN" altLang="en-US" sz="2000" dirty="0"/>
              <a:t>服务器地址，</a:t>
            </a:r>
            <a:r>
              <a:rPr lang="en-US" altLang="zh-CN" sz="2000" dirty="0" err="1"/>
              <a:t>localfile</a:t>
            </a:r>
            <a:r>
              <a:rPr lang="en-US" altLang="zh-CN" sz="2000" dirty="0"/>
              <a:t> </a:t>
            </a:r>
            <a:r>
              <a:rPr lang="zh-CN" altLang="en-US" sz="2000" dirty="0"/>
              <a:t>是交换机上要上传的文件，</a:t>
            </a:r>
            <a:r>
              <a:rPr lang="en-US" altLang="zh-CN" sz="2000" dirty="0" err="1"/>
              <a:t>remotefile</a:t>
            </a:r>
            <a:r>
              <a:rPr lang="zh-CN" altLang="en-US" sz="2000" dirty="0"/>
              <a:t>是远程服务器文件名，可选的。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zh-CN" altLang="en-US" sz="1800" dirty="0"/>
              <a:t>示例：</a:t>
            </a:r>
            <a:r>
              <a:rPr lang="en-US" altLang="zh-CN" sz="1800" dirty="0" err="1"/>
              <a:t>tftp</a:t>
            </a:r>
            <a:r>
              <a:rPr lang="en-US" altLang="zh-CN" sz="1800" dirty="0"/>
              <a:t> 10.100.3.100 put </a:t>
            </a:r>
            <a:r>
              <a:rPr lang="en-US" altLang="zh-CN" sz="1800" dirty="0" err="1"/>
              <a:t>wyc.cfg</a:t>
            </a:r>
            <a:r>
              <a:rPr lang="en-US" altLang="zh-CN" sz="1800" dirty="0"/>
              <a:t> 10.100.3.6-0311.cfg</a:t>
            </a:r>
          </a:p>
          <a:p>
            <a:pPr lvl="1">
              <a:lnSpc>
                <a:spcPct val="160000"/>
              </a:lnSpc>
            </a:pPr>
            <a:r>
              <a:rPr lang="zh-CN" altLang="en-US" sz="2000" dirty="0"/>
              <a:t>成功后提示</a:t>
            </a:r>
            <a:r>
              <a:rPr lang="en-US" altLang="zh-CN" sz="2000" dirty="0"/>
              <a:t>successfully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47AAC3-9D9C-4DA5-93C1-D949C1D9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06" y="3239171"/>
            <a:ext cx="5015866" cy="896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77AAE3-AFA7-41F6-AB6B-30F4AB3C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06" y="5634037"/>
            <a:ext cx="4210050" cy="752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64A62A-4A57-4B21-8656-63E462792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295" y="2204493"/>
            <a:ext cx="29146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en-US" altLang="zh-CN" dirty="0" err="1"/>
              <a:t>Telnetlib</a:t>
            </a:r>
            <a:r>
              <a:rPr lang="zh-CN" altLang="en-US" dirty="0"/>
              <a:t>模块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846" y="1713412"/>
            <a:ext cx="10972800" cy="4325112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class </a:t>
            </a:r>
            <a:r>
              <a:rPr lang="en-US" altLang="zh-CN" sz="2200" b="1" dirty="0" err="1"/>
              <a:t>telnetlib.Telnet</a:t>
            </a:r>
            <a:r>
              <a:rPr lang="en-US" altLang="zh-CN" sz="2000" dirty="0"/>
              <a:t>([host[, port[, timeout]]])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使用时传数</a:t>
            </a:r>
            <a:r>
              <a:rPr lang="en-US" altLang="zh-CN" sz="1800" dirty="0"/>
              <a:t>host</a:t>
            </a:r>
            <a:r>
              <a:rPr lang="zh-CN" altLang="en-US" sz="1800" dirty="0"/>
              <a:t>参数，将类实例化。</a:t>
            </a:r>
            <a:r>
              <a:rPr lang="en-US" altLang="zh-CN" sz="1800" dirty="0"/>
              <a:t>Port </a:t>
            </a:r>
            <a:r>
              <a:rPr lang="zh-CN" altLang="en-US" sz="1800" dirty="0"/>
              <a:t>是可选，默认是</a:t>
            </a:r>
            <a:r>
              <a:rPr lang="en-US" altLang="zh-CN" sz="1800" dirty="0"/>
              <a:t>22</a:t>
            </a:r>
            <a:r>
              <a:rPr lang="zh-CN" altLang="en-US" sz="1800" dirty="0"/>
              <a:t>，</a:t>
            </a:r>
            <a:r>
              <a:rPr lang="en-US" altLang="zh-CN" sz="1800" dirty="0"/>
              <a:t>timeout</a:t>
            </a:r>
            <a:r>
              <a:rPr lang="zh-CN" altLang="en-US" sz="1800" dirty="0"/>
              <a:t>是超时信息，单位秒。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注：是一个类似</a:t>
            </a:r>
            <a:r>
              <a:rPr lang="en-US" altLang="zh-CN" sz="1800" dirty="0"/>
              <a:t>telnet</a:t>
            </a:r>
            <a:r>
              <a:rPr lang="zh-CN" altLang="en-US" sz="1800" dirty="0"/>
              <a:t>客户端的模块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200" b="1" dirty="0" err="1"/>
              <a:t>Telnet.read_until</a:t>
            </a:r>
            <a:r>
              <a:rPr lang="en-US" altLang="zh-CN" sz="2000" dirty="0"/>
              <a:t>(expected[, timeout])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当结果中存在想要的信息时返回。如果找不到匹配项，则返回可用的任何项，可能为空字符串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注：</a:t>
            </a:r>
            <a:r>
              <a:rPr lang="zh-CN" altLang="en-US" sz="1800" b="1" dirty="0"/>
              <a:t>主要用来获取交换机的反馈信息</a:t>
            </a:r>
            <a:endParaRPr lang="en-US" altLang="zh-CN" sz="1800" b="1" dirty="0"/>
          </a:p>
          <a:p>
            <a:pPr>
              <a:lnSpc>
                <a:spcPct val="150000"/>
              </a:lnSpc>
            </a:pPr>
            <a:r>
              <a:rPr lang="en-US" altLang="zh-CN" sz="2200" b="1" dirty="0" err="1"/>
              <a:t>Telnet.write</a:t>
            </a:r>
            <a:r>
              <a:rPr lang="en-US" altLang="zh-CN" sz="2200" b="1" dirty="0"/>
              <a:t>(buffer)</a:t>
            </a:r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写入字符串给连接</a:t>
            </a:r>
            <a:endParaRPr lang="en-US" altLang="zh-CN" sz="1700" dirty="0"/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注：</a:t>
            </a:r>
            <a:r>
              <a:rPr lang="zh-CN" altLang="en-US" sz="1700" b="1" dirty="0"/>
              <a:t>主要用来发送命令给交换机</a:t>
            </a:r>
            <a:endParaRPr lang="en-US" altLang="zh-CN" sz="1700" b="1" dirty="0"/>
          </a:p>
          <a:p>
            <a:pPr marL="109728" indent="0" rtl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229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87531" y="555171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代码分析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sz="half" idx="1"/>
          </p:nvPr>
        </p:nvSpPr>
        <p:spPr>
          <a:xfrm>
            <a:off x="489131" y="1761671"/>
            <a:ext cx="5384800" cy="4341875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1600" b="1" dirty="0"/>
              <a:t>代码结构：</a:t>
            </a:r>
            <a:endParaRPr lang="en-US" altLang="zh-CN" sz="1600" b="1" dirty="0"/>
          </a:p>
          <a:p>
            <a:pPr marL="566928" indent="-457200" rtl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需要读取文件获得</a:t>
            </a:r>
            <a:r>
              <a:rPr lang="en-US" altLang="zh-CN" sz="1600" dirty="0"/>
              <a:t>telnet</a:t>
            </a:r>
            <a:r>
              <a:rPr lang="zh-CN" altLang="en-US" sz="1600" dirty="0"/>
              <a:t>模块所需的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地址、账号、密码信息保存为列表</a:t>
            </a:r>
            <a:endParaRPr lang="en-US" altLang="zh-CN" sz="1600" dirty="0"/>
          </a:p>
          <a:p>
            <a:pPr marL="74523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读取文件的过程我放在</a:t>
            </a:r>
            <a:r>
              <a:rPr lang="en-US" altLang="zh-CN" sz="1600" dirty="0"/>
              <a:t>readfile()</a:t>
            </a:r>
            <a:r>
              <a:rPr lang="zh-CN" altLang="en-US" sz="1600" dirty="0"/>
              <a:t>函数中去执行。</a:t>
            </a:r>
            <a:endParaRPr lang="en-US" altLang="zh-CN" sz="1600" dirty="0"/>
          </a:p>
          <a:p>
            <a:pPr marL="74523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参数为要读取文件路径</a:t>
            </a:r>
            <a:endParaRPr lang="en-US" altLang="zh-CN" sz="1600" dirty="0"/>
          </a:p>
          <a:p>
            <a:pPr marL="566928" indent="-457200" rtl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使用</a:t>
            </a:r>
            <a:r>
              <a:rPr lang="en-US" altLang="zh-CN" sz="1600" dirty="0"/>
              <a:t>for</a:t>
            </a:r>
            <a:r>
              <a:rPr lang="zh-CN" altLang="en-US" sz="1600" dirty="0"/>
              <a:t>循环，在地址列表中依次的执行</a:t>
            </a:r>
            <a:r>
              <a:rPr lang="en-US" altLang="zh-CN" sz="1600" dirty="0"/>
              <a:t>telnet</a:t>
            </a:r>
            <a:r>
              <a:rPr lang="zh-CN" altLang="en-US" sz="1600" dirty="0"/>
              <a:t>，完成登陆和保存操作。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telnet</a:t>
            </a:r>
            <a:r>
              <a:rPr lang="zh-CN" altLang="en-US" sz="1600" dirty="0"/>
              <a:t>的过程我放在另一个</a:t>
            </a:r>
            <a:r>
              <a:rPr lang="en-US" altLang="zh-CN" sz="1600" dirty="0" err="1"/>
              <a:t>do_telnet</a:t>
            </a:r>
            <a:r>
              <a:rPr lang="en-US" altLang="zh-CN" sz="1600" dirty="0"/>
              <a:t>()</a:t>
            </a:r>
            <a:r>
              <a:rPr lang="zh-CN" altLang="en-US" sz="1600" dirty="0"/>
              <a:t>函数中实现。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参数为：</a:t>
            </a:r>
            <a:r>
              <a:rPr lang="en-US" altLang="zh-CN" sz="1600" dirty="0"/>
              <a:t>host,</a:t>
            </a:r>
            <a:r>
              <a:rPr lang="zh-CN" altLang="en-US" sz="1600" dirty="0"/>
              <a:t> </a:t>
            </a:r>
            <a:r>
              <a:rPr lang="en-US" altLang="zh-CN" sz="1600" dirty="0"/>
              <a:t>username, password, commands.</a:t>
            </a:r>
          </a:p>
          <a:p>
            <a:pPr marL="566928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Print</a:t>
            </a:r>
            <a:r>
              <a:rPr lang="zh-CN" altLang="en-US" sz="1600" dirty="0"/>
              <a:t>语句打印输出信息可以让交互更友好。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1C2245-1573-408D-A66B-35F45A44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31" y="480101"/>
            <a:ext cx="6318069" cy="63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87531" y="555171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代码分析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sz="half" idx="1"/>
          </p:nvPr>
        </p:nvSpPr>
        <p:spPr>
          <a:xfrm>
            <a:off x="387531" y="1745925"/>
            <a:ext cx="5384800" cy="4341875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1600" b="1" dirty="0"/>
              <a:t>readfile(filename)</a:t>
            </a:r>
            <a:r>
              <a:rPr lang="zh-CN" altLang="en-US" sz="1600" b="1" dirty="0"/>
              <a:t>函数：</a:t>
            </a:r>
            <a:endParaRPr lang="en-US" altLang="zh-CN" sz="1600" b="1"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open()</a:t>
            </a:r>
            <a:r>
              <a:rPr lang="zh-CN" altLang="en-US" sz="1600" dirty="0"/>
              <a:t>方法：用于打开一个文件，并返回文件对象，如果该文件无法被打开，会抛出 异常。</a:t>
            </a:r>
            <a:endParaRPr lang="en-US" altLang="zh-CN" sz="1600" dirty="0"/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注意：使用 </a:t>
            </a:r>
            <a:r>
              <a:rPr lang="en-US" altLang="zh-CN" sz="1200" dirty="0"/>
              <a:t>open() </a:t>
            </a:r>
            <a:r>
              <a:rPr lang="zh-CN" altLang="en-US" sz="1200" dirty="0"/>
              <a:t>方法一定要保证关闭文件对象，即使用完后调用 </a:t>
            </a:r>
            <a:r>
              <a:rPr lang="en-US" altLang="zh-CN" sz="1200" dirty="0"/>
              <a:t>close() </a:t>
            </a:r>
            <a:r>
              <a:rPr lang="zh-CN" altLang="en-US" sz="1200" dirty="0"/>
              <a:t>方法。</a:t>
            </a:r>
            <a:endParaRPr lang="en-US" altLang="zh-CN" sz="1200"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/>
              <a:t>file.readlines</a:t>
            </a:r>
            <a:r>
              <a:rPr lang="en-US" altLang="zh-CN" sz="1600" dirty="0"/>
              <a:t>()</a:t>
            </a:r>
            <a:r>
              <a:rPr lang="zh-CN" altLang="en-US" sz="1600" dirty="0"/>
              <a:t>方法：读取所有行并返回列表</a:t>
            </a:r>
            <a:r>
              <a:rPr lang="en-US" altLang="zh-CN" sz="1600" dirty="0"/>
              <a:t>lines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注意：读取到到行是带有</a:t>
            </a:r>
            <a:r>
              <a:rPr lang="en-US" altLang="zh-CN" sz="1200" dirty="0"/>
              <a:t>“\n”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pPr marL="566928" lvl="0" indent="-457200">
              <a:lnSpc>
                <a:spcPct val="150000"/>
              </a:lnSpc>
              <a:buClr>
                <a:srgbClr val="37A76F">
                  <a:lumMod val="75000"/>
                </a:srgbClr>
              </a:buClr>
              <a:buFont typeface="+mj-lt"/>
              <a:buAutoNum type="arabicPeriod"/>
            </a:pPr>
            <a:r>
              <a:rPr lang="en-US" altLang="zh-CN" sz="1600" dirty="0">
                <a:solidFill>
                  <a:srgbClr val="455F51"/>
                </a:solidFill>
              </a:rPr>
              <a:t>strip()</a:t>
            </a:r>
            <a:r>
              <a:rPr lang="zh-CN" altLang="en-US" sz="1600" dirty="0">
                <a:solidFill>
                  <a:srgbClr val="455F51"/>
                </a:solidFill>
              </a:rPr>
              <a:t>方法：用于移除字符串头尾指定的字符（默认为空格）或字符序列。</a:t>
            </a:r>
            <a:endParaRPr lang="en-US" altLang="zh-CN" sz="1600" dirty="0">
              <a:solidFill>
                <a:srgbClr val="455F51"/>
              </a:solidFill>
            </a:endParaRP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注意：该方法只能删除开头或是结尾的字符。</a:t>
            </a:r>
            <a:endParaRPr lang="en-US" altLang="zh-CN" sz="1200" dirty="0"/>
          </a:p>
          <a:p>
            <a:pPr marL="566928" lvl="0" indent="-457200">
              <a:lnSpc>
                <a:spcPct val="150000"/>
              </a:lnSpc>
              <a:buClr>
                <a:srgbClr val="37A76F">
                  <a:lumMod val="75000"/>
                </a:srgbClr>
              </a:buClr>
              <a:buFont typeface="+mj-lt"/>
              <a:buAutoNum type="arabicPeriod"/>
            </a:pPr>
            <a:r>
              <a:rPr lang="en-US" altLang="zh-CN" sz="1600" dirty="0">
                <a:solidFill>
                  <a:srgbClr val="455F51"/>
                </a:solidFill>
              </a:rPr>
              <a:t>split()</a:t>
            </a:r>
            <a:r>
              <a:rPr lang="zh-CN" altLang="en-US" sz="1600" dirty="0">
                <a:solidFill>
                  <a:srgbClr val="455F51"/>
                </a:solidFill>
              </a:rPr>
              <a:t>方法：通过指定分隔符对字符串进行切片。</a:t>
            </a:r>
            <a:endParaRPr lang="en-US" altLang="zh-CN" sz="1600" dirty="0">
              <a:solidFill>
                <a:srgbClr val="455F51"/>
              </a:solidFill>
            </a:endParaRP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3AAC01-2A9F-48EA-B8B1-73763871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31" y="953736"/>
            <a:ext cx="6318070" cy="296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C820BA-41B4-4F57-9FCC-B45D13344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144" y="3993063"/>
            <a:ext cx="5800725" cy="124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0685C2-4EF0-4C39-A3CF-0E2E80CE6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931" y="5240838"/>
            <a:ext cx="58959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87531" y="555171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代码分析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sz="half" idx="1"/>
          </p:nvPr>
        </p:nvSpPr>
        <p:spPr>
          <a:xfrm>
            <a:off x="387531" y="1745925"/>
            <a:ext cx="5384800" cy="4341875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1600" b="1" dirty="0"/>
              <a:t>do_telnet()</a:t>
            </a:r>
            <a:r>
              <a:rPr lang="zh-CN" altLang="en-US" sz="1600" b="1" dirty="0"/>
              <a:t>函数：</a:t>
            </a:r>
            <a:endParaRPr lang="en-US" altLang="zh-CN" sz="1600" b="1"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open()</a:t>
            </a:r>
            <a:r>
              <a:rPr lang="zh-CN" altLang="en-US" sz="1600" dirty="0"/>
              <a:t>方法：用于打开一个文件，并返回文件对象，如果该文件无法被打开，会抛出 异常。</a:t>
            </a:r>
            <a:endParaRPr lang="en-US" altLang="zh-CN" sz="1600" dirty="0"/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注意：使用 </a:t>
            </a:r>
            <a:r>
              <a:rPr lang="en-US" altLang="zh-CN" sz="1200" dirty="0"/>
              <a:t>open() </a:t>
            </a:r>
            <a:r>
              <a:rPr lang="zh-CN" altLang="en-US" sz="1200" dirty="0"/>
              <a:t>方法一定要保证关闭文件对象，即使用完后调用 </a:t>
            </a:r>
            <a:r>
              <a:rPr lang="en-US" altLang="zh-CN" sz="1200" dirty="0"/>
              <a:t>close() </a:t>
            </a:r>
            <a:r>
              <a:rPr lang="zh-CN" altLang="en-US" sz="1200" dirty="0"/>
              <a:t>方法。</a:t>
            </a:r>
            <a:endParaRPr lang="en-US" altLang="zh-CN" sz="1200"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/>
              <a:t>file.readlines</a:t>
            </a:r>
            <a:r>
              <a:rPr lang="en-US" altLang="zh-CN" sz="1600" dirty="0"/>
              <a:t>()</a:t>
            </a:r>
            <a:r>
              <a:rPr lang="zh-CN" altLang="en-US" sz="1600" dirty="0"/>
              <a:t>方法：读取所有行并返回列表</a:t>
            </a:r>
            <a:r>
              <a:rPr lang="en-US" altLang="zh-CN" sz="1600" dirty="0"/>
              <a:t>lines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注意：读取到到行是带有</a:t>
            </a:r>
            <a:r>
              <a:rPr lang="en-US" altLang="zh-CN" sz="1200" dirty="0"/>
              <a:t>“\n”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pPr marL="566928" lvl="0" indent="-457200">
              <a:lnSpc>
                <a:spcPct val="150000"/>
              </a:lnSpc>
              <a:buClr>
                <a:srgbClr val="37A76F">
                  <a:lumMod val="75000"/>
                </a:srgbClr>
              </a:buClr>
              <a:buFont typeface="+mj-lt"/>
              <a:buAutoNum type="arabicPeriod"/>
            </a:pPr>
            <a:r>
              <a:rPr lang="en-US" altLang="zh-CN" sz="1600" dirty="0">
                <a:solidFill>
                  <a:srgbClr val="455F51"/>
                </a:solidFill>
              </a:rPr>
              <a:t>strip()</a:t>
            </a:r>
            <a:r>
              <a:rPr lang="zh-CN" altLang="en-US" sz="1600" dirty="0">
                <a:solidFill>
                  <a:srgbClr val="455F51"/>
                </a:solidFill>
              </a:rPr>
              <a:t>方法：用于移除字符串头尾指定的字符（默认为空格）或字符序列。</a:t>
            </a:r>
            <a:endParaRPr lang="en-US" altLang="zh-CN" sz="1600" dirty="0">
              <a:solidFill>
                <a:srgbClr val="455F51"/>
              </a:solidFill>
            </a:endParaRP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注意：该方法只能删除开头或是结尾的字符。</a:t>
            </a:r>
            <a:endParaRPr lang="en-US" altLang="zh-CN" sz="1200" dirty="0"/>
          </a:p>
          <a:p>
            <a:pPr marL="566928" lvl="0" indent="-457200">
              <a:lnSpc>
                <a:spcPct val="150000"/>
              </a:lnSpc>
              <a:buClr>
                <a:srgbClr val="37A76F">
                  <a:lumMod val="75000"/>
                </a:srgbClr>
              </a:buClr>
              <a:buFont typeface="+mj-lt"/>
              <a:buAutoNum type="arabicPeriod"/>
            </a:pPr>
            <a:r>
              <a:rPr lang="en-US" altLang="zh-CN" sz="1600" dirty="0">
                <a:solidFill>
                  <a:srgbClr val="455F51"/>
                </a:solidFill>
              </a:rPr>
              <a:t>split()</a:t>
            </a:r>
            <a:r>
              <a:rPr lang="zh-CN" altLang="en-US" sz="1600" dirty="0">
                <a:solidFill>
                  <a:srgbClr val="455F51"/>
                </a:solidFill>
              </a:rPr>
              <a:t>方法：通过指定分隔符对字符串进行切片。</a:t>
            </a:r>
            <a:endParaRPr lang="en-US" altLang="zh-CN" sz="1600" dirty="0">
              <a:solidFill>
                <a:srgbClr val="455F51"/>
              </a:solidFill>
            </a:endParaRP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85951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269</TotalTime>
  <Words>1168</Words>
  <Application>Microsoft Office PowerPoint</Application>
  <PresentationFormat>宽屏</PresentationFormat>
  <Paragraphs>128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Georgia</vt:lpstr>
      <vt:lpstr>Wingdings 2</vt:lpstr>
      <vt:lpstr>培训演示文稿</vt:lpstr>
      <vt:lpstr>Python3 交换机自动登陆</vt:lpstr>
      <vt:lpstr>简介</vt:lpstr>
      <vt:lpstr>需求分析</vt:lpstr>
      <vt:lpstr>telnet 协议</vt:lpstr>
      <vt:lpstr>交换机命令</vt:lpstr>
      <vt:lpstr>Telnetlib模块</vt:lpstr>
      <vt:lpstr>代码分析</vt:lpstr>
      <vt:lpstr>代码分析</vt:lpstr>
      <vt:lpstr>代码分析</vt:lpstr>
      <vt:lpstr>课程 1：小结</vt:lpstr>
      <vt:lpstr>课程 2：目标</vt:lpstr>
      <vt:lpstr>课程 2：内容</vt:lpstr>
      <vt:lpstr>课程 2：小结</vt:lpstr>
      <vt:lpstr>课程 3：目标</vt:lpstr>
      <vt:lpstr>课程 3：内容</vt:lpstr>
      <vt:lpstr>课程 3：小结</vt:lpstr>
      <vt:lpstr>培训总结</vt:lpstr>
      <vt:lpstr>评估与评价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 交换机自动登陆</dc:title>
  <dc:creator>wang yuchen</dc:creator>
  <cp:lastModifiedBy>wang yuchen</cp:lastModifiedBy>
  <cp:revision>26</cp:revision>
  <dcterms:created xsi:type="dcterms:W3CDTF">2019-03-12T09:07:43Z</dcterms:created>
  <dcterms:modified xsi:type="dcterms:W3CDTF">2019-03-13T09:47:50Z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