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317" r:id="rId4"/>
    <p:sldId id="321" r:id="rId5"/>
    <p:sldId id="322" r:id="rId6"/>
    <p:sldId id="320" r:id="rId7"/>
    <p:sldId id="319" r:id="rId8"/>
    <p:sldId id="258" r:id="rId9"/>
    <p:sldId id="281" r:id="rId10"/>
    <p:sldId id="282" r:id="rId11"/>
    <p:sldId id="262" r:id="rId12"/>
    <p:sldId id="285" r:id="rId13"/>
    <p:sldId id="294" r:id="rId14"/>
    <p:sldId id="295" r:id="rId15"/>
    <p:sldId id="297" r:id="rId16"/>
    <p:sldId id="296" r:id="rId17"/>
    <p:sldId id="298" r:id="rId18"/>
    <p:sldId id="260" r:id="rId19"/>
    <p:sldId id="286" r:id="rId20"/>
    <p:sldId id="292" r:id="rId21"/>
    <p:sldId id="302" r:id="rId22"/>
    <p:sldId id="301" r:id="rId23"/>
    <p:sldId id="261" r:id="rId24"/>
    <p:sldId id="287" r:id="rId25"/>
    <p:sldId id="290" r:id="rId26"/>
    <p:sldId id="324" r:id="rId27"/>
    <p:sldId id="323" r:id="rId28"/>
    <p:sldId id="304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9E1"/>
    <a:srgbClr val="E53631"/>
    <a:srgbClr val="223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6E0DFD0-D0CA-491B-967E-266D0616DAF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3905787-1642-4189-B95F-D5CB18153BDB}" type="datetimeFigureOut">
              <a:rPr lang="zh-CN" altLang="en-US" smtClean="0"/>
              <a:t>2022/10/6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6E0DFD0-D0CA-491B-967E-266D0616DAF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8189735" y="4203032"/>
            <a:ext cx="4002265" cy="2654968"/>
          </a:xfrm>
          <a:custGeom>
            <a:avLst/>
            <a:gdLst>
              <a:gd name="connsiteX0" fmla="*/ 1874520 w 3078480"/>
              <a:gd name="connsiteY0" fmla="*/ 0 h 2042160"/>
              <a:gd name="connsiteX1" fmla="*/ 3066889 w 3078480"/>
              <a:gd name="connsiteY1" fmla="*/ 428049 h 2042160"/>
              <a:gd name="connsiteX2" fmla="*/ 3078480 w 3078480"/>
              <a:gd name="connsiteY2" fmla="*/ 438584 h 2042160"/>
              <a:gd name="connsiteX3" fmla="*/ 3078480 w 3078480"/>
              <a:gd name="connsiteY3" fmla="*/ 2042160 h 2042160"/>
              <a:gd name="connsiteX4" fmla="*/ 8465 w 3078480"/>
              <a:gd name="connsiteY4" fmla="*/ 2042160 h 2042160"/>
              <a:gd name="connsiteX5" fmla="*/ 0 w 3078480"/>
              <a:gd name="connsiteY5" fmla="*/ 1874520 h 2042160"/>
              <a:gd name="connsiteX6" fmla="*/ 1874520 w 3078480"/>
              <a:gd name="connsiteY6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2042160">
                <a:moveTo>
                  <a:pt x="1874520" y="0"/>
                </a:moveTo>
                <a:cubicBezTo>
                  <a:pt x="2327450" y="0"/>
                  <a:pt x="2742861" y="160638"/>
                  <a:pt x="3066889" y="428049"/>
                </a:cubicBezTo>
                <a:lnTo>
                  <a:pt x="3078480" y="438584"/>
                </a:lnTo>
                <a:lnTo>
                  <a:pt x="3078480" y="2042160"/>
                </a:lnTo>
                <a:lnTo>
                  <a:pt x="8465" y="2042160"/>
                </a:lnTo>
                <a:lnTo>
                  <a:pt x="0" y="1874520"/>
                </a:lnTo>
                <a:cubicBezTo>
                  <a:pt x="0" y="839251"/>
                  <a:pt x="839251" y="0"/>
                  <a:pt x="1874520" y="0"/>
                </a:cubicBezTo>
                <a:close/>
              </a:path>
            </a:pathLst>
          </a:custGeom>
          <a:solidFill>
            <a:srgbClr val="E53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63989" y="-558675"/>
            <a:ext cx="6616567" cy="6616567"/>
          </a:xfrm>
          <a:prstGeom prst="rect">
            <a:avLst/>
          </a:prstGeom>
          <a:effectLst>
            <a:outerShdw dist="25400" dir="8100000" algn="tr" rotWithShape="0">
              <a:schemeClr val="bg1"/>
            </a:outerShdw>
          </a:effectLst>
        </p:spPr>
      </p:pic>
      <p:sp>
        <p:nvSpPr>
          <p:cNvPr id="21" name="任意多边形: 形状 20"/>
          <p:cNvSpPr/>
          <p:nvPr/>
        </p:nvSpPr>
        <p:spPr>
          <a:xfrm>
            <a:off x="0" y="5325480"/>
            <a:ext cx="12192000" cy="1532521"/>
          </a:xfrm>
          <a:custGeom>
            <a:avLst/>
            <a:gdLst>
              <a:gd name="connsiteX0" fmla="*/ 3048000 w 12192000"/>
              <a:gd name="connsiteY0" fmla="*/ 500 h 1532521"/>
              <a:gd name="connsiteX1" fmla="*/ 7988968 w 12192000"/>
              <a:gd name="connsiteY1" fmla="*/ 1123447 h 1532521"/>
              <a:gd name="connsiteX2" fmla="*/ 12059349 w 12192000"/>
              <a:gd name="connsiteY2" fmla="*/ 251070 h 1532521"/>
              <a:gd name="connsiteX3" fmla="*/ 12192000 w 12192000"/>
              <a:gd name="connsiteY3" fmla="*/ 256516 h 1532521"/>
              <a:gd name="connsiteX4" fmla="*/ 12192000 w 12192000"/>
              <a:gd name="connsiteY4" fmla="*/ 1532521 h 1532521"/>
              <a:gd name="connsiteX5" fmla="*/ 0 w 12192000"/>
              <a:gd name="connsiteY5" fmla="*/ 1532521 h 1532521"/>
              <a:gd name="connsiteX6" fmla="*/ 0 w 12192000"/>
              <a:gd name="connsiteY6" fmla="*/ 973660 h 1532521"/>
              <a:gd name="connsiteX7" fmla="*/ 91833 w 12192000"/>
              <a:gd name="connsiteY7" fmla="*/ 942699 h 1532521"/>
              <a:gd name="connsiteX8" fmla="*/ 3048000 w 12192000"/>
              <a:gd name="connsiteY8" fmla="*/ 500 h 153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32521">
                <a:moveTo>
                  <a:pt x="3048000" y="500"/>
                </a:moveTo>
                <a:cubicBezTo>
                  <a:pt x="4382168" y="24563"/>
                  <a:pt x="6462294" y="1080668"/>
                  <a:pt x="7988968" y="1123447"/>
                </a:cubicBezTo>
                <a:cubicBezTo>
                  <a:pt x="9420225" y="1163553"/>
                  <a:pt x="11246268" y="280141"/>
                  <a:pt x="12059349" y="251070"/>
                </a:cubicBezTo>
                <a:lnTo>
                  <a:pt x="12192000" y="256516"/>
                </a:lnTo>
                <a:lnTo>
                  <a:pt x="12192000" y="1532521"/>
                </a:lnTo>
                <a:lnTo>
                  <a:pt x="0" y="1532521"/>
                </a:lnTo>
                <a:lnTo>
                  <a:pt x="0" y="973660"/>
                </a:lnTo>
                <a:lnTo>
                  <a:pt x="91833" y="942699"/>
                </a:lnTo>
                <a:cubicBezTo>
                  <a:pt x="668630" y="723805"/>
                  <a:pt x="1797218" y="-22059"/>
                  <a:pt x="3048000" y="500"/>
                </a:cubicBezTo>
                <a:close/>
              </a:path>
            </a:pathLst>
          </a:custGeom>
          <a:solidFill>
            <a:srgbClr val="22339D"/>
          </a:solidFill>
          <a:ln>
            <a:noFill/>
          </a:ln>
          <a:effectLst>
            <a:outerShdw blurRad="330200" dist="38100" dir="16200000" rotWithShape="0">
              <a:schemeClr val="accent5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3934454" y="1865348"/>
            <a:ext cx="7748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600" dirty="0">
                <a:ln w="12700">
                  <a:noFill/>
                  <a:prstDash val="solid"/>
                </a:ln>
                <a:solidFill>
                  <a:srgbClr val="223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开学第一课</a:t>
            </a:r>
          </a:p>
        </p:txBody>
      </p:sp>
      <p:sp>
        <p:nvSpPr>
          <p:cNvPr id="29" name="矩形 28"/>
          <p:cNvSpPr/>
          <p:nvPr/>
        </p:nvSpPr>
        <p:spPr>
          <a:xfrm>
            <a:off x="6994675" y="4569334"/>
            <a:ext cx="194869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2221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汽修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351421" y="3336558"/>
            <a:ext cx="614269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649490" y="4569334"/>
            <a:ext cx="212260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主讲教师：杜老师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4" name="Oval 8"/>
          <p:cNvSpPr/>
          <p:nvPr/>
        </p:nvSpPr>
        <p:spPr>
          <a:xfrm>
            <a:off x="6688453" y="4702086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35" name="Oval 8"/>
          <p:cNvSpPr/>
          <p:nvPr/>
        </p:nvSpPr>
        <p:spPr>
          <a:xfrm>
            <a:off x="9365402" y="4702086"/>
            <a:ext cx="241402" cy="241433"/>
          </a:xfrm>
          <a:prstGeom prst="ellipse">
            <a:avLst/>
          </a:prstGeom>
          <a:solidFill>
            <a:srgbClr val="3559E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3849343" y="1797850"/>
            <a:ext cx="7748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开学第一课</a:t>
            </a:r>
          </a:p>
        </p:txBody>
      </p:sp>
      <p:sp>
        <p:nvSpPr>
          <p:cNvPr id="40" name="标注: 弯曲线形 39"/>
          <p:cNvSpPr/>
          <p:nvPr/>
        </p:nvSpPr>
        <p:spPr>
          <a:xfrm flipH="1">
            <a:off x="4838074" y="1218929"/>
            <a:ext cx="1282437" cy="5374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168"/>
              <a:gd name="adj6" fmla="val -39296"/>
            </a:avLst>
          </a:prstGeom>
          <a:solidFill>
            <a:schemeClr val="bg1"/>
          </a:solidFill>
          <a:ln w="38100">
            <a:solidFill>
              <a:srgbClr val="E53631"/>
            </a:solidFill>
          </a:ln>
          <a:effectLst>
            <a:outerShdw dist="165100" dir="2700000" sx="101000" sy="101000" algn="tl" rotWithShape="0">
              <a:srgbClr val="22339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536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en-US" altLang="zh-CN" sz="2400" dirty="0">
              <a:solidFill>
                <a:srgbClr val="E536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88453" y="1366789"/>
            <a:ext cx="48056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OF THE SEMESTER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4433550" y="121231"/>
            <a:ext cx="6189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</p:txBody>
      </p:sp>
      <p:sp>
        <p:nvSpPr>
          <p:cNvPr id="43" name="矩形 42"/>
          <p:cNvSpPr/>
          <p:nvPr/>
        </p:nvSpPr>
        <p:spPr>
          <a:xfrm>
            <a:off x="121557" y="130167"/>
            <a:ext cx="1812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>
            <a:off x="0" y="4351787"/>
            <a:ext cx="647360" cy="161249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1359216" y="5601778"/>
            <a:ext cx="954140" cy="87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349"/>
                            </p:stCondLst>
                            <p:childTnLst>
                              <p:par>
                                <p:cTn id="4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750"/>
                            </p:stCondLst>
                            <p:childTnLst>
                              <p:par>
                                <p:cTn id="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25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2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4" grpId="0" animBg="1"/>
      <p:bldP spid="35" grpId="0" animBg="1"/>
      <p:bldP spid="37" grpId="0"/>
      <p:bldP spid="40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0705" y="1992630"/>
            <a:ext cx="64700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当我们走进大学，成为一名大学生，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有人可能会说：“我们终于独立了，自由了，解放了，长大了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……”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也有人可能会说：“终于可以通宵玩游戏没人管了，终于可以睡懒觉没人烦了，终于可以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……”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这时，我们要意识到，</a:t>
            </a:r>
            <a:r>
              <a:rPr lang="zh-CN" altLang="en-US" sz="20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其实独立意味着更大的社会责任，自由意味着更多的包容，解放意味着更多的自我管理，长大意味着更多的付出</a:t>
            </a:r>
            <a:r>
              <a:rPr lang="zh-CN" altLang="en-US" sz="24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29" name="PA-文本框 8"/>
          <p:cNvSpPr txBox="1"/>
          <p:nvPr>
            <p:custDataLst>
              <p:tags r:id="rId1"/>
            </p:custDataLst>
          </p:nvPr>
        </p:nvSpPr>
        <p:spPr>
          <a:xfrm>
            <a:off x="435508" y="442101"/>
            <a:ext cx="5435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大学对于我们来说是什么</a:t>
            </a:r>
            <a:r>
              <a:rPr kumimoji="1" lang="en-US" altLang="zh-CN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9" name="íSlíḋé"/>
          <p:cNvSpPr/>
          <p:nvPr/>
        </p:nvSpPr>
        <p:spPr>
          <a:xfrm>
            <a:off x="7010400" y="1414780"/>
            <a:ext cx="5181600" cy="4692015"/>
          </a:xfrm>
          <a:prstGeom prst="roundRect">
            <a:avLst>
              <a:gd name="adj" fmla="val 31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39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2" y="317089"/>
            <a:ext cx="42346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大学三年，我们应如何度过？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47307" y="2140111"/>
            <a:ext cx="8897385" cy="1711083"/>
            <a:chOff x="1651066" y="2137876"/>
            <a:chExt cx="8897385" cy="1711083"/>
          </a:xfrm>
        </p:grpSpPr>
        <p:grpSp>
          <p:nvGrpSpPr>
            <p:cNvPr id="9" name="组合 8"/>
            <p:cNvGrpSpPr/>
            <p:nvPr/>
          </p:nvGrpSpPr>
          <p:grpSpPr>
            <a:xfrm>
              <a:off x="1651066" y="2137876"/>
              <a:ext cx="8897385" cy="1711083"/>
              <a:chOff x="1558267" y="2142700"/>
              <a:chExt cx="6656737" cy="1280177"/>
            </a:xfrm>
          </p:grpSpPr>
          <p:sp>
            <p:nvSpPr>
              <p:cNvPr id="13" name="íṣḷíḓé"/>
              <p:cNvSpPr/>
              <p:nvPr/>
            </p:nvSpPr>
            <p:spPr>
              <a:xfrm>
                <a:off x="1558267" y="2157029"/>
                <a:ext cx="1265848" cy="1265848"/>
              </a:xfrm>
              <a:prstGeom prst="ellipse">
                <a:avLst/>
              </a:prstGeom>
              <a:noFill/>
              <a:ln w="3175">
                <a:solidFill>
                  <a:schemeClr val="accent1"/>
                </a:solidFill>
                <a:prstDash val="sysDash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17号-萌趣果冻体" panose="02000000000000000000" pitchFamily="2" charset="-122"/>
                  <a:ea typeface="字魂17号-萌趣果冻体" panose="02000000000000000000" pitchFamily="2" charset="-122"/>
                  <a:sym typeface="字魂17号-萌趣果冻体" panose="02000000000000000000" pitchFamily="2" charset="-122"/>
                </a:endParaRPr>
              </a:p>
            </p:txBody>
          </p:sp>
          <p:sp>
            <p:nvSpPr>
              <p:cNvPr id="14" name="îṥlîḍe"/>
              <p:cNvSpPr/>
              <p:nvPr/>
            </p:nvSpPr>
            <p:spPr>
              <a:xfrm>
                <a:off x="4246167" y="2142700"/>
                <a:ext cx="1265848" cy="1265848"/>
              </a:xfrm>
              <a:prstGeom prst="ellipse">
                <a:avLst/>
              </a:prstGeom>
              <a:noFill/>
              <a:ln w="3175">
                <a:solidFill>
                  <a:schemeClr val="accent1"/>
                </a:solidFill>
                <a:prstDash val="sysDash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17号-萌趣果冻体" panose="02000000000000000000" pitchFamily="2" charset="-122"/>
                  <a:ea typeface="字魂17号-萌趣果冻体" panose="02000000000000000000" pitchFamily="2" charset="-122"/>
                  <a:sym typeface="字魂17号-萌趣果冻体" panose="02000000000000000000" pitchFamily="2" charset="-122"/>
                </a:endParaRPr>
              </a:p>
            </p:txBody>
          </p:sp>
          <p:sp>
            <p:nvSpPr>
              <p:cNvPr id="15" name="ï$ḷíḑê"/>
              <p:cNvSpPr/>
              <p:nvPr/>
            </p:nvSpPr>
            <p:spPr>
              <a:xfrm>
                <a:off x="6949156" y="2157029"/>
                <a:ext cx="1265848" cy="1265848"/>
              </a:xfrm>
              <a:prstGeom prst="ellipse">
                <a:avLst/>
              </a:prstGeom>
              <a:noFill/>
              <a:ln w="3175">
                <a:solidFill>
                  <a:schemeClr val="accent1"/>
                </a:solidFill>
                <a:prstDash val="sysDash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17号-萌趣果冻体" panose="02000000000000000000" pitchFamily="2" charset="-122"/>
                  <a:ea typeface="字魂17号-萌趣果冻体" panose="02000000000000000000" pitchFamily="2" charset="-122"/>
                  <a:sym typeface="字魂17号-萌趣果冻体" panose="02000000000000000000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2857036" y="2789953"/>
                <a:ext cx="1389131" cy="1"/>
              </a:xfrm>
              <a:prstGeom prst="line">
                <a:avLst/>
              </a:prstGeom>
              <a:ln w="3175" cap="rnd">
                <a:solidFill>
                  <a:schemeClr val="accent1"/>
                </a:solidFill>
                <a:prstDash val="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4" idx="6"/>
              </p:cNvCxnSpPr>
              <p:nvPr/>
            </p:nvCxnSpPr>
            <p:spPr>
              <a:xfrm>
                <a:off x="5512015" y="2775624"/>
                <a:ext cx="1428210" cy="11947"/>
              </a:xfrm>
              <a:prstGeom prst="line">
                <a:avLst/>
              </a:prstGeom>
              <a:ln w="3175" cap="rnd">
                <a:solidFill>
                  <a:schemeClr val="accent1"/>
                </a:solidFill>
                <a:prstDash val="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图形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062466" y="2365946"/>
              <a:ext cx="1267726" cy="12677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" name="图形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446269" y="2221405"/>
              <a:ext cx="1353192" cy="13531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" name="图形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805257" y="2494443"/>
              <a:ext cx="1367434" cy="96568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文本框 17"/>
          <p:cNvSpPr txBox="1"/>
          <p:nvPr/>
        </p:nvSpPr>
        <p:spPr>
          <a:xfrm>
            <a:off x="1068637" y="3975790"/>
            <a:ext cx="2849270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50000"/>
              </a:lnSpc>
            </a:pPr>
            <a:r>
              <a:rPr lang="zh-CN" altLang="en-US" sz="3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认识自己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77999" y="3985393"/>
            <a:ext cx="2849270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50000"/>
              </a:lnSpc>
            </a:pPr>
            <a:r>
              <a:rPr lang="zh-CN" altLang="en-US" sz="3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做好自己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67935" y="3968226"/>
            <a:ext cx="2849270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50000"/>
              </a:lnSpc>
            </a:pPr>
            <a:r>
              <a:rPr lang="zh-CN" altLang="en-US" sz="3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快乐自己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认识自己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9729" y="2748782"/>
            <a:ext cx="4696271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59E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不同的节点对自我的认知会有所不同。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3559E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少年时代有少年的憧憬，中学时代有中学生的青涩，大学时代会有更加远大的抱负和更加挚爱的情愫。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3559E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可以说，到了大学阶段后，我们对自我的认知必然会有新的内容和新的内涵。</a:t>
            </a:r>
          </a:p>
        </p:txBody>
      </p:sp>
      <p:sp>
        <p:nvSpPr>
          <p:cNvPr id="9" name="矩形 8"/>
          <p:cNvSpPr/>
          <p:nvPr/>
        </p:nvSpPr>
        <p:spPr>
          <a:xfrm>
            <a:off x="6721758" y="1570584"/>
            <a:ext cx="4522478" cy="447216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做好自己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5387" y="1426729"/>
            <a:ext cx="8404083" cy="463845"/>
          </a:xfrm>
          <a:prstGeom prst="rect">
            <a:avLst/>
          </a:prstGeom>
          <a:solidFill>
            <a:srgbClr val="3559E1"/>
          </a:solidFill>
        </p:spPr>
        <p:txBody>
          <a:bodyPr wrap="square" rtlCol="0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如果想在大学四年中做好自己，我们一定要做好三件重要且必要的事：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05387" y="2381520"/>
            <a:ext cx="1982334" cy="314057"/>
          </a:xfrm>
          <a:prstGeom prst="rect">
            <a:avLst/>
          </a:prstGeom>
          <a:solidFill>
            <a:srgbClr val="E5363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第一，养成好的习惯</a:t>
            </a:r>
          </a:p>
        </p:txBody>
      </p:sp>
      <p:sp>
        <p:nvSpPr>
          <p:cNvPr id="11" name="PA-文本框 42"/>
          <p:cNvSpPr txBox="1"/>
          <p:nvPr>
            <p:custDataLst>
              <p:tags r:id="rId1"/>
            </p:custDataLst>
          </p:nvPr>
        </p:nvSpPr>
        <p:spPr>
          <a:xfrm>
            <a:off x="925331" y="2748783"/>
            <a:ext cx="5504966" cy="30035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独立思考的习惯；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养成锻炼身体的习惯；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养成自主学习的习惯，要积极主动地学习、探索和实践；养成读书的习惯，净化心灵，从而望得更远、登得更高；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养成良好的生活习惯；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养成帮助别人的习惯，“助人亦助己”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好习惯还有很多，但是好习惯的养成不是靠说，而是靠做、靠坚持。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430297" y="2430146"/>
            <a:ext cx="5148236" cy="329297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t="-33463" b="-21138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做好自己</a:t>
            </a:r>
          </a:p>
        </p:txBody>
      </p:sp>
      <p:pic>
        <p:nvPicPr>
          <p:cNvPr id="8" name="PA-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7512" y="870392"/>
            <a:ext cx="5117216" cy="51172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17588" y="2202323"/>
            <a:ext cx="1571965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第三，克服惰性</a:t>
            </a:r>
          </a:p>
        </p:txBody>
      </p:sp>
      <p:sp>
        <p:nvSpPr>
          <p:cNvPr id="10" name="PA-文本框 42"/>
          <p:cNvSpPr txBox="1"/>
          <p:nvPr>
            <p:custDataLst>
              <p:tags r:id="rId2"/>
            </p:custDataLst>
          </p:nvPr>
        </p:nvSpPr>
        <p:spPr>
          <a:xfrm>
            <a:off x="8537532" y="2569586"/>
            <a:ext cx="2904186" cy="20255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最大的障碍就是追求安逸的惰性。成功往往是被逼出来的，一个人如果不逼自己一把，就根本不知道自己有多棒。逼走自己的惰性，逼走自己的随意，逼走自己的偷懒，我们就会越来越优秀，未来的路也就越跑越宽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37378" y="2232578"/>
            <a:ext cx="1777149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第二，管理好时间</a:t>
            </a:r>
          </a:p>
        </p:txBody>
      </p:sp>
      <p:sp>
        <p:nvSpPr>
          <p:cNvPr id="12" name="PA-文本框 42"/>
          <p:cNvSpPr txBox="1"/>
          <p:nvPr>
            <p:custDataLst>
              <p:tags r:id="rId3"/>
            </p:custDataLst>
          </p:nvPr>
        </p:nvSpPr>
        <p:spPr>
          <a:xfrm>
            <a:off x="710099" y="2572953"/>
            <a:ext cx="3127413" cy="23056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●时间是公平的，我们每个人都一样。时间也是有脾气的，你对它好，它对你好，你抛弃它，它就会让你“哭鼻子”。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●首先要做好学习计划，其次利用好小块的空闲时间，积少成多，再而要督促自己执行，最后还要做到当日事当日毕，避免拖沓。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快乐自己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2415" y="2576695"/>
            <a:ext cx="2305624" cy="2997992"/>
            <a:chOff x="1725680" y="2842166"/>
            <a:chExt cx="2305624" cy="2997992"/>
          </a:xfrm>
        </p:grpSpPr>
        <p:sp>
          <p:nvSpPr>
            <p:cNvPr id="10" name="iṧḻíďê"/>
            <p:cNvSpPr/>
            <p:nvPr/>
          </p:nvSpPr>
          <p:spPr>
            <a:xfrm rot="21329852">
              <a:off x="1725680" y="2842166"/>
              <a:ext cx="2305624" cy="2997992"/>
            </a:xfrm>
            <a:prstGeom prst="roundRect">
              <a:avLst>
                <a:gd name="adj" fmla="val 5500"/>
              </a:avLst>
            </a:prstGeom>
            <a:solidFill>
              <a:srgbClr val="3559E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ïSḷíḍè"/>
            <p:cNvSpPr/>
            <p:nvPr/>
          </p:nvSpPr>
          <p:spPr>
            <a:xfrm>
              <a:off x="1824399" y="2919908"/>
              <a:ext cx="2109838" cy="2851547"/>
            </a:xfrm>
            <a:prstGeom prst="roundRect">
              <a:avLst>
                <a:gd name="adj" fmla="val 55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îšḻiḍe"/>
            <p:cNvGrpSpPr/>
            <p:nvPr/>
          </p:nvGrpSpPr>
          <p:grpSpPr>
            <a:xfrm>
              <a:off x="2568285" y="3231683"/>
              <a:ext cx="622067" cy="622064"/>
              <a:chOff x="5575533" y="3979905"/>
              <a:chExt cx="622067" cy="622064"/>
            </a:xfrm>
          </p:grpSpPr>
          <p:sp>
            <p:nvSpPr>
              <p:cNvPr id="15" name="íšḷíḓe"/>
              <p:cNvSpPr/>
              <p:nvPr/>
            </p:nvSpPr>
            <p:spPr>
              <a:xfrm>
                <a:off x="5575533" y="3979905"/>
                <a:ext cx="622067" cy="622064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i$lide"/>
              <p:cNvSpPr/>
              <p:nvPr/>
            </p:nvSpPr>
            <p:spPr bwMode="auto">
              <a:xfrm>
                <a:off x="5751343" y="4160244"/>
                <a:ext cx="264447" cy="240835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iṡļíḋè"/>
            <p:cNvSpPr txBox="1"/>
            <p:nvPr/>
          </p:nvSpPr>
          <p:spPr>
            <a:xfrm>
              <a:off x="2025084" y="4080045"/>
              <a:ext cx="1702467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创建人沃森先生曾经说，当一个人面临重大打击的时候会有三种选择：</a:t>
              </a:r>
            </a:p>
          </p:txBody>
        </p:sp>
      </p:grpSp>
      <p:sp>
        <p:nvSpPr>
          <p:cNvPr id="17" name="PA-íṥľîdé"/>
          <p:cNvSpPr txBox="1"/>
          <p:nvPr>
            <p:custDataLst>
              <p:tags r:id="rId1"/>
            </p:custDataLst>
          </p:nvPr>
        </p:nvSpPr>
        <p:spPr>
          <a:xfrm>
            <a:off x="2825070" y="1280615"/>
            <a:ext cx="438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享受挫折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129923" y="2576695"/>
            <a:ext cx="2305624" cy="2997992"/>
            <a:chOff x="4943188" y="2842166"/>
            <a:chExt cx="2305624" cy="2997992"/>
          </a:xfrm>
        </p:grpSpPr>
        <p:sp>
          <p:nvSpPr>
            <p:cNvPr id="19" name="ïṥliďê"/>
            <p:cNvSpPr/>
            <p:nvPr/>
          </p:nvSpPr>
          <p:spPr>
            <a:xfrm rot="21329852">
              <a:off x="4943188" y="2842166"/>
              <a:ext cx="2305624" cy="2997992"/>
            </a:xfrm>
            <a:prstGeom prst="roundRect">
              <a:avLst>
                <a:gd name="adj" fmla="val 5500"/>
              </a:avLst>
            </a:prstGeom>
            <a:solidFill>
              <a:srgbClr val="E5363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ïṣļíḓé"/>
            <p:cNvSpPr/>
            <p:nvPr/>
          </p:nvSpPr>
          <p:spPr>
            <a:xfrm>
              <a:off x="5041907" y="2919908"/>
              <a:ext cx="2109838" cy="2851547"/>
            </a:xfrm>
            <a:prstGeom prst="roundRect">
              <a:avLst>
                <a:gd name="adj" fmla="val 55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íṥ1íḓé"/>
            <p:cNvGrpSpPr/>
            <p:nvPr/>
          </p:nvGrpSpPr>
          <p:grpSpPr>
            <a:xfrm>
              <a:off x="5782792" y="3221407"/>
              <a:ext cx="622067" cy="622064"/>
              <a:chOff x="10360160" y="4588856"/>
              <a:chExt cx="622067" cy="622064"/>
            </a:xfrm>
          </p:grpSpPr>
          <p:sp>
            <p:nvSpPr>
              <p:cNvPr id="24" name="iş1ïḍe"/>
              <p:cNvSpPr/>
              <p:nvPr/>
            </p:nvSpPr>
            <p:spPr>
              <a:xfrm>
                <a:off x="10360160" y="4588856"/>
                <a:ext cx="622067" cy="622064"/>
              </a:xfrm>
              <a:prstGeom prst="ellipse">
                <a:avLst/>
              </a:prstGeom>
              <a:solidFill>
                <a:srgbClr val="E5363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ïşļiḓe"/>
              <p:cNvSpPr/>
              <p:nvPr/>
            </p:nvSpPr>
            <p:spPr>
              <a:xfrm>
                <a:off x="10530737" y="4772675"/>
                <a:ext cx="269680" cy="264863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îṡ1îdé"/>
            <p:cNvSpPr txBox="1"/>
            <p:nvPr/>
          </p:nvSpPr>
          <p:spPr>
            <a:xfrm>
              <a:off x="5244766" y="4080044"/>
              <a:ext cx="170246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第一种选择是完全崩溃；第二种选择是勉强恢复到正常水平；第三种选择是把这种挫折和磨难看成是上帝所赐予的重大的考验。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47431" y="2576695"/>
            <a:ext cx="2305624" cy="2997992"/>
            <a:chOff x="8160696" y="2842166"/>
            <a:chExt cx="2305624" cy="2997992"/>
          </a:xfrm>
        </p:grpSpPr>
        <p:sp>
          <p:nvSpPr>
            <p:cNvPr id="27" name="ïślïḋe"/>
            <p:cNvSpPr/>
            <p:nvPr/>
          </p:nvSpPr>
          <p:spPr>
            <a:xfrm rot="21329852">
              <a:off x="8160696" y="2842166"/>
              <a:ext cx="2305624" cy="2997992"/>
            </a:xfrm>
            <a:prstGeom prst="roundRect">
              <a:avLst>
                <a:gd name="adj" fmla="val 5500"/>
              </a:avLst>
            </a:prstGeom>
            <a:solidFill>
              <a:srgbClr val="3559E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íṧļiḓe"/>
            <p:cNvSpPr/>
            <p:nvPr/>
          </p:nvSpPr>
          <p:spPr>
            <a:xfrm>
              <a:off x="8259415" y="2919908"/>
              <a:ext cx="2109838" cy="2851547"/>
            </a:xfrm>
            <a:prstGeom prst="roundRect">
              <a:avLst>
                <a:gd name="adj" fmla="val 55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íSliḋê"/>
            <p:cNvSpPr txBox="1"/>
            <p:nvPr/>
          </p:nvSpPr>
          <p:spPr>
            <a:xfrm>
              <a:off x="8460099" y="4080044"/>
              <a:ext cx="17024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挫折和打击，可能是上苍和上帝给予我们的重大考验，如果经受住了考验，就可能会创造出人生的新的机遇。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íšlíḓê"/>
            <p:cNvGrpSpPr/>
            <p:nvPr/>
          </p:nvGrpSpPr>
          <p:grpSpPr>
            <a:xfrm>
              <a:off x="9000300" y="3231683"/>
              <a:ext cx="622067" cy="622064"/>
              <a:chOff x="10360160" y="4893656"/>
              <a:chExt cx="622067" cy="622064"/>
            </a:xfrm>
          </p:grpSpPr>
          <p:sp>
            <p:nvSpPr>
              <p:cNvPr id="32" name="iṥḷíḑè"/>
              <p:cNvSpPr/>
              <p:nvPr/>
            </p:nvSpPr>
            <p:spPr>
              <a:xfrm>
                <a:off x="10360160" y="4893656"/>
                <a:ext cx="622067" cy="622064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şḻidé"/>
              <p:cNvSpPr/>
              <p:nvPr/>
            </p:nvSpPr>
            <p:spPr bwMode="auto">
              <a:xfrm>
                <a:off x="10533889" y="5055837"/>
                <a:ext cx="274609" cy="301015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íšlíḑe"/>
          <p:cNvSpPr/>
          <p:nvPr/>
        </p:nvSpPr>
        <p:spPr>
          <a:xfrm>
            <a:off x="1941775" y="1188232"/>
            <a:ext cx="648803" cy="648803"/>
          </a:xfrm>
          <a:prstGeom prst="roundRect">
            <a:avLst>
              <a:gd name="adj" fmla="val 4000"/>
            </a:avLst>
          </a:prstGeom>
          <a:solidFill>
            <a:srgbClr val="3559E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3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9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快乐自己</a:t>
            </a:r>
          </a:p>
        </p:txBody>
      </p:sp>
      <p:cxnSp>
        <p:nvCxnSpPr>
          <p:cNvPr id="8" name="直接连接符 7"/>
          <p:cNvCxnSpPr>
            <a:stCxn id="13" idx="6"/>
            <a:endCxn id="21" idx="2"/>
          </p:cNvCxnSpPr>
          <p:nvPr/>
        </p:nvCxnSpPr>
        <p:spPr>
          <a:xfrm>
            <a:off x="2686200" y="3583898"/>
            <a:ext cx="6848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išḻïḍê"/>
          <p:cNvGrpSpPr/>
          <p:nvPr/>
        </p:nvGrpSpPr>
        <p:grpSpPr>
          <a:xfrm>
            <a:off x="1064655" y="3995546"/>
            <a:ext cx="2817768" cy="1509014"/>
            <a:chOff x="1547726" y="4466783"/>
            <a:chExt cx="1988329" cy="1509014"/>
          </a:xfrm>
        </p:grpSpPr>
        <p:sp>
          <p:nvSpPr>
            <p:cNvPr id="10" name="îsľiḓe"/>
            <p:cNvSpPr txBox="1"/>
            <p:nvPr/>
          </p:nvSpPr>
          <p:spPr>
            <a:xfrm>
              <a:off x="1547727" y="4466783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11" name="íŝḷiḋê"/>
            <p:cNvSpPr txBox="1"/>
            <p:nvPr/>
          </p:nvSpPr>
          <p:spPr>
            <a:xfrm>
              <a:off x="1547726" y="4952055"/>
              <a:ext cx="1988329" cy="102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大学四年中，可能很多时候要一个人去食堂吃饭，一个人去教室自习，一个人去面对各种压力。</a:t>
              </a:r>
            </a:p>
          </p:txBody>
        </p:sp>
      </p:grpSp>
      <p:grpSp>
        <p:nvGrpSpPr>
          <p:cNvPr id="12" name="íşḷiḋé"/>
          <p:cNvGrpSpPr/>
          <p:nvPr/>
        </p:nvGrpSpPr>
        <p:grpSpPr>
          <a:xfrm>
            <a:off x="2132167" y="3306882"/>
            <a:ext cx="554033" cy="554031"/>
            <a:chOff x="2103591" y="3306882"/>
            <a:chExt cx="554033" cy="554031"/>
          </a:xfrm>
        </p:grpSpPr>
        <p:sp>
          <p:nvSpPr>
            <p:cNvPr id="13" name="îšḷïḍe"/>
            <p:cNvSpPr/>
            <p:nvPr/>
          </p:nvSpPr>
          <p:spPr>
            <a:xfrm>
              <a:off x="2103591" y="3306882"/>
              <a:ext cx="554033" cy="554031"/>
            </a:xfrm>
            <a:prstGeom prst="ellipse">
              <a:avLst/>
            </a:prstGeom>
            <a:solidFill>
              <a:srgbClr val="E5363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ṡḻîḑe"/>
            <p:cNvSpPr/>
            <p:nvPr/>
          </p:nvSpPr>
          <p:spPr bwMode="auto">
            <a:xfrm>
              <a:off x="2252420" y="3487757"/>
              <a:ext cx="256375" cy="192281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îṡḷídè"/>
          <p:cNvSpPr/>
          <p:nvPr/>
        </p:nvSpPr>
        <p:spPr>
          <a:xfrm>
            <a:off x="4599570" y="3306882"/>
            <a:ext cx="554033" cy="554031"/>
          </a:xfrm>
          <a:prstGeom prst="ellipse">
            <a:avLst/>
          </a:prstGeom>
          <a:solidFill>
            <a:srgbClr val="3559E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4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ïṥľiḓé"/>
          <p:cNvSpPr/>
          <p:nvPr/>
        </p:nvSpPr>
        <p:spPr bwMode="auto">
          <a:xfrm>
            <a:off x="4748399" y="3477179"/>
            <a:ext cx="256375" cy="213436"/>
          </a:xfrm>
          <a:custGeom>
            <a:avLst/>
            <a:gdLst>
              <a:gd name="connsiteX0" fmla="*/ 483573 w 526297"/>
              <a:gd name="connsiteY0" fmla="*/ 133971 h 438150"/>
              <a:gd name="connsiteX1" fmla="*/ 527674 w 526297"/>
              <a:gd name="connsiteY1" fmla="*/ 178072 h 438150"/>
              <a:gd name="connsiteX2" fmla="*/ 527579 w 526297"/>
              <a:gd name="connsiteY2" fmla="*/ 181501 h 438150"/>
              <a:gd name="connsiteX3" fmla="*/ 514244 w 526297"/>
              <a:gd name="connsiteY3" fmla="*/ 355237 h 438150"/>
              <a:gd name="connsiteX4" fmla="*/ 485764 w 526297"/>
              <a:gd name="connsiteY4" fmla="*/ 381621 h 438150"/>
              <a:gd name="connsiteX5" fmla="*/ 454998 w 526297"/>
              <a:gd name="connsiteY5" fmla="*/ 381621 h 438150"/>
              <a:gd name="connsiteX6" fmla="*/ 454998 w 526297"/>
              <a:gd name="connsiteY6" fmla="*/ 438771 h 438150"/>
              <a:gd name="connsiteX7" fmla="*/ 435948 w 526297"/>
              <a:gd name="connsiteY7" fmla="*/ 438771 h 438150"/>
              <a:gd name="connsiteX8" fmla="*/ 435948 w 526297"/>
              <a:gd name="connsiteY8" fmla="*/ 381621 h 438150"/>
              <a:gd name="connsiteX9" fmla="*/ 93048 w 526297"/>
              <a:gd name="connsiteY9" fmla="*/ 381621 h 438150"/>
              <a:gd name="connsiteX10" fmla="*/ 93048 w 526297"/>
              <a:gd name="connsiteY10" fmla="*/ 438771 h 438150"/>
              <a:gd name="connsiteX11" fmla="*/ 73998 w 526297"/>
              <a:gd name="connsiteY11" fmla="*/ 438771 h 438150"/>
              <a:gd name="connsiteX12" fmla="*/ 73998 w 526297"/>
              <a:gd name="connsiteY12" fmla="*/ 381621 h 438150"/>
              <a:gd name="connsiteX13" fmla="*/ 43328 w 526297"/>
              <a:gd name="connsiteY13" fmla="*/ 381621 h 438150"/>
              <a:gd name="connsiteX14" fmla="*/ 14848 w 526297"/>
              <a:gd name="connsiteY14" fmla="*/ 355237 h 438150"/>
              <a:gd name="connsiteX15" fmla="*/ 1513 w 526297"/>
              <a:gd name="connsiteY15" fmla="*/ 181501 h 438150"/>
              <a:gd name="connsiteX16" fmla="*/ 42089 w 526297"/>
              <a:gd name="connsiteY16" fmla="*/ 134162 h 438150"/>
              <a:gd name="connsiteX17" fmla="*/ 45518 w 526297"/>
              <a:gd name="connsiteY17" fmla="*/ 134066 h 438150"/>
              <a:gd name="connsiteX18" fmla="*/ 101906 w 526297"/>
              <a:gd name="connsiteY18" fmla="*/ 180834 h 438150"/>
              <a:gd name="connsiteX19" fmla="*/ 121623 w 526297"/>
              <a:gd name="connsiteY19" fmla="*/ 286371 h 438150"/>
              <a:gd name="connsiteX20" fmla="*/ 407373 w 526297"/>
              <a:gd name="connsiteY20" fmla="*/ 286371 h 438150"/>
              <a:gd name="connsiteX21" fmla="*/ 427185 w 526297"/>
              <a:gd name="connsiteY21" fmla="*/ 180739 h 438150"/>
              <a:gd name="connsiteX22" fmla="*/ 483573 w 526297"/>
              <a:gd name="connsiteY22" fmla="*/ 133971 h 438150"/>
              <a:gd name="connsiteX23" fmla="*/ 416898 w 526297"/>
              <a:gd name="connsiteY23" fmla="*/ 621 h 438150"/>
              <a:gd name="connsiteX24" fmla="*/ 483573 w 526297"/>
              <a:gd name="connsiteY24" fmla="*/ 67296 h 438150"/>
              <a:gd name="connsiteX25" fmla="*/ 483573 w 526297"/>
              <a:gd name="connsiteY25" fmla="*/ 115397 h 438150"/>
              <a:gd name="connsiteX26" fmla="*/ 476429 w 526297"/>
              <a:gd name="connsiteY26" fmla="*/ 114921 h 438150"/>
              <a:gd name="connsiteX27" fmla="*/ 412040 w 526297"/>
              <a:gd name="connsiteY27" fmla="*/ 166451 h 438150"/>
              <a:gd name="connsiteX28" fmla="*/ 411564 w 526297"/>
              <a:gd name="connsiteY28" fmla="*/ 168737 h 438150"/>
              <a:gd name="connsiteX29" fmla="*/ 393086 w 526297"/>
              <a:gd name="connsiteY29" fmla="*/ 267321 h 438150"/>
              <a:gd name="connsiteX30" fmla="*/ 135911 w 526297"/>
              <a:gd name="connsiteY30" fmla="*/ 267321 h 438150"/>
              <a:gd name="connsiteX31" fmla="*/ 117432 w 526297"/>
              <a:gd name="connsiteY31" fmla="*/ 168737 h 438150"/>
              <a:gd name="connsiteX32" fmla="*/ 52567 w 526297"/>
              <a:gd name="connsiteY32" fmla="*/ 114921 h 438150"/>
              <a:gd name="connsiteX33" fmla="*/ 54948 w 526297"/>
              <a:gd name="connsiteY33" fmla="*/ 67296 h 438150"/>
              <a:gd name="connsiteX34" fmla="*/ 121623 w 526297"/>
              <a:gd name="connsiteY34" fmla="*/ 621 h 438150"/>
              <a:gd name="connsiteX35" fmla="*/ 416898 w 526297"/>
              <a:gd name="connsiteY35" fmla="*/ 62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6297" h="438150">
                <a:moveTo>
                  <a:pt x="483573" y="133971"/>
                </a:moveTo>
                <a:cubicBezTo>
                  <a:pt x="507957" y="133971"/>
                  <a:pt x="527674" y="153688"/>
                  <a:pt x="527674" y="178072"/>
                </a:cubicBezTo>
                <a:cubicBezTo>
                  <a:pt x="527674" y="179215"/>
                  <a:pt x="527674" y="180358"/>
                  <a:pt x="527579" y="181501"/>
                </a:cubicBezTo>
                <a:lnTo>
                  <a:pt x="514244" y="355237"/>
                </a:lnTo>
                <a:cubicBezTo>
                  <a:pt x="513101" y="370096"/>
                  <a:pt x="500718" y="381621"/>
                  <a:pt x="485764" y="381621"/>
                </a:cubicBezTo>
                <a:lnTo>
                  <a:pt x="454998" y="381621"/>
                </a:lnTo>
                <a:lnTo>
                  <a:pt x="454998" y="438771"/>
                </a:lnTo>
                <a:lnTo>
                  <a:pt x="435948" y="438771"/>
                </a:lnTo>
                <a:lnTo>
                  <a:pt x="435948" y="381621"/>
                </a:lnTo>
                <a:lnTo>
                  <a:pt x="93048" y="381621"/>
                </a:lnTo>
                <a:lnTo>
                  <a:pt x="93048" y="438771"/>
                </a:lnTo>
                <a:lnTo>
                  <a:pt x="73998" y="438771"/>
                </a:lnTo>
                <a:lnTo>
                  <a:pt x="73998" y="381621"/>
                </a:lnTo>
                <a:lnTo>
                  <a:pt x="43328" y="381621"/>
                </a:lnTo>
                <a:cubicBezTo>
                  <a:pt x="28373" y="381621"/>
                  <a:pt x="15991" y="370096"/>
                  <a:pt x="14848" y="355237"/>
                </a:cubicBezTo>
                <a:lnTo>
                  <a:pt x="1513" y="181501"/>
                </a:lnTo>
                <a:cubicBezTo>
                  <a:pt x="-392" y="157212"/>
                  <a:pt x="17801" y="135971"/>
                  <a:pt x="42089" y="134162"/>
                </a:cubicBezTo>
                <a:cubicBezTo>
                  <a:pt x="43232" y="134066"/>
                  <a:pt x="44375" y="134066"/>
                  <a:pt x="45518" y="134066"/>
                </a:cubicBezTo>
                <a:cubicBezTo>
                  <a:pt x="73141" y="134066"/>
                  <a:pt x="96858" y="153688"/>
                  <a:pt x="101906" y="180834"/>
                </a:cubicBezTo>
                <a:lnTo>
                  <a:pt x="121623" y="286371"/>
                </a:lnTo>
                <a:lnTo>
                  <a:pt x="407373" y="286371"/>
                </a:lnTo>
                <a:lnTo>
                  <a:pt x="427185" y="180739"/>
                </a:lnTo>
                <a:cubicBezTo>
                  <a:pt x="432233" y="153592"/>
                  <a:pt x="455951" y="133971"/>
                  <a:pt x="483573" y="133971"/>
                </a:cubicBezTo>
                <a:close/>
                <a:moveTo>
                  <a:pt x="416898" y="621"/>
                </a:moveTo>
                <a:cubicBezTo>
                  <a:pt x="453760" y="621"/>
                  <a:pt x="483573" y="30434"/>
                  <a:pt x="483573" y="67296"/>
                </a:cubicBezTo>
                <a:lnTo>
                  <a:pt x="483573" y="115397"/>
                </a:lnTo>
                <a:cubicBezTo>
                  <a:pt x="481192" y="115112"/>
                  <a:pt x="478811" y="114921"/>
                  <a:pt x="476429" y="114921"/>
                </a:cubicBezTo>
                <a:cubicBezTo>
                  <a:pt x="445473" y="114921"/>
                  <a:pt x="418803" y="136448"/>
                  <a:pt x="412040" y="166451"/>
                </a:cubicBezTo>
                <a:lnTo>
                  <a:pt x="411564" y="168737"/>
                </a:lnTo>
                <a:lnTo>
                  <a:pt x="393086" y="267321"/>
                </a:lnTo>
                <a:lnTo>
                  <a:pt x="135911" y="267321"/>
                </a:lnTo>
                <a:lnTo>
                  <a:pt x="117432" y="168737"/>
                </a:lnTo>
                <a:cubicBezTo>
                  <a:pt x="111622" y="137495"/>
                  <a:pt x="84285" y="114921"/>
                  <a:pt x="52567" y="114921"/>
                </a:cubicBezTo>
                <a:lnTo>
                  <a:pt x="54948" y="67296"/>
                </a:lnTo>
                <a:cubicBezTo>
                  <a:pt x="54948" y="30434"/>
                  <a:pt x="84761" y="621"/>
                  <a:pt x="121623" y="621"/>
                </a:cubicBezTo>
                <a:lnTo>
                  <a:pt x="416898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ïśľiḑè"/>
          <p:cNvGrpSpPr/>
          <p:nvPr/>
        </p:nvGrpSpPr>
        <p:grpSpPr>
          <a:xfrm>
            <a:off x="7066973" y="3306882"/>
            <a:ext cx="554033" cy="554031"/>
            <a:chOff x="5472389" y="1968240"/>
            <a:chExt cx="444222" cy="444220"/>
          </a:xfrm>
        </p:grpSpPr>
        <p:sp>
          <p:nvSpPr>
            <p:cNvPr id="18" name="ïšļiḓê"/>
            <p:cNvSpPr/>
            <p:nvPr/>
          </p:nvSpPr>
          <p:spPr>
            <a:xfrm>
              <a:off x="5472389" y="1968240"/>
              <a:ext cx="444222" cy="444220"/>
            </a:xfrm>
            <a:prstGeom prst="ellipse">
              <a:avLst/>
            </a:prstGeom>
            <a:solidFill>
              <a:srgbClr val="E5363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í$ḷïḑé"/>
            <p:cNvSpPr/>
            <p:nvPr/>
          </p:nvSpPr>
          <p:spPr bwMode="auto">
            <a:xfrm>
              <a:off x="5591720" y="2096746"/>
              <a:ext cx="205561" cy="187207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íśḷîḑe"/>
          <p:cNvGrpSpPr/>
          <p:nvPr/>
        </p:nvGrpSpPr>
        <p:grpSpPr>
          <a:xfrm>
            <a:off x="9534377" y="3306882"/>
            <a:ext cx="554033" cy="554031"/>
            <a:chOff x="6275392" y="1968240"/>
            <a:chExt cx="444222" cy="444220"/>
          </a:xfrm>
        </p:grpSpPr>
        <p:sp>
          <p:nvSpPr>
            <p:cNvPr id="21" name="išḷïdè"/>
            <p:cNvSpPr/>
            <p:nvPr/>
          </p:nvSpPr>
          <p:spPr>
            <a:xfrm>
              <a:off x="6275392" y="1968240"/>
              <a:ext cx="444222" cy="444220"/>
            </a:xfrm>
            <a:prstGeom prst="ellipse">
              <a:avLst/>
            </a:prstGeom>
            <a:solidFill>
              <a:srgbClr val="3559E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lumMod val="50000"/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íšľiḍè"/>
            <p:cNvSpPr/>
            <p:nvPr/>
          </p:nvSpPr>
          <p:spPr bwMode="auto">
            <a:xfrm>
              <a:off x="6394723" y="2108506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í$1ídè"/>
          <p:cNvGrpSpPr/>
          <p:nvPr/>
        </p:nvGrpSpPr>
        <p:grpSpPr>
          <a:xfrm>
            <a:off x="3532057" y="1534724"/>
            <a:ext cx="2817768" cy="1832179"/>
            <a:chOff x="1547726" y="4466783"/>
            <a:chExt cx="1988329" cy="1832179"/>
          </a:xfrm>
        </p:grpSpPr>
        <p:sp>
          <p:nvSpPr>
            <p:cNvPr id="24" name="íSḷíḋê"/>
            <p:cNvSpPr txBox="1"/>
            <p:nvPr/>
          </p:nvSpPr>
          <p:spPr>
            <a:xfrm>
              <a:off x="1547727" y="4466783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25" name="íṣlidè"/>
            <p:cNvSpPr txBox="1"/>
            <p:nvPr/>
          </p:nvSpPr>
          <p:spPr>
            <a:xfrm>
              <a:off x="1547726" y="4952055"/>
              <a:ext cx="1988329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这种孤独能让我们思考，能锻炼我们的意志，能使我们变得更加坚强，能磨练我们面对困难的信心和耐心。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99460" y="3995546"/>
            <a:ext cx="2817768" cy="1185848"/>
            <a:chOff x="5999460" y="3995546"/>
            <a:chExt cx="2817768" cy="1185848"/>
          </a:xfrm>
        </p:grpSpPr>
        <p:sp>
          <p:nvSpPr>
            <p:cNvPr id="27" name="îśļiḍè"/>
            <p:cNvSpPr txBox="1"/>
            <p:nvPr/>
          </p:nvSpPr>
          <p:spPr>
            <a:xfrm>
              <a:off x="6349825" y="3995546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28" name="îšḻiḋe"/>
            <p:cNvSpPr txBox="1"/>
            <p:nvPr/>
          </p:nvSpPr>
          <p:spPr>
            <a:xfrm>
              <a:off x="5999460" y="4480818"/>
              <a:ext cx="2817768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其实，孤独是一个人成长中必须承受的过程。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66864" y="1534724"/>
            <a:ext cx="2817768" cy="1509014"/>
            <a:chOff x="8466864" y="2109910"/>
            <a:chExt cx="2817768" cy="1509014"/>
          </a:xfrm>
        </p:grpSpPr>
        <p:sp>
          <p:nvSpPr>
            <p:cNvPr id="30" name="ïsľiḑê"/>
            <p:cNvSpPr txBox="1"/>
            <p:nvPr/>
          </p:nvSpPr>
          <p:spPr>
            <a:xfrm>
              <a:off x="8817229" y="2109910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31" name="iṧļiḓé"/>
            <p:cNvSpPr txBox="1"/>
            <p:nvPr/>
          </p:nvSpPr>
          <p:spPr>
            <a:xfrm>
              <a:off x="8466864" y="2595182"/>
              <a:ext cx="2817768" cy="102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当我们开始接纳并享受孤独的时候，就会发现自己的成长和成熟已经超出了我们的预想。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5766619" y="2397751"/>
            <a:ext cx="4805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大学应该学会什么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a14="http://schemas.microsoft.com/office/drawing/2010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大学应该学会什么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81248" y="1725769"/>
            <a:ext cx="3921794" cy="3847616"/>
            <a:chOff x="1301325" y="1725769"/>
            <a:chExt cx="3921794" cy="3847616"/>
          </a:xfrm>
        </p:grpSpPr>
        <p:sp>
          <p:nvSpPr>
            <p:cNvPr id="9" name="椭圆 8"/>
            <p:cNvSpPr/>
            <p:nvPr/>
          </p:nvSpPr>
          <p:spPr>
            <a:xfrm>
              <a:off x="2164674" y="1725769"/>
              <a:ext cx="2195096" cy="2195096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  <a:effectLst>
              <a:outerShdw blurRad="215900" sx="102000" sy="102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01325" y="3359239"/>
              <a:ext cx="2195096" cy="2195096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  <a:effectLst>
              <a:outerShdw blurRad="215900" sx="102000" sy="102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28023" y="3378289"/>
              <a:ext cx="2195096" cy="2195096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  <a:effectLst>
              <a:outerShdw blurRad="215900" sx="102000" sy="102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59520" y="2204407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</a:t>
              </a: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77221" y="3908386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</a:t>
              </a: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1819" y="3908160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</a:t>
              </a: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奋斗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7214" y="1740643"/>
            <a:ext cx="4355696" cy="4355696"/>
            <a:chOff x="637442" y="1740643"/>
            <a:chExt cx="4355696" cy="4355696"/>
          </a:xfrm>
        </p:grpSpPr>
        <p:sp>
          <p:nvSpPr>
            <p:cNvPr id="19" name="弧 13"/>
            <p:cNvSpPr/>
            <p:nvPr/>
          </p:nvSpPr>
          <p:spPr>
            <a:xfrm>
              <a:off x="935672" y="2300370"/>
              <a:ext cx="3236243" cy="3236243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弧 14"/>
            <p:cNvSpPr/>
            <p:nvPr/>
          </p:nvSpPr>
          <p:spPr>
            <a:xfrm>
              <a:off x="637442" y="1740643"/>
              <a:ext cx="4355696" cy="4355696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6883404" y="1740643"/>
            <a:ext cx="4355696" cy="4355696"/>
            <a:chOff x="637442" y="1740643"/>
            <a:chExt cx="4355696" cy="4355696"/>
          </a:xfrm>
        </p:grpSpPr>
        <p:sp>
          <p:nvSpPr>
            <p:cNvPr id="22" name="弧 16"/>
            <p:cNvSpPr/>
            <p:nvPr/>
          </p:nvSpPr>
          <p:spPr>
            <a:xfrm>
              <a:off x="935672" y="2300370"/>
              <a:ext cx="3236243" cy="3236243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弧 17"/>
            <p:cNvSpPr/>
            <p:nvPr/>
          </p:nvSpPr>
          <p:spPr>
            <a:xfrm>
              <a:off x="637442" y="1740643"/>
              <a:ext cx="4355696" cy="4355696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07834" y="829655"/>
            <a:ext cx="5148236" cy="526668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学会独立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91606" y="1542794"/>
            <a:ext cx="3325812" cy="1626373"/>
            <a:chOff x="655638" y="2092923"/>
            <a:chExt cx="3325812" cy="1626373"/>
          </a:xfrm>
        </p:grpSpPr>
        <p:sp>
          <p:nvSpPr>
            <p:cNvPr id="9" name="文本框 8"/>
            <p:cNvSpPr txBox="1"/>
            <p:nvPr/>
          </p:nvSpPr>
          <p:spPr>
            <a:xfrm>
              <a:off x="655638" y="2700043"/>
              <a:ext cx="3325812" cy="10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在未来的学习中，你会面临学业的新要求、目标的新调整、观念的新交融，也会遇到各种困难和挑战。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5638" y="2092923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1606" y="3803394"/>
            <a:ext cx="3325812" cy="1626373"/>
            <a:chOff x="655638" y="2092923"/>
            <a:chExt cx="3325812" cy="1626373"/>
          </a:xfrm>
        </p:grpSpPr>
        <p:sp>
          <p:nvSpPr>
            <p:cNvPr id="12" name="文本框 11"/>
            <p:cNvSpPr txBox="1"/>
            <p:nvPr/>
          </p:nvSpPr>
          <p:spPr>
            <a:xfrm>
              <a:off x="655638" y="2700043"/>
              <a:ext cx="3325812" cy="10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要应对这些挑战，你首先要学会独立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——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在生活上独立，在思想上独立，在人格上独立。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5638" y="2092923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86084" y="1542794"/>
            <a:ext cx="3325812" cy="1307696"/>
            <a:chOff x="7886084" y="1926252"/>
            <a:chExt cx="3325812" cy="1307696"/>
          </a:xfrm>
        </p:grpSpPr>
        <p:sp>
          <p:nvSpPr>
            <p:cNvPr id="15" name="文本框 14"/>
            <p:cNvSpPr txBox="1"/>
            <p:nvPr/>
          </p:nvSpPr>
          <p:spPr>
            <a:xfrm>
              <a:off x="7886084" y="2533372"/>
              <a:ext cx="3325812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38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R" panose="00020600040101010101" pitchFamily="18" charset="-122"/>
                  <a:sym typeface="字魂58号-创中黑" panose="00000500000000000000" pitchFamily="2" charset="-122"/>
                </a:rPr>
                <a:t>独立意味着成熟，独立意味着担当，独立意味着负责的精神和能力。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1834" y="1926252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65700" y="3181543"/>
            <a:ext cx="2260600" cy="2260600"/>
            <a:chOff x="4965700" y="3565001"/>
            <a:chExt cx="2260600" cy="2260600"/>
          </a:xfrm>
        </p:grpSpPr>
        <p:sp>
          <p:nvSpPr>
            <p:cNvPr id="18" name="椭圆 17"/>
            <p:cNvSpPr/>
            <p:nvPr/>
          </p:nvSpPr>
          <p:spPr>
            <a:xfrm>
              <a:off x="4965700" y="3565001"/>
              <a:ext cx="2260600" cy="2260600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21955" y="4352268"/>
              <a:ext cx="1346534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学会独立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86084" y="3803394"/>
            <a:ext cx="3325812" cy="1307696"/>
            <a:chOff x="7886084" y="4186852"/>
            <a:chExt cx="3325812" cy="1307696"/>
          </a:xfrm>
        </p:grpSpPr>
        <p:sp>
          <p:nvSpPr>
            <p:cNvPr id="21" name="文本框 20"/>
            <p:cNvSpPr txBox="1"/>
            <p:nvPr/>
          </p:nvSpPr>
          <p:spPr>
            <a:xfrm>
              <a:off x="7886084" y="4793972"/>
              <a:ext cx="3325812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38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R" panose="00020600040101010101" pitchFamily="18" charset="-122"/>
                  <a:sym typeface="字魂58号-创中黑" panose="00000500000000000000" pitchFamily="2" charset="-122"/>
                </a:rPr>
                <a:t>大学对于独立性的训练，始于入学，并贯穿于人才培养的各方面、全过程。 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1834" y="4186852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65700" y="1542794"/>
            <a:ext cx="2260600" cy="2260600"/>
            <a:chOff x="4965700" y="1926252"/>
            <a:chExt cx="2260600" cy="2260600"/>
          </a:xfrm>
        </p:grpSpPr>
        <p:sp>
          <p:nvSpPr>
            <p:cNvPr id="24" name="椭圆 23"/>
            <p:cNvSpPr/>
            <p:nvPr/>
          </p:nvSpPr>
          <p:spPr>
            <a:xfrm>
              <a:off x="4965700" y="1926252"/>
              <a:ext cx="2260600" cy="2260600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91777" y="2645795"/>
              <a:ext cx="1346534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学会独立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39731" y="3810798"/>
            <a:ext cx="1031632" cy="1031632"/>
            <a:chOff x="6639731" y="4194256"/>
            <a:chExt cx="1031632" cy="1031632"/>
          </a:xfrm>
        </p:grpSpPr>
        <p:sp>
          <p:nvSpPr>
            <p:cNvPr id="27" name="椭圆 26"/>
            <p:cNvSpPr/>
            <p:nvPr/>
          </p:nvSpPr>
          <p:spPr>
            <a:xfrm>
              <a:off x="6639731" y="4194256"/>
              <a:ext cx="1031632" cy="1031632"/>
            </a:xfrm>
            <a:prstGeom prst="ellipse">
              <a:avLst/>
            </a:prstGeom>
            <a:solidFill>
              <a:srgbClr val="E5363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027718" y="4579663"/>
              <a:ext cx="255658" cy="260818"/>
              <a:chOff x="9143021" y="4403157"/>
              <a:chExt cx="383416" cy="391153"/>
            </a:xfrm>
            <a:solidFill>
              <a:schemeClr val="bg1"/>
            </a:solidFill>
          </p:grpSpPr>
          <p:sp>
            <p:nvSpPr>
              <p:cNvPr id="29" name="Freeform 109"/>
              <p:cNvSpPr>
                <a:spLocks noEditPoints="1"/>
              </p:cNvSpPr>
              <p:nvPr/>
            </p:nvSpPr>
            <p:spPr bwMode="auto">
              <a:xfrm>
                <a:off x="9143021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" name="Freeform 109"/>
              <p:cNvSpPr>
                <a:spLocks noEditPoints="1"/>
              </p:cNvSpPr>
              <p:nvPr/>
            </p:nvSpPr>
            <p:spPr bwMode="auto">
              <a:xfrm>
                <a:off x="9289025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4498412" y="2157278"/>
            <a:ext cx="1031632" cy="1031632"/>
            <a:chOff x="4498412" y="2540736"/>
            <a:chExt cx="1031632" cy="1031632"/>
          </a:xfrm>
        </p:grpSpPr>
        <p:sp>
          <p:nvSpPr>
            <p:cNvPr id="32" name="椭圆 31"/>
            <p:cNvSpPr/>
            <p:nvPr/>
          </p:nvSpPr>
          <p:spPr>
            <a:xfrm>
              <a:off x="4498412" y="2540736"/>
              <a:ext cx="1031632" cy="1031632"/>
            </a:xfrm>
            <a:prstGeom prst="ellipse">
              <a:avLst/>
            </a:prstGeom>
            <a:solidFill>
              <a:srgbClr val="3559E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 flipH="1">
              <a:off x="4854911" y="2922460"/>
              <a:ext cx="255658" cy="260818"/>
              <a:chOff x="9143021" y="4403157"/>
              <a:chExt cx="383416" cy="391153"/>
            </a:xfrm>
            <a:solidFill>
              <a:schemeClr val="bg1"/>
            </a:solidFill>
          </p:grpSpPr>
          <p:sp>
            <p:nvSpPr>
              <p:cNvPr id="34" name="Freeform 109"/>
              <p:cNvSpPr>
                <a:spLocks noEditPoints="1"/>
              </p:cNvSpPr>
              <p:nvPr/>
            </p:nvSpPr>
            <p:spPr bwMode="auto">
              <a:xfrm>
                <a:off x="9143021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" name="Freeform 109"/>
              <p:cNvSpPr>
                <a:spLocks noEditPoints="1"/>
              </p:cNvSpPr>
              <p:nvPr/>
            </p:nvSpPr>
            <p:spPr bwMode="auto">
              <a:xfrm>
                <a:off x="9289025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022" y="1200471"/>
            <a:ext cx="12178352" cy="40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直角三角形 4"/>
          <p:cNvSpPr/>
          <p:nvPr/>
        </p:nvSpPr>
        <p:spPr>
          <a:xfrm flipV="1">
            <a:off x="-1" y="0"/>
            <a:ext cx="6837529" cy="6858000"/>
          </a:xfrm>
          <a:prstGeom prst="rtTriangle">
            <a:avLst/>
          </a:prstGeom>
          <a:gradFill>
            <a:gsLst>
              <a:gs pos="100000">
                <a:schemeClr val="tx2">
                  <a:alpha val="80000"/>
                </a:schemeClr>
              </a:gs>
              <a:gs pos="24000">
                <a:schemeClr val="accent3">
                  <a:alpha val="80000"/>
                </a:schemeClr>
              </a:gs>
              <a:gs pos="0">
                <a:schemeClr val="accent4">
                  <a:alpha val="80000"/>
                </a:schemeClr>
              </a:gs>
              <a:gs pos="53000">
                <a:schemeClr val="bg2">
                  <a:alpha val="80000"/>
                </a:schemeClr>
              </a:gs>
              <a:gs pos="76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直角三角形 8"/>
          <p:cNvSpPr/>
          <p:nvPr/>
        </p:nvSpPr>
        <p:spPr>
          <a:xfrm flipV="1">
            <a:off x="1" y="8413"/>
            <a:ext cx="3671247" cy="3676481"/>
          </a:xfrm>
          <a:prstGeom prst="rtTriangl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-13648" y="-13648"/>
            <a:ext cx="3002508" cy="2975212"/>
          </a:xfrm>
          <a:custGeom>
            <a:avLst/>
            <a:gdLst>
              <a:gd name="connsiteX0" fmla="*/ 0 w 3002508"/>
              <a:gd name="connsiteY0" fmla="*/ 1514902 h 2975212"/>
              <a:gd name="connsiteX1" fmla="*/ 0 w 3002508"/>
              <a:gd name="connsiteY1" fmla="*/ 1514902 h 2975212"/>
              <a:gd name="connsiteX2" fmla="*/ 150126 w 3002508"/>
              <a:gd name="connsiteY2" fmla="*/ 1337481 h 2975212"/>
              <a:gd name="connsiteX3" fmla="*/ 1501254 w 3002508"/>
              <a:gd name="connsiteY3" fmla="*/ 0 h 2975212"/>
              <a:gd name="connsiteX4" fmla="*/ 3002508 w 3002508"/>
              <a:gd name="connsiteY4" fmla="*/ 0 h 2975212"/>
              <a:gd name="connsiteX5" fmla="*/ 13648 w 3002508"/>
              <a:gd name="connsiteY5" fmla="*/ 2975212 h 2975212"/>
              <a:gd name="connsiteX6" fmla="*/ 0 w 3002508"/>
              <a:gd name="connsiteY6" fmla="*/ 1514902 h 29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2508" h="2975212">
                <a:moveTo>
                  <a:pt x="0" y="1514902"/>
                </a:moveTo>
                <a:lnTo>
                  <a:pt x="0" y="1514902"/>
                </a:lnTo>
                <a:cubicBezTo>
                  <a:pt x="140597" y="1346186"/>
                  <a:pt x="86230" y="1401377"/>
                  <a:pt x="150126" y="1337481"/>
                </a:cubicBezTo>
                <a:lnTo>
                  <a:pt x="1501254" y="0"/>
                </a:lnTo>
                <a:lnTo>
                  <a:pt x="3002508" y="0"/>
                </a:lnTo>
                <a:lnTo>
                  <a:pt x="13648" y="2975212"/>
                </a:lnTo>
                <a:lnTo>
                  <a:pt x="0" y="15149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5581935" y="900751"/>
            <a:ext cx="709683" cy="300251"/>
          </a:xfrm>
          <a:prstGeom prst="triangl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26695" y="1201002"/>
            <a:ext cx="5264923" cy="723332"/>
            <a:chOff x="1026695" y="1201002"/>
            <a:chExt cx="5264923" cy="723332"/>
          </a:xfrm>
        </p:grpSpPr>
        <p:sp>
          <p:nvSpPr>
            <p:cNvPr id="7" name="平行四边形 6"/>
            <p:cNvSpPr/>
            <p:nvPr/>
          </p:nvSpPr>
          <p:spPr>
            <a:xfrm>
              <a:off x="1026695" y="1201002"/>
              <a:ext cx="5264923" cy="723332"/>
            </a:xfrm>
            <a:prstGeom prst="parallelogram">
              <a:avLst>
                <a:gd name="adj" fmla="val 10047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endPara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8382" y="1281026"/>
              <a:ext cx="46083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四川化工职业技术学院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3510" y="5626735"/>
            <a:ext cx="10671810" cy="922020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四川化工职业技术学院欢迎你们！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666" y="138821"/>
            <a:ext cx="470331" cy="63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9" grpId="0" bldLvl="0" animBg="1"/>
      <p:bldP spid="6" grpId="0" bldLvl="0" animBg="1"/>
      <p:bldP spid="8" grpId="0" bldLvl="0" animBg="1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学会选择</a:t>
            </a:r>
          </a:p>
        </p:txBody>
      </p:sp>
      <p:grpSp>
        <p:nvGrpSpPr>
          <p:cNvPr id="8" name="#5727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69172" y="1589897"/>
            <a:ext cx="8719127" cy="4134607"/>
            <a:chOff x="1736437" y="1999493"/>
            <a:chExt cx="8719127" cy="4134607"/>
          </a:xfrm>
        </p:grpSpPr>
        <p:sp>
          <p:nvSpPr>
            <p:cNvPr id="9" name="îślîḑê"/>
            <p:cNvSpPr/>
            <p:nvPr/>
          </p:nvSpPr>
          <p:spPr>
            <a:xfrm>
              <a:off x="1736437" y="2705100"/>
              <a:ext cx="8719127" cy="3429000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î$líḓê"/>
            <p:cNvSpPr txBox="1"/>
            <p:nvPr/>
          </p:nvSpPr>
          <p:spPr>
            <a:xfrm>
              <a:off x="2484408" y="1999493"/>
              <a:ext cx="7223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“从今天起，你已经是一名大学生、一名成年公民了。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643954" y="3705225"/>
              <a:ext cx="0" cy="142875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548045" y="3705225"/>
              <a:ext cx="0" cy="142875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ïşlîḓê"/>
            <p:cNvGrpSpPr/>
            <p:nvPr/>
          </p:nvGrpSpPr>
          <p:grpSpPr>
            <a:xfrm>
              <a:off x="1995558" y="3433373"/>
              <a:ext cx="2214627" cy="1531955"/>
              <a:chOff x="1640097" y="3274531"/>
              <a:chExt cx="2214627" cy="1531955"/>
            </a:xfrm>
          </p:grpSpPr>
          <p:grpSp>
            <p:nvGrpSpPr>
              <p:cNvPr id="26" name="iślïḋê"/>
              <p:cNvGrpSpPr/>
              <p:nvPr/>
            </p:nvGrpSpPr>
            <p:grpSpPr>
              <a:xfrm>
                <a:off x="2422519" y="3274531"/>
                <a:ext cx="444222" cy="444220"/>
                <a:chOff x="4669386" y="3619774"/>
                <a:chExt cx="444222" cy="444220"/>
              </a:xfrm>
            </p:grpSpPr>
            <p:sp>
              <p:nvSpPr>
                <p:cNvPr id="29" name="îS1ïḋe"/>
                <p:cNvSpPr/>
                <p:nvPr/>
              </p:nvSpPr>
              <p:spPr>
                <a:xfrm>
                  <a:off x="4669386" y="3619774"/>
                  <a:ext cx="444222" cy="444220"/>
                </a:xfrm>
                <a:prstGeom prst="rect">
                  <a:avLst/>
                </a:prstGeom>
                <a:solidFill>
                  <a:srgbClr val="E5363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îṥlíḓè"/>
                <p:cNvSpPr/>
                <p:nvPr/>
              </p:nvSpPr>
              <p:spPr bwMode="auto">
                <a:xfrm>
                  <a:off x="4788717" y="3757457"/>
                  <a:ext cx="205561" cy="168853"/>
                </a:xfrm>
                <a:custGeom>
                  <a:avLst/>
                  <a:gdLst>
                    <a:gd name="connsiteX0" fmla="*/ 96626 w 533400"/>
                    <a:gd name="connsiteY0" fmla="*/ 133971 h 438150"/>
                    <a:gd name="connsiteX1" fmla="*/ 125201 w 533400"/>
                    <a:gd name="connsiteY1" fmla="*/ 286371 h 438150"/>
                    <a:gd name="connsiteX2" fmla="*/ 410951 w 533400"/>
                    <a:gd name="connsiteY2" fmla="*/ 286371 h 438150"/>
                    <a:gd name="connsiteX3" fmla="*/ 439526 w 533400"/>
                    <a:gd name="connsiteY3" fmla="*/ 133971 h 438150"/>
                    <a:gd name="connsiteX4" fmla="*/ 534776 w 533400"/>
                    <a:gd name="connsiteY4" fmla="*/ 133971 h 438150"/>
                    <a:gd name="connsiteX5" fmla="*/ 515726 w 533400"/>
                    <a:gd name="connsiteY5" fmla="*/ 381621 h 438150"/>
                    <a:gd name="connsiteX6" fmla="*/ 458576 w 533400"/>
                    <a:gd name="connsiteY6" fmla="*/ 381621 h 438150"/>
                    <a:gd name="connsiteX7" fmla="*/ 458576 w 533400"/>
                    <a:gd name="connsiteY7" fmla="*/ 438771 h 438150"/>
                    <a:gd name="connsiteX8" fmla="*/ 439526 w 533400"/>
                    <a:gd name="connsiteY8" fmla="*/ 438771 h 438150"/>
                    <a:gd name="connsiteX9" fmla="*/ 439526 w 533400"/>
                    <a:gd name="connsiteY9" fmla="*/ 381621 h 438150"/>
                    <a:gd name="connsiteX10" fmla="*/ 96626 w 533400"/>
                    <a:gd name="connsiteY10" fmla="*/ 381621 h 438150"/>
                    <a:gd name="connsiteX11" fmla="*/ 96626 w 533400"/>
                    <a:gd name="connsiteY11" fmla="*/ 438771 h 438150"/>
                    <a:gd name="connsiteX12" fmla="*/ 77576 w 533400"/>
                    <a:gd name="connsiteY12" fmla="*/ 438771 h 438150"/>
                    <a:gd name="connsiteX13" fmla="*/ 77576 w 533400"/>
                    <a:gd name="connsiteY13" fmla="*/ 381621 h 438150"/>
                    <a:gd name="connsiteX14" fmla="*/ 20426 w 533400"/>
                    <a:gd name="connsiteY14" fmla="*/ 381621 h 438150"/>
                    <a:gd name="connsiteX15" fmla="*/ 1376 w 533400"/>
                    <a:gd name="connsiteY15" fmla="*/ 133971 h 438150"/>
                    <a:gd name="connsiteX16" fmla="*/ 96626 w 533400"/>
                    <a:gd name="connsiteY16" fmla="*/ 133971 h 438150"/>
                    <a:gd name="connsiteX17" fmla="*/ 487151 w 533400"/>
                    <a:gd name="connsiteY17" fmla="*/ 621 h 438150"/>
                    <a:gd name="connsiteX18" fmla="*/ 487151 w 533400"/>
                    <a:gd name="connsiteY18" fmla="*/ 114921 h 438150"/>
                    <a:gd name="connsiteX19" fmla="*/ 425239 w 533400"/>
                    <a:gd name="connsiteY19" fmla="*/ 114921 h 438150"/>
                    <a:gd name="connsiteX20" fmla="*/ 396664 w 533400"/>
                    <a:gd name="connsiteY20" fmla="*/ 267321 h 438150"/>
                    <a:gd name="connsiteX21" fmla="*/ 139489 w 533400"/>
                    <a:gd name="connsiteY21" fmla="*/ 267321 h 438150"/>
                    <a:gd name="connsiteX22" fmla="*/ 110914 w 533400"/>
                    <a:gd name="connsiteY22" fmla="*/ 114921 h 438150"/>
                    <a:gd name="connsiteX23" fmla="*/ 58526 w 533400"/>
                    <a:gd name="connsiteY23" fmla="*/ 114921 h 438150"/>
                    <a:gd name="connsiteX24" fmla="*/ 58526 w 533400"/>
                    <a:gd name="connsiteY24" fmla="*/ 621 h 438150"/>
                    <a:gd name="connsiteX25" fmla="*/ 487151 w 533400"/>
                    <a:gd name="connsiteY2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33400" h="438150">
                      <a:moveTo>
                        <a:pt x="96626" y="133971"/>
                      </a:moveTo>
                      <a:lnTo>
                        <a:pt x="125201" y="286371"/>
                      </a:lnTo>
                      <a:lnTo>
                        <a:pt x="410951" y="286371"/>
                      </a:lnTo>
                      <a:lnTo>
                        <a:pt x="439526" y="133971"/>
                      </a:lnTo>
                      <a:lnTo>
                        <a:pt x="534776" y="133971"/>
                      </a:lnTo>
                      <a:lnTo>
                        <a:pt x="515726" y="381621"/>
                      </a:lnTo>
                      <a:lnTo>
                        <a:pt x="458576" y="381621"/>
                      </a:lnTo>
                      <a:lnTo>
                        <a:pt x="458576" y="438771"/>
                      </a:lnTo>
                      <a:lnTo>
                        <a:pt x="439526" y="438771"/>
                      </a:lnTo>
                      <a:lnTo>
                        <a:pt x="439526" y="381621"/>
                      </a:lnTo>
                      <a:lnTo>
                        <a:pt x="96626" y="381621"/>
                      </a:lnTo>
                      <a:lnTo>
                        <a:pt x="96626" y="438771"/>
                      </a:lnTo>
                      <a:lnTo>
                        <a:pt x="77576" y="438771"/>
                      </a:lnTo>
                      <a:lnTo>
                        <a:pt x="77576" y="381621"/>
                      </a:lnTo>
                      <a:lnTo>
                        <a:pt x="20426" y="381621"/>
                      </a:lnTo>
                      <a:lnTo>
                        <a:pt x="1376" y="133971"/>
                      </a:lnTo>
                      <a:lnTo>
                        <a:pt x="96626" y="133971"/>
                      </a:lnTo>
                      <a:close/>
                      <a:moveTo>
                        <a:pt x="487151" y="621"/>
                      </a:moveTo>
                      <a:lnTo>
                        <a:pt x="487151" y="114921"/>
                      </a:lnTo>
                      <a:lnTo>
                        <a:pt x="425239" y="114921"/>
                      </a:lnTo>
                      <a:lnTo>
                        <a:pt x="396664" y="267321"/>
                      </a:lnTo>
                      <a:lnTo>
                        <a:pt x="139489" y="267321"/>
                      </a:lnTo>
                      <a:lnTo>
                        <a:pt x="110914" y="114921"/>
                      </a:lnTo>
                      <a:lnTo>
                        <a:pt x="58526" y="114921"/>
                      </a:lnTo>
                      <a:lnTo>
                        <a:pt x="58526" y="621"/>
                      </a:lnTo>
                      <a:lnTo>
                        <a:pt x="487151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iśḷîḓê"/>
              <p:cNvSpPr txBox="1"/>
              <p:nvPr/>
            </p:nvSpPr>
            <p:spPr>
              <a:xfrm>
                <a:off x="1640097" y="3782744"/>
                <a:ext cx="2214627" cy="102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●首先，你需要懂得选择，学会独立选择，因为在大学里，你将面对很多选择。</a:t>
                </a:r>
              </a:p>
            </p:txBody>
          </p:sp>
        </p:grpSp>
        <p:grpSp>
          <p:nvGrpSpPr>
            <p:cNvPr id="14" name="ïŝḷïḓê"/>
            <p:cNvGrpSpPr/>
            <p:nvPr/>
          </p:nvGrpSpPr>
          <p:grpSpPr>
            <a:xfrm>
              <a:off x="8187375" y="3433373"/>
              <a:ext cx="2214627" cy="2108651"/>
              <a:chOff x="6518490" y="3274531"/>
              <a:chExt cx="2214627" cy="2108651"/>
            </a:xfrm>
          </p:grpSpPr>
          <p:sp>
            <p:nvSpPr>
              <p:cNvPr id="22" name="ïSľïḓe"/>
              <p:cNvSpPr txBox="1"/>
              <p:nvPr/>
            </p:nvSpPr>
            <p:spPr>
              <a:xfrm>
                <a:off x="6518490" y="3782744"/>
                <a:ext cx="22146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你必须认真思考，因为没有人可以代替你做选择。当然会有导师、辅导员、家长、朋友给你一些意见和建议，但请注意，那些都不是最终决定，决定都将是由你独立完成的。 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ïṥḻiḍé"/>
              <p:cNvGrpSpPr/>
              <p:nvPr/>
            </p:nvGrpSpPr>
            <p:grpSpPr>
              <a:xfrm>
                <a:off x="7300912" y="3274531"/>
                <a:ext cx="444222" cy="444220"/>
                <a:chOff x="5123957" y="1572860"/>
                <a:chExt cx="444222" cy="444220"/>
              </a:xfrm>
            </p:grpSpPr>
            <p:sp>
              <p:nvSpPr>
                <p:cNvPr id="24" name="îṧ1iďe"/>
                <p:cNvSpPr/>
                <p:nvPr/>
              </p:nvSpPr>
              <p:spPr>
                <a:xfrm>
                  <a:off x="5123957" y="1572860"/>
                  <a:ext cx="444222" cy="444220"/>
                </a:xfrm>
                <a:prstGeom prst="rect">
                  <a:avLst/>
                </a:prstGeom>
                <a:solidFill>
                  <a:srgbClr val="3559E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4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ïṧḷîdé"/>
                <p:cNvSpPr/>
                <p:nvPr/>
              </p:nvSpPr>
              <p:spPr bwMode="auto">
                <a:xfrm>
                  <a:off x="5243287" y="1724886"/>
                  <a:ext cx="205561" cy="163687"/>
                </a:xfrm>
                <a:custGeom>
                  <a:avLst/>
                  <a:gdLst>
                    <a:gd name="connsiteX0" fmla="*/ 515342 w 514350"/>
                    <a:gd name="connsiteY0" fmla="*/ 621 h 409575"/>
                    <a:gd name="connsiteX1" fmla="*/ 515342 w 514350"/>
                    <a:gd name="connsiteY1" fmla="*/ 353046 h 409575"/>
                    <a:gd name="connsiteX2" fmla="*/ 192159 w 514350"/>
                    <a:gd name="connsiteY2" fmla="*/ 353046 h 409575"/>
                    <a:gd name="connsiteX3" fmla="*/ 115387 w 514350"/>
                    <a:gd name="connsiteY3" fmla="*/ 410196 h 409575"/>
                    <a:gd name="connsiteX4" fmla="*/ 115387 w 514350"/>
                    <a:gd name="connsiteY4" fmla="*/ 353046 h 409575"/>
                    <a:gd name="connsiteX5" fmla="*/ 992 w 514350"/>
                    <a:gd name="connsiteY5" fmla="*/ 353046 h 409575"/>
                    <a:gd name="connsiteX6" fmla="*/ 992 w 514350"/>
                    <a:gd name="connsiteY6" fmla="*/ 621 h 409575"/>
                    <a:gd name="connsiteX7" fmla="*/ 515342 w 514350"/>
                    <a:gd name="connsiteY7" fmla="*/ 621 h 409575"/>
                    <a:gd name="connsiteX8" fmla="*/ 124817 w 514350"/>
                    <a:gd name="connsiteY8" fmla="*/ 143496 h 409575"/>
                    <a:gd name="connsiteX9" fmla="*/ 91480 w 514350"/>
                    <a:gd name="connsiteY9" fmla="*/ 176834 h 409575"/>
                    <a:gd name="connsiteX10" fmla="*/ 124817 w 514350"/>
                    <a:gd name="connsiteY10" fmla="*/ 210171 h 409575"/>
                    <a:gd name="connsiteX11" fmla="*/ 158155 w 514350"/>
                    <a:gd name="connsiteY11" fmla="*/ 176834 h 409575"/>
                    <a:gd name="connsiteX12" fmla="*/ 124817 w 514350"/>
                    <a:gd name="connsiteY12" fmla="*/ 143496 h 409575"/>
                    <a:gd name="connsiteX13" fmla="*/ 258167 w 514350"/>
                    <a:gd name="connsiteY13" fmla="*/ 143496 h 409575"/>
                    <a:gd name="connsiteX14" fmla="*/ 224830 w 514350"/>
                    <a:gd name="connsiteY14" fmla="*/ 176834 h 409575"/>
                    <a:gd name="connsiteX15" fmla="*/ 258167 w 514350"/>
                    <a:gd name="connsiteY15" fmla="*/ 210171 h 409575"/>
                    <a:gd name="connsiteX16" fmla="*/ 291505 w 514350"/>
                    <a:gd name="connsiteY16" fmla="*/ 176834 h 409575"/>
                    <a:gd name="connsiteX17" fmla="*/ 258167 w 514350"/>
                    <a:gd name="connsiteY17" fmla="*/ 143496 h 409575"/>
                    <a:gd name="connsiteX18" fmla="*/ 391517 w 514350"/>
                    <a:gd name="connsiteY18" fmla="*/ 143496 h 409575"/>
                    <a:gd name="connsiteX19" fmla="*/ 358180 w 514350"/>
                    <a:gd name="connsiteY19" fmla="*/ 176834 h 409575"/>
                    <a:gd name="connsiteX20" fmla="*/ 391517 w 514350"/>
                    <a:gd name="connsiteY20" fmla="*/ 210171 h 409575"/>
                    <a:gd name="connsiteX21" fmla="*/ 424855 w 514350"/>
                    <a:gd name="connsiteY21" fmla="*/ 176834 h 409575"/>
                    <a:gd name="connsiteX22" fmla="*/ 391517 w 514350"/>
                    <a:gd name="connsiteY22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14350" h="409575">
                      <a:moveTo>
                        <a:pt x="515342" y="621"/>
                      </a:moveTo>
                      <a:lnTo>
                        <a:pt x="515342" y="353046"/>
                      </a:ln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992" y="353046"/>
                      </a:lnTo>
                      <a:lnTo>
                        <a:pt x="992" y="621"/>
                      </a:lnTo>
                      <a:lnTo>
                        <a:pt x="515342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ïšliḓè"/>
            <p:cNvGrpSpPr/>
            <p:nvPr/>
          </p:nvGrpSpPr>
          <p:grpSpPr>
            <a:xfrm>
              <a:off x="5091466" y="3433373"/>
              <a:ext cx="2214627" cy="2178286"/>
              <a:chOff x="4975574" y="3274531"/>
              <a:chExt cx="2214627" cy="2178286"/>
            </a:xfrm>
          </p:grpSpPr>
          <p:sp>
            <p:nvSpPr>
              <p:cNvPr id="17" name="işliďê"/>
              <p:cNvSpPr txBox="1"/>
              <p:nvPr/>
            </p:nvSpPr>
            <p:spPr>
              <a:xfrm>
                <a:off x="4975574" y="3782744"/>
                <a:ext cx="2214627" cy="167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包括选择课程、选择导师、选择专业、选择书院、选择学习方式、选择作息习惯、选择课外活动、选择学生社团等等。</a:t>
                </a:r>
              </a:p>
            </p:txBody>
          </p:sp>
          <p:grpSp>
            <p:nvGrpSpPr>
              <p:cNvPr id="18" name="îṡḻîḋè"/>
              <p:cNvGrpSpPr/>
              <p:nvPr/>
            </p:nvGrpSpPr>
            <p:grpSpPr>
              <a:xfrm>
                <a:off x="5757996" y="3274531"/>
                <a:ext cx="444222" cy="444220"/>
                <a:chOff x="6772683" y="1572860"/>
                <a:chExt cx="444222" cy="444220"/>
              </a:xfrm>
            </p:grpSpPr>
            <p:sp>
              <p:nvSpPr>
                <p:cNvPr id="19" name="îṡlïḍê"/>
                <p:cNvSpPr/>
                <p:nvPr/>
              </p:nvSpPr>
              <p:spPr>
                <a:xfrm>
                  <a:off x="6772683" y="1572860"/>
                  <a:ext cx="444222" cy="444220"/>
                </a:xfrm>
                <a:prstGeom prst="rect">
                  <a:avLst/>
                </a:prstGeom>
                <a:solidFill>
                  <a:srgbClr val="3559E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ïṥlîḍê"/>
                <p:cNvSpPr/>
                <p:nvPr/>
              </p:nvSpPr>
              <p:spPr bwMode="auto">
                <a:xfrm>
                  <a:off x="6892013" y="1701366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86396 h 485775"/>
                    <a:gd name="connsiteX10" fmla="*/ 1504 w 533400"/>
                    <a:gd name="connsiteY10" fmla="*/ 486396 h 485775"/>
                    <a:gd name="connsiteX11" fmla="*/ 1504 w 533400"/>
                    <a:gd name="connsiteY11" fmla="*/ 229221 h 485775"/>
                    <a:gd name="connsiteX12" fmla="*/ 125329 w 533400"/>
                    <a:gd name="connsiteY12" fmla="*/ 229221 h 485775"/>
                    <a:gd name="connsiteX13" fmla="*/ 411079 w 533400"/>
                    <a:gd name="connsiteY13" fmla="*/ 621 h 485775"/>
                    <a:gd name="connsiteX14" fmla="*/ 411079 w 533400"/>
                    <a:gd name="connsiteY14" fmla="*/ 114921 h 485775"/>
                    <a:gd name="connsiteX15" fmla="*/ 534904 w 533400"/>
                    <a:gd name="connsiteY15" fmla="*/ 114921 h 485775"/>
                    <a:gd name="connsiteX16" fmla="*/ 534904 w 533400"/>
                    <a:gd name="connsiteY16" fmla="*/ 210171 h 485775"/>
                    <a:gd name="connsiteX17" fmla="*/ 1504 w 533400"/>
                    <a:gd name="connsiteY17" fmla="*/ 210171 h 485775"/>
                    <a:gd name="connsiteX18" fmla="*/ 1504 w 533400"/>
                    <a:gd name="connsiteY18" fmla="*/ 114921 h 485775"/>
                    <a:gd name="connsiteX19" fmla="*/ 125329 w 533400"/>
                    <a:gd name="connsiteY19" fmla="*/ 114921 h 485775"/>
                    <a:gd name="connsiteX20" fmla="*/ 125329 w 533400"/>
                    <a:gd name="connsiteY20" fmla="*/ 621 h 485775"/>
                    <a:gd name="connsiteX21" fmla="*/ 411079 w 533400"/>
                    <a:gd name="connsiteY21" fmla="*/ 621 h 485775"/>
                    <a:gd name="connsiteX22" fmla="*/ 392029 w 533400"/>
                    <a:gd name="connsiteY22" fmla="*/ 19671 h 485775"/>
                    <a:gd name="connsiteX23" fmla="*/ 144379 w 533400"/>
                    <a:gd name="connsiteY23" fmla="*/ 19671 h 485775"/>
                    <a:gd name="connsiteX24" fmla="*/ 144379 w 533400"/>
                    <a:gd name="connsiteY24" fmla="*/ 114921 h 485775"/>
                    <a:gd name="connsiteX25" fmla="*/ 392029 w 533400"/>
                    <a:gd name="connsiteY25" fmla="*/ 114921 h 485775"/>
                    <a:gd name="connsiteX26" fmla="*/ 392029 w 533400"/>
                    <a:gd name="connsiteY26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86396"/>
                      </a:lnTo>
                      <a:lnTo>
                        <a:pt x="1504" y="486396"/>
                      </a:ln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411079" y="621"/>
                      </a:moveTo>
                      <a:lnTo>
                        <a:pt x="411079" y="114921"/>
                      </a:lnTo>
                      <a:lnTo>
                        <a:pt x="534904" y="114921"/>
                      </a:ln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14921"/>
                      </a:lnTo>
                      <a:lnTo>
                        <a:pt x="125329" y="114921"/>
                      </a:lnTo>
                      <a:lnTo>
                        <a:pt x="125329" y="621"/>
                      </a:lnTo>
                      <a:lnTo>
                        <a:pt x="411079" y="621"/>
                      </a:lnTo>
                      <a:close/>
                      <a:moveTo>
                        <a:pt x="392029" y="19671"/>
                      </a:moveTo>
                      <a:lnTo>
                        <a:pt x="144379" y="1967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学会奋斗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010" y="1843768"/>
            <a:ext cx="3847659" cy="384765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036431" y="2687478"/>
            <a:ext cx="0" cy="2160240"/>
          </a:xfrm>
          <a:prstGeom prst="line">
            <a:avLst/>
          </a:prstGeom>
          <a:ln>
            <a:solidFill>
              <a:srgbClr val="355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11041" y="2549935"/>
            <a:ext cx="5329805" cy="2495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“对新同学而言，大学是神圣的象牙塔。拿到录取通知书，你们要开始思考和规划自己的大学生活该如何度过。希望你们把大学看作是自由探索、追求真理的知识殿堂，是挖掘潜力、掌舵自我的人生舞台，是陶冶情操、磨练意志的精神家园，更希望你们让大学成为不断地认识自我的基础上，修正自我的成长历程。</a:t>
            </a:r>
            <a:endParaRPr lang="en-US" altLang="zh-CN" sz="1400" kern="1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大学，青春之大学，活力之大学，梦想之大学，成长之大学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5549371" y="2397751"/>
            <a:ext cx="515795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a14="http://schemas.microsoft.com/office/drawing/2010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新生适应期怎么过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51752" y="2184407"/>
            <a:ext cx="3327259" cy="671654"/>
            <a:chOff x="1799236" y="1532604"/>
            <a:chExt cx="3327259" cy="671654"/>
          </a:xfrm>
        </p:grpSpPr>
        <p:sp>
          <p:nvSpPr>
            <p:cNvPr id="9" name="ïṩļïďè"/>
            <p:cNvSpPr/>
            <p:nvPr/>
          </p:nvSpPr>
          <p:spPr>
            <a:xfrm>
              <a:off x="1799236" y="1532604"/>
              <a:ext cx="3105149" cy="671654"/>
            </a:xfrm>
            <a:prstGeom prst="roundRect">
              <a:avLst>
                <a:gd name="adj" fmla="val 13129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i$ľíḋè"/>
            <p:cNvGrpSpPr/>
            <p:nvPr/>
          </p:nvGrpSpPr>
          <p:grpSpPr>
            <a:xfrm>
              <a:off x="4682273" y="1646320"/>
              <a:ext cx="444222" cy="444220"/>
              <a:chOff x="3866383" y="1968240"/>
              <a:chExt cx="444222" cy="444220"/>
            </a:xfrm>
          </p:grpSpPr>
          <p:sp>
            <p:nvSpPr>
              <p:cNvPr id="12" name="íṣľiḑè"/>
              <p:cNvSpPr/>
              <p:nvPr/>
            </p:nvSpPr>
            <p:spPr>
              <a:xfrm>
                <a:off x="3866383" y="1968240"/>
                <a:ext cx="444222" cy="444220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íṥḻîḋè"/>
              <p:cNvSpPr/>
              <p:nvPr/>
            </p:nvSpPr>
            <p:spPr bwMode="auto">
              <a:xfrm>
                <a:off x="3985714" y="2113265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ís1iḑè"/>
            <p:cNvSpPr/>
            <p:nvPr/>
          </p:nvSpPr>
          <p:spPr>
            <a:xfrm>
              <a:off x="2489944" y="1741537"/>
              <a:ext cx="2031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了解学校的规矩方圆</a:t>
              </a:r>
            </a:p>
          </p:txBody>
        </p:sp>
      </p:grpSp>
      <p:sp>
        <p:nvSpPr>
          <p:cNvPr id="14" name="ïṥlïḑe"/>
          <p:cNvSpPr txBox="1"/>
          <p:nvPr/>
        </p:nvSpPr>
        <p:spPr>
          <a:xfrm>
            <a:off x="5210097" y="2246666"/>
            <a:ext cx="568896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请大家认真阅读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学生手册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。表面上看规章制度是对学生行为的约束，实际上它为我们的思想和行为拓展了一个最为合理的空间。</a:t>
            </a:r>
          </a:p>
        </p:txBody>
      </p:sp>
      <p:sp>
        <p:nvSpPr>
          <p:cNvPr id="15" name="ïṩḷíḋe"/>
          <p:cNvSpPr txBox="1"/>
          <p:nvPr/>
        </p:nvSpPr>
        <p:spPr>
          <a:xfrm>
            <a:off x="5210096" y="3375523"/>
            <a:ext cx="552568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迈入大学校门的新同学一定要改变中学应试教育的学习方式，养成自主学习的良好习惯。</a:t>
            </a:r>
          </a:p>
        </p:txBody>
      </p:sp>
      <p:sp>
        <p:nvSpPr>
          <p:cNvPr id="16" name="iṥ1idè"/>
          <p:cNvSpPr txBox="1"/>
          <p:nvPr/>
        </p:nvSpPr>
        <p:spPr>
          <a:xfrm>
            <a:off x="5848271" y="4504381"/>
            <a:ext cx="552568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大学是吸取新知识和培养能力的一个平台。同时，还要多了解社会，参加实践，努力做到全面发展。从高分考生到高层次、高素质的人才，还有很长的路要走。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651752" y="4436619"/>
            <a:ext cx="3965434" cy="671654"/>
            <a:chOff x="1799236" y="3784816"/>
            <a:chExt cx="3965434" cy="671654"/>
          </a:xfrm>
        </p:grpSpPr>
        <p:sp>
          <p:nvSpPr>
            <p:cNvPr id="18" name="iṥḻîdê"/>
            <p:cNvSpPr/>
            <p:nvPr/>
          </p:nvSpPr>
          <p:spPr>
            <a:xfrm>
              <a:off x="1799236" y="3784816"/>
              <a:ext cx="3752849" cy="671654"/>
            </a:xfrm>
            <a:prstGeom prst="roundRect">
              <a:avLst>
                <a:gd name="adj" fmla="val 13129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iṧḷiďè"/>
            <p:cNvSpPr/>
            <p:nvPr/>
          </p:nvSpPr>
          <p:spPr>
            <a:xfrm>
              <a:off x="2529810" y="3966594"/>
              <a:ext cx="25458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考上大学不是终极目标</a:t>
              </a:r>
            </a:p>
          </p:txBody>
        </p:sp>
        <p:grpSp>
          <p:nvGrpSpPr>
            <p:cNvPr id="20" name="ïṡľïḑé"/>
            <p:cNvGrpSpPr/>
            <p:nvPr/>
          </p:nvGrpSpPr>
          <p:grpSpPr>
            <a:xfrm>
              <a:off x="5320448" y="3904036"/>
              <a:ext cx="444222" cy="444220"/>
              <a:chOff x="5225638" y="158490"/>
              <a:chExt cx="444222" cy="444220"/>
            </a:xfrm>
          </p:grpSpPr>
          <p:sp>
            <p:nvSpPr>
              <p:cNvPr id="21" name="í$1iḍé"/>
              <p:cNvSpPr/>
              <p:nvPr/>
            </p:nvSpPr>
            <p:spPr>
              <a:xfrm>
                <a:off x="5225638" y="158490"/>
                <a:ext cx="444222" cy="444220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ïS1ïďe"/>
              <p:cNvSpPr/>
              <p:nvPr/>
            </p:nvSpPr>
            <p:spPr bwMode="auto">
              <a:xfrm>
                <a:off x="5344969" y="295034"/>
                <a:ext cx="205561" cy="171132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51752" y="3313265"/>
            <a:ext cx="3327259" cy="671654"/>
            <a:chOff x="1799236" y="2661462"/>
            <a:chExt cx="3327259" cy="671654"/>
          </a:xfrm>
        </p:grpSpPr>
        <p:sp>
          <p:nvSpPr>
            <p:cNvPr id="24" name="ïsḻîḋê"/>
            <p:cNvSpPr/>
            <p:nvPr/>
          </p:nvSpPr>
          <p:spPr>
            <a:xfrm>
              <a:off x="1799236" y="2661462"/>
              <a:ext cx="3105149" cy="671654"/>
            </a:xfrm>
            <a:prstGeom prst="roundRect">
              <a:avLst>
                <a:gd name="adj" fmla="val 13129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iSliḑê"/>
            <p:cNvSpPr/>
            <p:nvPr/>
          </p:nvSpPr>
          <p:spPr>
            <a:xfrm>
              <a:off x="2543680" y="2841903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转变应试学习方式</a:t>
              </a:r>
            </a:p>
          </p:txBody>
        </p:sp>
        <p:grpSp>
          <p:nvGrpSpPr>
            <p:cNvPr id="26" name="ïṧļíḓè"/>
            <p:cNvGrpSpPr/>
            <p:nvPr/>
          </p:nvGrpSpPr>
          <p:grpSpPr>
            <a:xfrm>
              <a:off x="4682273" y="2775178"/>
              <a:ext cx="444222" cy="444220"/>
              <a:chOff x="6028641" y="158490"/>
              <a:chExt cx="444222" cy="444220"/>
            </a:xfrm>
          </p:grpSpPr>
          <p:sp>
            <p:nvSpPr>
              <p:cNvPr id="27" name="ïṧlídè"/>
              <p:cNvSpPr/>
              <p:nvPr/>
            </p:nvSpPr>
            <p:spPr>
              <a:xfrm>
                <a:off x="6028641" y="158490"/>
                <a:ext cx="444222" cy="444220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îş1îḑê"/>
              <p:cNvSpPr/>
              <p:nvPr/>
            </p:nvSpPr>
            <p:spPr bwMode="auto">
              <a:xfrm>
                <a:off x="6147971" y="286997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希望你们</a:t>
            </a:r>
          </a:p>
        </p:txBody>
      </p:sp>
      <p:sp>
        <p:nvSpPr>
          <p:cNvPr id="11" name="矩形 10"/>
          <p:cNvSpPr/>
          <p:nvPr/>
        </p:nvSpPr>
        <p:spPr>
          <a:xfrm>
            <a:off x="6531487" y="1452265"/>
            <a:ext cx="5435600" cy="4299605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7008" y="353961"/>
            <a:ext cx="5030392" cy="615007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21788" y="1964503"/>
            <a:ext cx="4119178" cy="327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有直面现实的勇气，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有超越苦难的精神，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有披荆斩棘的魄力，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有创造未来的胆略，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永葆激情和梦想，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铭记感恩和责任，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放飞梦想，明天济医因你而荣耀。 </a:t>
            </a:r>
          </a:p>
        </p:txBody>
      </p:sp>
      <p:sp>
        <p:nvSpPr>
          <p:cNvPr id="14" name="矩形 13"/>
          <p:cNvSpPr/>
          <p:nvPr/>
        </p:nvSpPr>
        <p:spPr>
          <a:xfrm>
            <a:off x="325026" y="1521066"/>
            <a:ext cx="600076" cy="4299605"/>
          </a:xfrm>
          <a:prstGeom prst="rect">
            <a:avLst/>
          </a:prstGeom>
          <a:solidFill>
            <a:srgbClr val="E53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5549371" y="2397751"/>
            <a:ext cx="515795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a14="http://schemas.microsoft.com/office/drawing/2010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21788" y="1964503"/>
            <a:ext cx="4119178" cy="327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有直面现实的勇气，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有超越苦难的精神，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有披荆斩棘的魄力，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有创造未来的胆略，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永葆激情和梦想，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铭记感恩和责任，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放飞梦想，明天济医因你而荣耀。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006" y="1452265"/>
            <a:ext cx="11645081" cy="3340961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7116" y="2145374"/>
            <a:ext cx="73017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扬帆起航，超越梦想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让我们一起努力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Yes , you can !</a:t>
            </a:r>
          </a:p>
          <a:p>
            <a:pPr algn="ctr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  <a:p>
            <a:pPr algn="ctr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894">
            <a:off x="7712383" y="3080167"/>
            <a:ext cx="2540084" cy="27764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2" y="774971"/>
            <a:ext cx="2467961" cy="246796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90" y="5273040"/>
            <a:ext cx="7498080" cy="12280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2947670" y="552450"/>
            <a:ext cx="7256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en-US" altLang="zh-CN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6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6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06090" y="2037399"/>
            <a:ext cx="684728" cy="684727"/>
            <a:chOff x="917090" y="1938339"/>
            <a:chExt cx="684728" cy="684727"/>
          </a:xfrm>
        </p:grpSpPr>
        <p:sp>
          <p:nvSpPr>
            <p:cNvPr id="9" name="î$ľidê"/>
            <p:cNvSpPr/>
            <p:nvPr/>
          </p:nvSpPr>
          <p:spPr bwMode="auto">
            <a:xfrm flipH="1">
              <a:off x="917090" y="1938339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íşļîdê"/>
            <p:cNvSpPr/>
            <p:nvPr/>
          </p:nvSpPr>
          <p:spPr bwMode="auto">
            <a:xfrm>
              <a:off x="1128646" y="2144279"/>
              <a:ext cx="272436" cy="2724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277" y="9428"/>
                  </a:moveTo>
                  <a:lnTo>
                    <a:pt x="12277" y="0"/>
                  </a:lnTo>
                  <a:cubicBezTo>
                    <a:pt x="17448" y="0"/>
                    <a:pt x="21600" y="4151"/>
                    <a:pt x="21600" y="9322"/>
                  </a:cubicBezTo>
                  <a:cubicBezTo>
                    <a:pt x="21600" y="9357"/>
                    <a:pt x="21600" y="9392"/>
                    <a:pt x="21600" y="9428"/>
                  </a:cubicBezTo>
                  <a:cubicBezTo>
                    <a:pt x="21600" y="9428"/>
                    <a:pt x="12277" y="9428"/>
                    <a:pt x="12277" y="9428"/>
                  </a:cubicBezTo>
                  <a:close/>
                  <a:moveTo>
                    <a:pt x="18680" y="12383"/>
                  </a:moveTo>
                  <a:cubicBezTo>
                    <a:pt x="18680" y="12312"/>
                    <a:pt x="18680" y="12277"/>
                    <a:pt x="18680" y="12277"/>
                  </a:cubicBezTo>
                  <a:cubicBezTo>
                    <a:pt x="18680" y="17448"/>
                    <a:pt x="14493" y="21600"/>
                    <a:pt x="9322" y="21600"/>
                  </a:cubicBezTo>
                  <a:cubicBezTo>
                    <a:pt x="4151" y="21600"/>
                    <a:pt x="0" y="17448"/>
                    <a:pt x="0" y="12277"/>
                  </a:cubicBezTo>
                  <a:cubicBezTo>
                    <a:pt x="0" y="7106"/>
                    <a:pt x="4151" y="2919"/>
                    <a:pt x="9322" y="2919"/>
                  </a:cubicBezTo>
                  <a:lnTo>
                    <a:pt x="9322" y="12383"/>
                  </a:lnTo>
                  <a:cubicBezTo>
                    <a:pt x="9322" y="12383"/>
                    <a:pt x="18680" y="12383"/>
                    <a:pt x="18680" y="12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06090" y="3364007"/>
            <a:ext cx="684728" cy="684727"/>
            <a:chOff x="917090" y="3264947"/>
            <a:chExt cx="684728" cy="684727"/>
          </a:xfrm>
        </p:grpSpPr>
        <p:sp>
          <p:nvSpPr>
            <p:cNvPr id="12" name="i$ḷidè"/>
            <p:cNvSpPr/>
            <p:nvPr/>
          </p:nvSpPr>
          <p:spPr bwMode="auto">
            <a:xfrm flipH="1">
              <a:off x="917090" y="3264947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5363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îṥ1íḋè"/>
            <p:cNvSpPr/>
            <p:nvPr/>
          </p:nvSpPr>
          <p:spPr bwMode="auto">
            <a:xfrm>
              <a:off x="1139058" y="3472623"/>
              <a:ext cx="252481" cy="2698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72" y="16413"/>
                  </a:moveTo>
                  <a:cubicBezTo>
                    <a:pt x="9072" y="16199"/>
                    <a:pt x="10249" y="16164"/>
                    <a:pt x="10781" y="16164"/>
                  </a:cubicBezTo>
                  <a:cubicBezTo>
                    <a:pt x="12109" y="16164"/>
                    <a:pt x="12489" y="16271"/>
                    <a:pt x="12489" y="16413"/>
                  </a:cubicBezTo>
                  <a:cubicBezTo>
                    <a:pt x="12489" y="17407"/>
                    <a:pt x="11730" y="18189"/>
                    <a:pt x="10781" y="18189"/>
                  </a:cubicBezTo>
                  <a:cubicBezTo>
                    <a:pt x="9831" y="18189"/>
                    <a:pt x="9072" y="17407"/>
                    <a:pt x="9072" y="16413"/>
                  </a:cubicBezTo>
                  <a:close/>
                  <a:moveTo>
                    <a:pt x="19360" y="17265"/>
                  </a:moveTo>
                  <a:cubicBezTo>
                    <a:pt x="17803" y="15525"/>
                    <a:pt x="13779" y="15169"/>
                    <a:pt x="10781" y="15169"/>
                  </a:cubicBezTo>
                  <a:cubicBezTo>
                    <a:pt x="7820" y="15169"/>
                    <a:pt x="3758" y="15525"/>
                    <a:pt x="2201" y="17265"/>
                  </a:cubicBezTo>
                  <a:cubicBezTo>
                    <a:pt x="3758" y="19006"/>
                    <a:pt x="7820" y="19432"/>
                    <a:pt x="10781" y="19397"/>
                  </a:cubicBezTo>
                  <a:cubicBezTo>
                    <a:pt x="13779" y="19397"/>
                    <a:pt x="17803" y="19042"/>
                    <a:pt x="19360" y="17265"/>
                  </a:cubicBezTo>
                  <a:close/>
                  <a:moveTo>
                    <a:pt x="21599" y="17976"/>
                  </a:moveTo>
                  <a:cubicBezTo>
                    <a:pt x="21599" y="20463"/>
                    <a:pt x="14804" y="21599"/>
                    <a:pt x="10781" y="21599"/>
                  </a:cubicBezTo>
                  <a:cubicBezTo>
                    <a:pt x="6757" y="21599"/>
                    <a:pt x="0" y="20463"/>
                    <a:pt x="0" y="17976"/>
                  </a:cubicBezTo>
                  <a:cubicBezTo>
                    <a:pt x="0" y="17585"/>
                    <a:pt x="151" y="17230"/>
                    <a:pt x="455" y="16910"/>
                  </a:cubicBezTo>
                  <a:cubicBezTo>
                    <a:pt x="4137" y="9840"/>
                    <a:pt x="3188" y="6536"/>
                    <a:pt x="5200" y="3907"/>
                  </a:cubicBezTo>
                  <a:cubicBezTo>
                    <a:pt x="6111" y="2735"/>
                    <a:pt x="7174" y="1989"/>
                    <a:pt x="8882" y="1634"/>
                  </a:cubicBezTo>
                  <a:cubicBezTo>
                    <a:pt x="8958" y="710"/>
                    <a:pt x="9756" y="0"/>
                    <a:pt x="10781" y="0"/>
                  </a:cubicBezTo>
                  <a:cubicBezTo>
                    <a:pt x="11768" y="0"/>
                    <a:pt x="12603" y="710"/>
                    <a:pt x="12679" y="1634"/>
                  </a:cubicBezTo>
                  <a:cubicBezTo>
                    <a:pt x="14387" y="1989"/>
                    <a:pt x="15450" y="2735"/>
                    <a:pt x="16361" y="3907"/>
                  </a:cubicBezTo>
                  <a:cubicBezTo>
                    <a:pt x="18373" y="6536"/>
                    <a:pt x="17424" y="9840"/>
                    <a:pt x="21106" y="16910"/>
                  </a:cubicBezTo>
                  <a:cubicBezTo>
                    <a:pt x="21410" y="17230"/>
                    <a:pt x="21599" y="17585"/>
                    <a:pt x="21599" y="179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06090" y="4690615"/>
            <a:ext cx="684728" cy="684727"/>
            <a:chOff x="917090" y="4591555"/>
            <a:chExt cx="684728" cy="684727"/>
          </a:xfrm>
        </p:grpSpPr>
        <p:sp>
          <p:nvSpPr>
            <p:cNvPr id="15" name="îṡḻiḋé"/>
            <p:cNvSpPr/>
            <p:nvPr/>
          </p:nvSpPr>
          <p:spPr bwMode="auto">
            <a:xfrm flipH="1">
              <a:off x="917090" y="4591555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îsḻíde"/>
            <p:cNvSpPr/>
            <p:nvPr/>
          </p:nvSpPr>
          <p:spPr bwMode="auto">
            <a:xfrm>
              <a:off x="1111294" y="4826127"/>
              <a:ext cx="307142" cy="215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303"/>
                  </a:moveTo>
                  <a:lnTo>
                    <a:pt x="21600" y="19991"/>
                  </a:lnTo>
                  <a:lnTo>
                    <a:pt x="15324" y="10736"/>
                  </a:lnTo>
                  <a:cubicBezTo>
                    <a:pt x="15324" y="10736"/>
                    <a:pt x="21600" y="2303"/>
                    <a:pt x="21600" y="2303"/>
                  </a:cubicBezTo>
                  <a:close/>
                  <a:moveTo>
                    <a:pt x="20046" y="0"/>
                  </a:moveTo>
                  <a:lnTo>
                    <a:pt x="10784" y="12560"/>
                  </a:lnTo>
                  <a:lnTo>
                    <a:pt x="1523" y="0"/>
                  </a:lnTo>
                  <a:cubicBezTo>
                    <a:pt x="1523" y="0"/>
                    <a:pt x="20046" y="0"/>
                    <a:pt x="20046" y="0"/>
                  </a:cubicBezTo>
                  <a:close/>
                  <a:moveTo>
                    <a:pt x="20412" y="21599"/>
                  </a:moveTo>
                  <a:lnTo>
                    <a:pt x="1188" y="21599"/>
                  </a:lnTo>
                  <a:lnTo>
                    <a:pt x="7494" y="12430"/>
                  </a:lnTo>
                  <a:lnTo>
                    <a:pt x="10784" y="16862"/>
                  </a:lnTo>
                  <a:lnTo>
                    <a:pt x="14136" y="12342"/>
                  </a:lnTo>
                  <a:cubicBezTo>
                    <a:pt x="14136" y="12342"/>
                    <a:pt x="20412" y="21599"/>
                    <a:pt x="20412" y="21599"/>
                  </a:cubicBezTo>
                  <a:close/>
                  <a:moveTo>
                    <a:pt x="0" y="2303"/>
                  </a:moveTo>
                  <a:lnTo>
                    <a:pt x="6306" y="10778"/>
                  </a:lnTo>
                  <a:lnTo>
                    <a:pt x="0" y="19991"/>
                  </a:lnTo>
                  <a:cubicBezTo>
                    <a:pt x="0" y="19991"/>
                    <a:pt x="0" y="2303"/>
                    <a:pt x="0" y="2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2660560" y="1997420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56953" y="334494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2653346" y="470970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1" name="î$ľidê"/>
          <p:cNvSpPr/>
          <p:nvPr/>
        </p:nvSpPr>
        <p:spPr bwMode="auto">
          <a:xfrm flipH="1">
            <a:off x="7419340" y="2037715"/>
            <a:ext cx="684530" cy="68453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53631"/>
          </a:solidFill>
          <a:ln w="12700"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2" name="íşļîdê"/>
          <p:cNvSpPr/>
          <p:nvPr/>
        </p:nvSpPr>
        <p:spPr bwMode="auto">
          <a:xfrm>
            <a:off x="7630795" y="2243455"/>
            <a:ext cx="272415" cy="2724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277" y="9428"/>
                </a:moveTo>
                <a:lnTo>
                  <a:pt x="12277" y="0"/>
                </a:lnTo>
                <a:cubicBezTo>
                  <a:pt x="17448" y="0"/>
                  <a:pt x="21600" y="4151"/>
                  <a:pt x="21600" y="9322"/>
                </a:cubicBezTo>
                <a:cubicBezTo>
                  <a:pt x="21600" y="9357"/>
                  <a:pt x="21600" y="9392"/>
                  <a:pt x="21600" y="9428"/>
                </a:cubicBezTo>
                <a:cubicBezTo>
                  <a:pt x="21600" y="9428"/>
                  <a:pt x="12277" y="9428"/>
                  <a:pt x="12277" y="9428"/>
                </a:cubicBezTo>
                <a:close/>
                <a:moveTo>
                  <a:pt x="18680" y="12383"/>
                </a:moveTo>
                <a:cubicBezTo>
                  <a:pt x="18680" y="12312"/>
                  <a:pt x="18680" y="12277"/>
                  <a:pt x="18680" y="12277"/>
                </a:cubicBezTo>
                <a:cubicBezTo>
                  <a:pt x="18680" y="17448"/>
                  <a:pt x="14493" y="21600"/>
                  <a:pt x="9322" y="21600"/>
                </a:cubicBezTo>
                <a:cubicBezTo>
                  <a:pt x="4151" y="21600"/>
                  <a:pt x="0" y="17448"/>
                  <a:pt x="0" y="12277"/>
                </a:cubicBezTo>
                <a:cubicBezTo>
                  <a:pt x="0" y="7106"/>
                  <a:pt x="4151" y="2919"/>
                  <a:pt x="9322" y="2919"/>
                </a:cubicBezTo>
                <a:lnTo>
                  <a:pt x="9322" y="12383"/>
                </a:lnTo>
                <a:cubicBezTo>
                  <a:pt x="9322" y="12383"/>
                  <a:pt x="18680" y="12383"/>
                  <a:pt x="18680" y="12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419068" y="3364007"/>
            <a:ext cx="684728" cy="684727"/>
            <a:chOff x="6530068" y="3264947"/>
            <a:chExt cx="684728" cy="684727"/>
          </a:xfrm>
        </p:grpSpPr>
        <p:sp>
          <p:nvSpPr>
            <p:cNvPr id="24" name="i$ḷidè"/>
            <p:cNvSpPr/>
            <p:nvPr/>
          </p:nvSpPr>
          <p:spPr bwMode="auto">
            <a:xfrm flipH="1">
              <a:off x="6530068" y="3264947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îṥ1íḋè"/>
            <p:cNvSpPr/>
            <p:nvPr/>
          </p:nvSpPr>
          <p:spPr bwMode="auto">
            <a:xfrm>
              <a:off x="6752036" y="3472623"/>
              <a:ext cx="252481" cy="2698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72" y="16413"/>
                  </a:moveTo>
                  <a:cubicBezTo>
                    <a:pt x="9072" y="16199"/>
                    <a:pt x="10249" y="16164"/>
                    <a:pt x="10781" y="16164"/>
                  </a:cubicBezTo>
                  <a:cubicBezTo>
                    <a:pt x="12109" y="16164"/>
                    <a:pt x="12489" y="16271"/>
                    <a:pt x="12489" y="16413"/>
                  </a:cubicBezTo>
                  <a:cubicBezTo>
                    <a:pt x="12489" y="17407"/>
                    <a:pt x="11730" y="18189"/>
                    <a:pt x="10781" y="18189"/>
                  </a:cubicBezTo>
                  <a:cubicBezTo>
                    <a:pt x="9831" y="18189"/>
                    <a:pt x="9072" y="17407"/>
                    <a:pt x="9072" y="16413"/>
                  </a:cubicBezTo>
                  <a:close/>
                  <a:moveTo>
                    <a:pt x="19360" y="17265"/>
                  </a:moveTo>
                  <a:cubicBezTo>
                    <a:pt x="17803" y="15525"/>
                    <a:pt x="13779" y="15169"/>
                    <a:pt x="10781" y="15169"/>
                  </a:cubicBezTo>
                  <a:cubicBezTo>
                    <a:pt x="7820" y="15169"/>
                    <a:pt x="3758" y="15525"/>
                    <a:pt x="2201" y="17265"/>
                  </a:cubicBezTo>
                  <a:cubicBezTo>
                    <a:pt x="3758" y="19006"/>
                    <a:pt x="7820" y="19432"/>
                    <a:pt x="10781" y="19397"/>
                  </a:cubicBezTo>
                  <a:cubicBezTo>
                    <a:pt x="13779" y="19397"/>
                    <a:pt x="17803" y="19042"/>
                    <a:pt x="19360" y="17265"/>
                  </a:cubicBezTo>
                  <a:close/>
                  <a:moveTo>
                    <a:pt x="21599" y="17976"/>
                  </a:moveTo>
                  <a:cubicBezTo>
                    <a:pt x="21599" y="20463"/>
                    <a:pt x="14804" y="21599"/>
                    <a:pt x="10781" y="21599"/>
                  </a:cubicBezTo>
                  <a:cubicBezTo>
                    <a:pt x="6757" y="21599"/>
                    <a:pt x="0" y="20463"/>
                    <a:pt x="0" y="17976"/>
                  </a:cubicBezTo>
                  <a:cubicBezTo>
                    <a:pt x="0" y="17585"/>
                    <a:pt x="151" y="17230"/>
                    <a:pt x="455" y="16910"/>
                  </a:cubicBezTo>
                  <a:cubicBezTo>
                    <a:pt x="4137" y="9840"/>
                    <a:pt x="3188" y="6536"/>
                    <a:pt x="5200" y="3907"/>
                  </a:cubicBezTo>
                  <a:cubicBezTo>
                    <a:pt x="6111" y="2735"/>
                    <a:pt x="7174" y="1989"/>
                    <a:pt x="8882" y="1634"/>
                  </a:cubicBezTo>
                  <a:cubicBezTo>
                    <a:pt x="8958" y="710"/>
                    <a:pt x="9756" y="0"/>
                    <a:pt x="10781" y="0"/>
                  </a:cubicBezTo>
                  <a:cubicBezTo>
                    <a:pt x="11768" y="0"/>
                    <a:pt x="12603" y="710"/>
                    <a:pt x="12679" y="1634"/>
                  </a:cubicBezTo>
                  <a:cubicBezTo>
                    <a:pt x="14387" y="1989"/>
                    <a:pt x="15450" y="2735"/>
                    <a:pt x="16361" y="3907"/>
                  </a:cubicBezTo>
                  <a:cubicBezTo>
                    <a:pt x="18373" y="6536"/>
                    <a:pt x="17424" y="9840"/>
                    <a:pt x="21106" y="16910"/>
                  </a:cubicBezTo>
                  <a:cubicBezTo>
                    <a:pt x="21410" y="17230"/>
                    <a:pt x="21599" y="17585"/>
                    <a:pt x="21599" y="179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19068" y="4690615"/>
            <a:ext cx="684728" cy="684727"/>
            <a:chOff x="6530068" y="4591555"/>
            <a:chExt cx="684728" cy="684727"/>
          </a:xfrm>
        </p:grpSpPr>
        <p:sp>
          <p:nvSpPr>
            <p:cNvPr id="27" name="îṡḻiḋé"/>
            <p:cNvSpPr/>
            <p:nvPr/>
          </p:nvSpPr>
          <p:spPr bwMode="auto">
            <a:xfrm flipH="1">
              <a:off x="6530068" y="4591555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5363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îsḻíde"/>
            <p:cNvSpPr/>
            <p:nvPr/>
          </p:nvSpPr>
          <p:spPr bwMode="auto">
            <a:xfrm>
              <a:off x="6724272" y="4826127"/>
              <a:ext cx="307142" cy="215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303"/>
                  </a:moveTo>
                  <a:lnTo>
                    <a:pt x="21600" y="19991"/>
                  </a:lnTo>
                  <a:lnTo>
                    <a:pt x="15324" y="10736"/>
                  </a:lnTo>
                  <a:cubicBezTo>
                    <a:pt x="15324" y="10736"/>
                    <a:pt x="21600" y="2303"/>
                    <a:pt x="21600" y="2303"/>
                  </a:cubicBezTo>
                  <a:close/>
                  <a:moveTo>
                    <a:pt x="20046" y="0"/>
                  </a:moveTo>
                  <a:lnTo>
                    <a:pt x="10784" y="12560"/>
                  </a:lnTo>
                  <a:lnTo>
                    <a:pt x="1523" y="0"/>
                  </a:lnTo>
                  <a:cubicBezTo>
                    <a:pt x="1523" y="0"/>
                    <a:pt x="20046" y="0"/>
                    <a:pt x="20046" y="0"/>
                  </a:cubicBezTo>
                  <a:close/>
                  <a:moveTo>
                    <a:pt x="20412" y="21599"/>
                  </a:moveTo>
                  <a:lnTo>
                    <a:pt x="1188" y="21599"/>
                  </a:lnTo>
                  <a:lnTo>
                    <a:pt x="7494" y="12430"/>
                  </a:lnTo>
                  <a:lnTo>
                    <a:pt x="10784" y="16862"/>
                  </a:lnTo>
                  <a:lnTo>
                    <a:pt x="14136" y="12342"/>
                  </a:lnTo>
                  <a:cubicBezTo>
                    <a:pt x="14136" y="12342"/>
                    <a:pt x="20412" y="21599"/>
                    <a:pt x="20412" y="21599"/>
                  </a:cubicBezTo>
                  <a:close/>
                  <a:moveTo>
                    <a:pt x="0" y="2303"/>
                  </a:moveTo>
                  <a:lnTo>
                    <a:pt x="6306" y="10778"/>
                  </a:lnTo>
                  <a:lnTo>
                    <a:pt x="0" y="19991"/>
                  </a:lnTo>
                  <a:cubicBezTo>
                    <a:pt x="0" y="19991"/>
                    <a:pt x="0" y="2303"/>
                    <a:pt x="0" y="2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8273538" y="1997420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269931" y="334494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8266324" y="470970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660483" y="2316320"/>
            <a:ext cx="3886535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自我介绍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752155" y="5140230"/>
            <a:ext cx="3703000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大学规划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650959" y="3841872"/>
            <a:ext cx="409682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教育安排工作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361745" y="3571860"/>
            <a:ext cx="3831131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安全工作</a:t>
            </a:r>
          </a:p>
        </p:txBody>
      </p:sp>
      <p:sp>
        <p:nvSpPr>
          <p:cNvPr id="36" name="矩形 35"/>
          <p:cNvSpPr/>
          <p:nvPr/>
        </p:nvSpPr>
        <p:spPr>
          <a:xfrm>
            <a:off x="8228799" y="2323913"/>
            <a:ext cx="409682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寝室卫生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363649" y="5140064"/>
            <a:ext cx="395440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防疫工作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49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6108150" y="2397751"/>
            <a:ext cx="42468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a14="http://schemas.microsoft.com/office/drawing/2010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辅导员自我介绍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33132" y="1240763"/>
            <a:ext cx="684728" cy="684727"/>
            <a:chOff x="6530068" y="1938339"/>
            <a:chExt cx="684728" cy="684727"/>
          </a:xfrm>
        </p:grpSpPr>
        <p:sp>
          <p:nvSpPr>
            <p:cNvPr id="9" name="î$ľidê"/>
            <p:cNvSpPr/>
            <p:nvPr/>
          </p:nvSpPr>
          <p:spPr bwMode="auto">
            <a:xfrm flipH="1">
              <a:off x="6530068" y="1938339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íşļîdê"/>
            <p:cNvSpPr/>
            <p:nvPr/>
          </p:nvSpPr>
          <p:spPr bwMode="auto">
            <a:xfrm>
              <a:off x="6741624" y="2144279"/>
              <a:ext cx="272436" cy="2724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277" y="9428"/>
                  </a:moveTo>
                  <a:lnTo>
                    <a:pt x="12277" y="0"/>
                  </a:lnTo>
                  <a:cubicBezTo>
                    <a:pt x="17448" y="0"/>
                    <a:pt x="21600" y="4151"/>
                    <a:pt x="21600" y="9322"/>
                  </a:cubicBezTo>
                  <a:cubicBezTo>
                    <a:pt x="21600" y="9357"/>
                    <a:pt x="21600" y="9392"/>
                    <a:pt x="21600" y="9428"/>
                  </a:cubicBezTo>
                  <a:cubicBezTo>
                    <a:pt x="21600" y="9428"/>
                    <a:pt x="12277" y="9428"/>
                    <a:pt x="12277" y="9428"/>
                  </a:cubicBezTo>
                  <a:close/>
                  <a:moveTo>
                    <a:pt x="18680" y="12383"/>
                  </a:moveTo>
                  <a:cubicBezTo>
                    <a:pt x="18680" y="12312"/>
                    <a:pt x="18680" y="12277"/>
                    <a:pt x="18680" y="12277"/>
                  </a:cubicBezTo>
                  <a:cubicBezTo>
                    <a:pt x="18680" y="17448"/>
                    <a:pt x="14493" y="21600"/>
                    <a:pt x="9322" y="21600"/>
                  </a:cubicBezTo>
                  <a:cubicBezTo>
                    <a:pt x="4151" y="21600"/>
                    <a:pt x="0" y="17448"/>
                    <a:pt x="0" y="12277"/>
                  </a:cubicBezTo>
                  <a:cubicBezTo>
                    <a:pt x="0" y="7106"/>
                    <a:pt x="4151" y="2919"/>
                    <a:pt x="9322" y="2919"/>
                  </a:cubicBezTo>
                  <a:lnTo>
                    <a:pt x="9322" y="12383"/>
                  </a:lnTo>
                  <a:cubicBezTo>
                    <a:pt x="9322" y="12383"/>
                    <a:pt x="18680" y="12383"/>
                    <a:pt x="18680" y="12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7102" y="3188401"/>
            <a:ext cx="684728" cy="684727"/>
            <a:chOff x="6530068" y="3264947"/>
            <a:chExt cx="684728" cy="684727"/>
          </a:xfrm>
        </p:grpSpPr>
        <p:sp>
          <p:nvSpPr>
            <p:cNvPr id="12" name="i$ḷidè"/>
            <p:cNvSpPr/>
            <p:nvPr/>
          </p:nvSpPr>
          <p:spPr bwMode="auto">
            <a:xfrm flipH="1">
              <a:off x="6530068" y="3264947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îṥ1íḋè"/>
            <p:cNvSpPr/>
            <p:nvPr/>
          </p:nvSpPr>
          <p:spPr bwMode="auto">
            <a:xfrm>
              <a:off x="6752036" y="3472623"/>
              <a:ext cx="252481" cy="2698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72" y="16413"/>
                  </a:moveTo>
                  <a:cubicBezTo>
                    <a:pt x="9072" y="16199"/>
                    <a:pt x="10249" y="16164"/>
                    <a:pt x="10781" y="16164"/>
                  </a:cubicBezTo>
                  <a:cubicBezTo>
                    <a:pt x="12109" y="16164"/>
                    <a:pt x="12489" y="16271"/>
                    <a:pt x="12489" y="16413"/>
                  </a:cubicBezTo>
                  <a:cubicBezTo>
                    <a:pt x="12489" y="17407"/>
                    <a:pt x="11730" y="18189"/>
                    <a:pt x="10781" y="18189"/>
                  </a:cubicBezTo>
                  <a:cubicBezTo>
                    <a:pt x="9831" y="18189"/>
                    <a:pt x="9072" y="17407"/>
                    <a:pt x="9072" y="16413"/>
                  </a:cubicBezTo>
                  <a:close/>
                  <a:moveTo>
                    <a:pt x="19360" y="17265"/>
                  </a:moveTo>
                  <a:cubicBezTo>
                    <a:pt x="17803" y="15525"/>
                    <a:pt x="13779" y="15169"/>
                    <a:pt x="10781" y="15169"/>
                  </a:cubicBezTo>
                  <a:cubicBezTo>
                    <a:pt x="7820" y="15169"/>
                    <a:pt x="3758" y="15525"/>
                    <a:pt x="2201" y="17265"/>
                  </a:cubicBezTo>
                  <a:cubicBezTo>
                    <a:pt x="3758" y="19006"/>
                    <a:pt x="7820" y="19432"/>
                    <a:pt x="10781" y="19397"/>
                  </a:cubicBezTo>
                  <a:cubicBezTo>
                    <a:pt x="13779" y="19397"/>
                    <a:pt x="17803" y="19042"/>
                    <a:pt x="19360" y="17265"/>
                  </a:cubicBezTo>
                  <a:close/>
                  <a:moveTo>
                    <a:pt x="21599" y="17976"/>
                  </a:moveTo>
                  <a:cubicBezTo>
                    <a:pt x="21599" y="20463"/>
                    <a:pt x="14804" y="21599"/>
                    <a:pt x="10781" y="21599"/>
                  </a:cubicBezTo>
                  <a:cubicBezTo>
                    <a:pt x="6757" y="21599"/>
                    <a:pt x="0" y="20463"/>
                    <a:pt x="0" y="17976"/>
                  </a:cubicBezTo>
                  <a:cubicBezTo>
                    <a:pt x="0" y="17585"/>
                    <a:pt x="151" y="17230"/>
                    <a:pt x="455" y="16910"/>
                  </a:cubicBezTo>
                  <a:cubicBezTo>
                    <a:pt x="4137" y="9840"/>
                    <a:pt x="3188" y="6536"/>
                    <a:pt x="5200" y="3907"/>
                  </a:cubicBezTo>
                  <a:cubicBezTo>
                    <a:pt x="6111" y="2735"/>
                    <a:pt x="7174" y="1989"/>
                    <a:pt x="8882" y="1634"/>
                  </a:cubicBezTo>
                  <a:cubicBezTo>
                    <a:pt x="8958" y="710"/>
                    <a:pt x="9756" y="0"/>
                    <a:pt x="10781" y="0"/>
                  </a:cubicBezTo>
                  <a:cubicBezTo>
                    <a:pt x="11768" y="0"/>
                    <a:pt x="12603" y="710"/>
                    <a:pt x="12679" y="1634"/>
                  </a:cubicBezTo>
                  <a:cubicBezTo>
                    <a:pt x="14387" y="1989"/>
                    <a:pt x="15450" y="2735"/>
                    <a:pt x="16361" y="3907"/>
                  </a:cubicBezTo>
                  <a:cubicBezTo>
                    <a:pt x="18373" y="6536"/>
                    <a:pt x="17424" y="9840"/>
                    <a:pt x="21106" y="16910"/>
                  </a:cubicBezTo>
                  <a:cubicBezTo>
                    <a:pt x="21410" y="17230"/>
                    <a:pt x="21599" y="17585"/>
                    <a:pt x="21599" y="179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2164512" y="1821814"/>
            <a:ext cx="3043118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90108" y="1107634"/>
            <a:ext cx="4303451" cy="8561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姓名：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xxxx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3365" y="3001645"/>
            <a:ext cx="7711440" cy="30753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联系方式：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1xxxxx64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（微信同号）</a:t>
            </a:r>
          </a:p>
          <a:p>
            <a:pPr defTabSz="609600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18xxx78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QQ : 9xxxx88</a:t>
            </a:r>
          </a:p>
        </p:txBody>
      </p:sp>
      <p:pic>
        <p:nvPicPr>
          <p:cNvPr id="23" name="PA-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5004" y="2623794"/>
            <a:ext cx="4095058" cy="40950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同学们自我介绍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010" y="1843768"/>
            <a:ext cx="3847659" cy="384765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5036431" y="1378743"/>
            <a:ext cx="14605" cy="3888105"/>
          </a:xfrm>
          <a:prstGeom prst="line">
            <a:avLst/>
          </a:prstGeom>
          <a:ln>
            <a:solidFill>
              <a:srgbClr val="355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13680" y="1082675"/>
            <a:ext cx="5922645" cy="47078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“</a:t>
            </a:r>
            <a:r>
              <a:rPr lang="zh-CN" altLang="en-US" sz="2000" kern="1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对新同学而言，大学是神圣的象牙塔。拿到录取通知书，你们要开始思考和规划自己的大学生活该如何度过。希望你们把大学看作是自由探索、追求真理的知识殿堂，是挖掘潜力、掌舵自我的人生舞台，是陶冶情操、磨练意志的精神家园，更希望你们让大学成为不断地认识自我的基础上，修正自我的成长历程。</a:t>
            </a:r>
          </a:p>
          <a:p>
            <a:pPr>
              <a:lnSpc>
                <a:spcPct val="150000"/>
              </a:lnSpc>
            </a:pPr>
            <a:endParaRPr lang="en-US" altLang="zh-CN" sz="2000" kern="1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大学，青春之大学，活力之大学，梦想之大学，成长之大学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6108150" y="2397751"/>
            <a:ext cx="42468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育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 TWO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a14="http://schemas.microsoft.com/office/drawing/2010/main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244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大学是什么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096000" y="2265127"/>
            <a:ext cx="5262222" cy="1771091"/>
            <a:chOff x="2285569" y="744255"/>
            <a:chExt cx="4711409" cy="1771091"/>
          </a:xfrm>
        </p:grpSpPr>
        <p:sp>
          <p:nvSpPr>
            <p:cNvPr id="11" name="文本框 10"/>
            <p:cNvSpPr txBox="1"/>
            <p:nvPr/>
          </p:nvSpPr>
          <p:spPr>
            <a:xfrm>
              <a:off x="2285569" y="744255"/>
              <a:ext cx="4318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</a:defRPr>
              </a:lvl1pPr>
            </a:lstStyle>
            <a:p>
              <a:pPr algn="l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17号-萌趣果冻体" panose="02000000000000000000" pitchFamily="2" charset="-122"/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17号-萌趣果冻体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85570" y="1168439"/>
              <a:ext cx="4711408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独立、自由、解放、长大，这种全新的状态，这种全新的生活，</a:t>
              </a:r>
            </a:p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这种全新的环境，这种全新的跑道，需要我们自己起跑，才能跑出精彩，才能跑出味道，才能跑出真正的成长，才能跑出属于自己的幸福。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96000" y="4172329"/>
            <a:ext cx="5262222" cy="1124760"/>
            <a:chOff x="2285569" y="2632887"/>
            <a:chExt cx="4711409" cy="1124760"/>
          </a:xfrm>
        </p:grpSpPr>
        <p:sp>
          <p:nvSpPr>
            <p:cNvPr id="14" name="文本框 13"/>
            <p:cNvSpPr txBox="1"/>
            <p:nvPr/>
          </p:nvSpPr>
          <p:spPr>
            <a:xfrm>
              <a:off x="2285569" y="2632887"/>
              <a:ext cx="3810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</a:defRPr>
              </a:lvl1pPr>
            </a:lstStyle>
            <a:p>
              <a:pPr algn="l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17号-萌趣果冻体" panose="02000000000000000000" pitchFamily="2" charset="-122"/>
                </a:rPr>
                <a:t>02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17号-萌趣果冻体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85570" y="3057071"/>
              <a:ext cx="4711408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所以我说，人生真正的起跑线在大学。</a:t>
              </a:r>
            </a:p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也可以说，因为要自己起跑，所以叫大学。</a:t>
              </a:r>
            </a:p>
          </p:txBody>
        </p:sp>
      </p:grpSp>
      <p:pic>
        <p:nvPicPr>
          <p:cNvPr id="16" name="PA-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9451" y="1435194"/>
            <a:ext cx="4875545" cy="48755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244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大学是什么</a:t>
            </a:r>
          </a:p>
        </p:txBody>
      </p:sp>
      <p:pic>
        <p:nvPicPr>
          <p:cNvPr id="8" name="PA-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7699" y="2034424"/>
            <a:ext cx="4485620" cy="27891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76582" y="1938055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76582" y="3398745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-文本框 42"/>
          <p:cNvSpPr txBox="1"/>
          <p:nvPr>
            <p:custDataLst>
              <p:tags r:id="rId2"/>
            </p:custDataLst>
          </p:nvPr>
        </p:nvSpPr>
        <p:spPr>
          <a:xfrm>
            <a:off x="8596526" y="2305318"/>
            <a:ext cx="2904186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我们脚踏实地，争分夺秒，拥抱人生，成为一个勤奋的筑梦者；</a:t>
            </a:r>
          </a:p>
        </p:txBody>
      </p:sp>
      <p:sp>
        <p:nvSpPr>
          <p:cNvPr id="12" name="PA-文本框 42"/>
          <p:cNvSpPr txBox="1"/>
          <p:nvPr>
            <p:custDataLst>
              <p:tags r:id="rId3"/>
            </p:custDataLst>
          </p:nvPr>
        </p:nvSpPr>
        <p:spPr>
          <a:xfrm>
            <a:off x="8596526" y="3812836"/>
            <a:ext cx="2904186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我们坦然面对未知的挫折，品尝孤独的滋味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13" name="矩形 12"/>
          <p:cNvSpPr/>
          <p:nvPr/>
        </p:nvSpPr>
        <p:spPr>
          <a:xfrm>
            <a:off x="2502581" y="1968310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2581" y="3429000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PA-文本框 42"/>
          <p:cNvSpPr txBox="1"/>
          <p:nvPr>
            <p:custDataLst>
              <p:tags r:id="rId4"/>
            </p:custDataLst>
          </p:nvPr>
        </p:nvSpPr>
        <p:spPr>
          <a:xfrm>
            <a:off x="896372" y="2305318"/>
            <a:ext cx="3127413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我们会慢慢明白自己内心真正的追求，向着自己的人生方向前进；</a:t>
            </a:r>
          </a:p>
        </p:txBody>
      </p:sp>
      <p:sp>
        <p:nvSpPr>
          <p:cNvPr id="16" name="PA-文本框 42"/>
          <p:cNvSpPr txBox="1"/>
          <p:nvPr>
            <p:custDataLst>
              <p:tags r:id="rId5"/>
            </p:custDataLst>
          </p:nvPr>
        </p:nvSpPr>
        <p:spPr>
          <a:xfrm>
            <a:off x="896372" y="3812836"/>
            <a:ext cx="3127413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我们领略沿途的风景，收获同学间的真挚友情，体会人之本性的真爱；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78134" y="4876782"/>
            <a:ext cx="10144749" cy="381258"/>
          </a:xfrm>
          <a:prstGeom prst="rect">
            <a:avLst/>
          </a:prstGeom>
          <a:solidFill>
            <a:srgbClr val="3559E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百个大学生拥有一百种大学四年。我们要在自己的大学四年中跑出自己的从容和智慧，拥有属于自己的精彩与成长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NmMTkwOTVlYmQ5OGM3NTRhYWY1NmIxZmI1ZGRhM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Microsoft Office PowerPoint</Application>
  <PresentationFormat>宽屏</PresentationFormat>
  <Paragraphs>172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字魂17号-萌趣果冻体</vt:lpstr>
      <vt:lpstr>字魂58号-创中黑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 JP</cp:lastModifiedBy>
  <cp:revision>2</cp:revision>
  <dcterms:created xsi:type="dcterms:W3CDTF">2022-09-02T08:55:40Z</dcterms:created>
  <dcterms:modified xsi:type="dcterms:W3CDTF">2022-10-06T06:11:52Z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195BCF21F0E74CB594C1626DCE7CC317</vt:lpwstr>
  </property>
  <property fmtid="{D5CDD505-2E9C-101B-9397-08002B2CF9AE}" pid="3" name="KSOProductBuildVer">
    <vt:lpwstr>2052-11.1.0.12313</vt:lpwstr>
  </property>
</Properties>
</file>