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font" Target="fonts/Montserrat-regular.fntdata"/><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8edc677b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8edc677b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8edc677b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8edc677b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8edc677b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8edc677b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8edc677b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8edc677b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LÓGICA DIFUSA</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Sebastián Aldana Solarte</a:t>
            </a:r>
            <a:endParaRPr/>
          </a:p>
          <a:p>
            <a:pPr indent="0" lvl="0" marL="0" rtl="0" algn="l">
              <a:spcBef>
                <a:spcPts val="0"/>
              </a:spcBef>
              <a:spcAft>
                <a:spcPts val="0"/>
              </a:spcAft>
              <a:buNone/>
            </a:pPr>
            <a:r>
              <a:rPr lang="es"/>
              <a:t>David Camilo Ladino  Bernal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4496025" y="203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CÓMO</a:t>
            </a:r>
            <a:r>
              <a:rPr lang="es"/>
              <a:t> INICIÓ?</a:t>
            </a:r>
            <a:endParaRPr/>
          </a:p>
        </p:txBody>
      </p:sp>
      <p:pic>
        <p:nvPicPr>
          <p:cNvPr id="141" name="Google Shape;141;p14"/>
          <p:cNvPicPr preferRelativeResize="0"/>
          <p:nvPr/>
        </p:nvPicPr>
        <p:blipFill>
          <a:blip r:embed="rId3">
            <a:alphaModFix/>
          </a:blip>
          <a:stretch>
            <a:fillRect/>
          </a:stretch>
        </p:blipFill>
        <p:spPr>
          <a:xfrm>
            <a:off x="1034075" y="420550"/>
            <a:ext cx="2030125" cy="2261551"/>
          </a:xfrm>
          <a:prstGeom prst="rect">
            <a:avLst/>
          </a:prstGeom>
          <a:noFill/>
          <a:ln>
            <a:noFill/>
          </a:ln>
        </p:spPr>
      </p:pic>
      <p:sp>
        <p:nvSpPr>
          <p:cNvPr id="142" name="Google Shape;142;p14"/>
          <p:cNvSpPr txBox="1"/>
          <p:nvPr/>
        </p:nvSpPr>
        <p:spPr>
          <a:xfrm>
            <a:off x="3612425" y="1117825"/>
            <a:ext cx="3650100" cy="1262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El concepto inicia con </a:t>
            </a:r>
            <a:r>
              <a:rPr lang="es">
                <a:latin typeface="Lato"/>
                <a:ea typeface="Lato"/>
                <a:cs typeface="Lato"/>
                <a:sym typeface="Lato"/>
              </a:rPr>
              <a:t>aristóteles</a:t>
            </a:r>
            <a:r>
              <a:rPr lang="es">
                <a:latin typeface="Lato"/>
                <a:ea typeface="Lato"/>
                <a:cs typeface="Lato"/>
                <a:sym typeface="Lato"/>
              </a:rPr>
              <a:t> debido a que creía que no todo era verdadero o falso sino que como el humano el </a:t>
            </a:r>
            <a:r>
              <a:rPr lang="es">
                <a:latin typeface="Lato"/>
                <a:ea typeface="Lato"/>
                <a:cs typeface="Lato"/>
                <a:sym typeface="Lato"/>
              </a:rPr>
              <a:t>concepto</a:t>
            </a:r>
            <a:r>
              <a:rPr lang="es">
                <a:latin typeface="Lato"/>
                <a:ea typeface="Lato"/>
                <a:cs typeface="Lato"/>
                <a:sym typeface="Lato"/>
              </a:rPr>
              <a:t> iba en </a:t>
            </a:r>
            <a:r>
              <a:rPr lang="es">
                <a:latin typeface="Lato"/>
                <a:ea typeface="Lato"/>
                <a:cs typeface="Lato"/>
                <a:sym typeface="Lato"/>
              </a:rPr>
              <a:t>cuestión</a:t>
            </a:r>
            <a:r>
              <a:rPr lang="es">
                <a:latin typeface="Lato"/>
                <a:ea typeface="Lato"/>
                <a:cs typeface="Lato"/>
                <a:sym typeface="Lato"/>
              </a:rPr>
              <a:t> de grados,debido a que el mismo humano era complejo..</a:t>
            </a:r>
            <a:endParaRPr>
              <a:latin typeface="Lato"/>
              <a:ea typeface="Lato"/>
              <a:cs typeface="Lato"/>
              <a:sym typeface="Lato"/>
            </a:endParaRPr>
          </a:p>
        </p:txBody>
      </p:sp>
      <p:pic>
        <p:nvPicPr>
          <p:cNvPr id="143" name="Google Shape;143;p14"/>
          <p:cNvPicPr preferRelativeResize="0"/>
          <p:nvPr/>
        </p:nvPicPr>
        <p:blipFill>
          <a:blip r:embed="rId4">
            <a:alphaModFix/>
          </a:blip>
          <a:stretch>
            <a:fillRect/>
          </a:stretch>
        </p:blipFill>
        <p:spPr>
          <a:xfrm>
            <a:off x="6208175" y="2571750"/>
            <a:ext cx="1707501" cy="2144352"/>
          </a:xfrm>
          <a:prstGeom prst="rect">
            <a:avLst/>
          </a:prstGeom>
          <a:noFill/>
          <a:ln>
            <a:noFill/>
          </a:ln>
        </p:spPr>
      </p:pic>
      <p:sp>
        <p:nvSpPr>
          <p:cNvPr id="144" name="Google Shape;144;p14"/>
          <p:cNvSpPr txBox="1"/>
          <p:nvPr/>
        </p:nvSpPr>
        <p:spPr>
          <a:xfrm>
            <a:off x="920238" y="2499475"/>
            <a:ext cx="2257800" cy="400200"/>
          </a:xfrm>
          <a:prstGeom prst="rect">
            <a:avLst/>
          </a:prstGeom>
          <a:gradFill>
            <a:gsLst>
              <a:gs pos="0">
                <a:srgbClr val="344055"/>
              </a:gs>
              <a:gs pos="100000">
                <a:srgbClr val="030304"/>
              </a:gs>
            </a:gsLst>
            <a:path path="circle">
              <a:fillToRect b="50%" l="50%" r="50%" t="50%"/>
            </a:path>
            <a:tileRect/>
          </a:gra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Merriweather"/>
                <a:ea typeface="Merriweather"/>
                <a:cs typeface="Merriweather"/>
                <a:sym typeface="Merriweather"/>
              </a:rPr>
              <a:t>Aristoteles</a:t>
            </a:r>
            <a:endParaRPr>
              <a:solidFill>
                <a:schemeClr val="lt1"/>
              </a:solidFill>
              <a:latin typeface="Merriweather"/>
              <a:ea typeface="Merriweather"/>
              <a:cs typeface="Merriweather"/>
              <a:sym typeface="Merriweather"/>
            </a:endParaRPr>
          </a:p>
        </p:txBody>
      </p:sp>
      <p:sp>
        <p:nvSpPr>
          <p:cNvPr id="145" name="Google Shape;145;p14"/>
          <p:cNvSpPr txBox="1"/>
          <p:nvPr/>
        </p:nvSpPr>
        <p:spPr>
          <a:xfrm>
            <a:off x="6059525" y="4605625"/>
            <a:ext cx="2257800" cy="400200"/>
          </a:xfrm>
          <a:prstGeom prst="rect">
            <a:avLst/>
          </a:prstGeom>
          <a:gradFill>
            <a:gsLst>
              <a:gs pos="0">
                <a:srgbClr val="344055"/>
              </a:gs>
              <a:gs pos="100000">
                <a:srgbClr val="030304"/>
              </a:gs>
            </a:gsLst>
            <a:path path="circle">
              <a:fillToRect b="50%" l="50%" r="50%" t="50%"/>
            </a:path>
            <a:tileRect/>
          </a:gra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Merriweather"/>
                <a:ea typeface="Merriweather"/>
                <a:cs typeface="Merriweather"/>
                <a:sym typeface="Merriweather"/>
              </a:rPr>
              <a:t>Lofti Zadeh</a:t>
            </a:r>
            <a:endParaRPr>
              <a:solidFill>
                <a:schemeClr val="lt1"/>
              </a:solidFill>
              <a:latin typeface="Merriweather"/>
              <a:ea typeface="Merriweather"/>
              <a:cs typeface="Merriweather"/>
              <a:sym typeface="Merriweather"/>
            </a:endParaRPr>
          </a:p>
        </p:txBody>
      </p:sp>
      <p:sp>
        <p:nvSpPr>
          <p:cNvPr id="146" name="Google Shape;146;p14"/>
          <p:cNvSpPr txBox="1"/>
          <p:nvPr/>
        </p:nvSpPr>
        <p:spPr>
          <a:xfrm>
            <a:off x="1902175" y="3343525"/>
            <a:ext cx="3650100" cy="1262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Formaliza un </a:t>
            </a:r>
            <a:r>
              <a:rPr lang="es">
                <a:latin typeface="Lato"/>
                <a:ea typeface="Lato"/>
                <a:cs typeface="Lato"/>
                <a:sym typeface="Lato"/>
              </a:rPr>
              <a:t>poco</a:t>
            </a:r>
            <a:r>
              <a:rPr lang="es">
                <a:latin typeface="Lato"/>
                <a:ea typeface="Lato"/>
                <a:cs typeface="Lato"/>
                <a:sym typeface="Lato"/>
              </a:rPr>
              <a:t> más la idea creyendo que la complejidad aumenta nuestra precisión y nos permite un concepto más aproximado evitando el concepto clásico donde únicamente es verdadero o falso.</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903125" y="135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¿QUÉ ES LA LÓGICA DIFUSA?</a:t>
            </a:r>
            <a:endParaRPr/>
          </a:p>
        </p:txBody>
      </p:sp>
      <p:sp>
        <p:nvSpPr>
          <p:cNvPr id="152" name="Google Shape;152;p15"/>
          <p:cNvSpPr/>
          <p:nvPr/>
        </p:nvSpPr>
        <p:spPr>
          <a:xfrm>
            <a:off x="7657200" y="1181550"/>
            <a:ext cx="940800" cy="914100"/>
          </a:xfrm>
          <a:prstGeom prst="ellipse">
            <a:avLst/>
          </a:prstGeom>
          <a:solidFill>
            <a:schemeClr val="lt1"/>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txBox="1"/>
          <p:nvPr/>
        </p:nvSpPr>
        <p:spPr>
          <a:xfrm>
            <a:off x="2445900" y="1222950"/>
            <a:ext cx="4816500" cy="1046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Georgia"/>
                <a:ea typeface="Georgia"/>
                <a:cs typeface="Georgia"/>
                <a:sym typeface="Georgia"/>
              </a:rPr>
              <a:t>Es un concepto que evita la idea de que todo sea “sí o no”,”0  o  1”, “cierto o falso” , ”blanco o negro” en pocas palabras hay posibilidad de multivalor en una afirmación o negación.</a:t>
            </a:r>
            <a:endParaRPr>
              <a:latin typeface="Georgia"/>
              <a:ea typeface="Georgia"/>
              <a:cs typeface="Georgia"/>
              <a:sym typeface="Georgia"/>
            </a:endParaRPr>
          </a:p>
        </p:txBody>
      </p:sp>
      <p:sp>
        <p:nvSpPr>
          <p:cNvPr id="154" name="Google Shape;154;p15"/>
          <p:cNvSpPr/>
          <p:nvPr/>
        </p:nvSpPr>
        <p:spPr>
          <a:xfrm>
            <a:off x="1224850" y="1181550"/>
            <a:ext cx="940800" cy="914100"/>
          </a:xfrm>
          <a:prstGeom prst="ellipse">
            <a:avLst/>
          </a:prstGeom>
          <a:solidFill>
            <a:srgbClr val="000000"/>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7657200" y="2730025"/>
            <a:ext cx="771300" cy="831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6885900" y="2730025"/>
            <a:ext cx="771300" cy="8313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6114600" y="2730025"/>
            <a:ext cx="771300" cy="8313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5343300" y="2730025"/>
            <a:ext cx="771300" cy="8313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3029400" y="2730025"/>
            <a:ext cx="771300" cy="8313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3800700" y="2730025"/>
            <a:ext cx="771300" cy="831300"/>
          </a:xfrm>
          <a:prstGeom prst="roundRect">
            <a:avLst>
              <a:gd fmla="val 16667"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4572000" y="2730025"/>
            <a:ext cx="771300" cy="8313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2258100" y="2730025"/>
            <a:ext cx="771300" cy="8313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1486800" y="2730025"/>
            <a:ext cx="771300" cy="8313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715500" y="2730025"/>
            <a:ext cx="771300" cy="8313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txBox="1"/>
          <p:nvPr/>
        </p:nvSpPr>
        <p:spPr>
          <a:xfrm>
            <a:off x="2549400" y="3764850"/>
            <a:ext cx="4816500" cy="12621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Georgia"/>
                <a:ea typeface="Georgia"/>
                <a:cs typeface="Georgia"/>
                <a:sym typeface="Georgia"/>
              </a:rPr>
              <a:t>En la lógica difusa hay muchas posibles soluciones según el rango dado, es decir no es blanco o negro, es una escala de grises que permite obtenere mayor cercanía a las soluciones de los problemas  y el  como razona el ser humano.</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6"/>
          <p:cNvSpPr txBox="1"/>
          <p:nvPr/>
        </p:nvSpPr>
        <p:spPr>
          <a:xfrm>
            <a:off x="2483550" y="489175"/>
            <a:ext cx="4741500" cy="400200"/>
          </a:xfrm>
          <a:prstGeom prst="rect">
            <a:avLst/>
          </a:prstGeom>
          <a:gradFill>
            <a:gsLst>
              <a:gs pos="0">
                <a:srgbClr val="D4E5F5"/>
              </a:gs>
              <a:gs pos="100000">
                <a:srgbClr val="70A4D5"/>
              </a:gs>
            </a:gsLst>
            <a:path path="circle">
              <a:fillToRect b="50%" l="50%" r="50%" t="50%"/>
            </a:path>
            <a:tileRect/>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Georgia"/>
                <a:ea typeface="Georgia"/>
                <a:cs typeface="Georgia"/>
                <a:sym typeface="Georgia"/>
              </a:rPr>
              <a:t>EJEMPLO DE LÓGICA DIFUSA</a:t>
            </a:r>
            <a:endParaRPr>
              <a:latin typeface="Georgia"/>
              <a:ea typeface="Georgia"/>
              <a:cs typeface="Georgia"/>
              <a:sym typeface="Georgia"/>
            </a:endParaRPr>
          </a:p>
        </p:txBody>
      </p:sp>
      <p:sp>
        <p:nvSpPr>
          <p:cNvPr id="171" name="Google Shape;171;p16"/>
          <p:cNvSpPr txBox="1"/>
          <p:nvPr/>
        </p:nvSpPr>
        <p:spPr>
          <a:xfrm>
            <a:off x="1523975" y="1084375"/>
            <a:ext cx="5117700" cy="831300"/>
          </a:xfrm>
          <a:prstGeom prst="rect">
            <a:avLst/>
          </a:prstGeom>
          <a:gradFill>
            <a:gsLst>
              <a:gs pos="0">
                <a:srgbClr val="FAFAFA"/>
              </a:gs>
              <a:gs pos="100000">
                <a:srgbClr val="B9B9B9"/>
              </a:gs>
            </a:gsLst>
            <a:path path="circle">
              <a:fillToRect b="50%" l="50%" r="50%" t="50%"/>
            </a:path>
            <a:tileRect/>
          </a:gra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suponiendo que tenemos varias personas de diferentes alturas y consideramos altas quienes midan más de 1.80m, al momento de graficar sería algo así.</a:t>
            </a:r>
            <a:endParaRPr>
              <a:latin typeface="Lato"/>
              <a:ea typeface="Lato"/>
              <a:cs typeface="Lato"/>
              <a:sym typeface="Lato"/>
            </a:endParaRPr>
          </a:p>
        </p:txBody>
      </p:sp>
      <p:pic>
        <p:nvPicPr>
          <p:cNvPr id="172" name="Google Shape;172;p16"/>
          <p:cNvPicPr preferRelativeResize="0"/>
          <p:nvPr/>
        </p:nvPicPr>
        <p:blipFill rotWithShape="1">
          <a:blip r:embed="rId3">
            <a:alphaModFix/>
          </a:blip>
          <a:srcRect b="26272" l="6421" r="68047" t="55838"/>
          <a:stretch/>
        </p:blipFill>
        <p:spPr>
          <a:xfrm>
            <a:off x="308925" y="2195275"/>
            <a:ext cx="4416298" cy="1739750"/>
          </a:xfrm>
          <a:prstGeom prst="rect">
            <a:avLst/>
          </a:prstGeom>
          <a:noFill/>
          <a:ln>
            <a:noFill/>
          </a:ln>
        </p:spPr>
      </p:pic>
      <p:sp>
        <p:nvSpPr>
          <p:cNvPr id="173" name="Google Shape;173;p16"/>
          <p:cNvSpPr txBox="1"/>
          <p:nvPr/>
        </p:nvSpPr>
        <p:spPr>
          <a:xfrm>
            <a:off x="4875525" y="2254175"/>
            <a:ext cx="3693300" cy="2124000"/>
          </a:xfrm>
          <a:prstGeom prst="rect">
            <a:avLst/>
          </a:prstGeom>
          <a:gradFill>
            <a:gsLst>
              <a:gs pos="0">
                <a:srgbClr val="FAFAFA"/>
              </a:gs>
              <a:gs pos="100000">
                <a:srgbClr val="B9B9B9"/>
              </a:gs>
            </a:gsLst>
            <a:path path="circle">
              <a:fillToRect b="50%" l="50%" r="50%" t="50%"/>
            </a:path>
            <a:tileRect/>
          </a:gra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con la lógica difusa podemos encontrar una curvatura ya que las personas de 1.78m también sería consideradas altas pero no están en el mismo rango de los de 1.80m, sin embargo están demasiado cerca al margen,suponiendo que las personas de 1.80 estén en el rango de 0.8, alguien de 1.90 podría estar en 0.9 y las 1.50m obviamente tendrían un rango menor.</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7"/>
          <p:cNvSpPr txBox="1"/>
          <p:nvPr/>
        </p:nvSpPr>
        <p:spPr>
          <a:xfrm>
            <a:off x="2483550" y="489175"/>
            <a:ext cx="4741500" cy="400200"/>
          </a:xfrm>
          <a:prstGeom prst="rect">
            <a:avLst/>
          </a:prstGeom>
          <a:gradFill>
            <a:gsLst>
              <a:gs pos="0">
                <a:srgbClr val="D4E5F5"/>
              </a:gs>
              <a:gs pos="100000">
                <a:srgbClr val="70A4D5"/>
              </a:gs>
            </a:gsLst>
            <a:path path="circle">
              <a:fillToRect b="50%" l="50%" r="50%" t="50%"/>
            </a:path>
            <a:tileRect/>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Georgia"/>
                <a:ea typeface="Georgia"/>
                <a:cs typeface="Georgia"/>
                <a:sym typeface="Georgia"/>
              </a:rPr>
              <a:t>EJEMPLO DE LÓGICA DIFUSA</a:t>
            </a:r>
            <a:endParaRPr>
              <a:latin typeface="Georgia"/>
              <a:ea typeface="Georgia"/>
              <a:cs typeface="Georgia"/>
              <a:sym typeface="Georgia"/>
            </a:endParaRPr>
          </a:p>
        </p:txBody>
      </p:sp>
      <p:sp>
        <p:nvSpPr>
          <p:cNvPr id="179" name="Google Shape;179;p17"/>
          <p:cNvSpPr txBox="1"/>
          <p:nvPr/>
        </p:nvSpPr>
        <p:spPr>
          <a:xfrm>
            <a:off x="3108150" y="2803175"/>
            <a:ext cx="2927700" cy="1693200"/>
          </a:xfrm>
          <a:prstGeom prst="rect">
            <a:avLst/>
          </a:prstGeom>
          <a:gradFill>
            <a:gsLst>
              <a:gs pos="0">
                <a:srgbClr val="344055"/>
              </a:gs>
              <a:gs pos="100000">
                <a:srgbClr val="030304"/>
              </a:gs>
            </a:gsLst>
            <a:path path="circle">
              <a:fillToRect b="50%" l="50%" r="50%" t="50%"/>
            </a:path>
            <a:tileRect/>
          </a:gra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FFFFFF"/>
                </a:solidFill>
                <a:latin typeface="Merriweather"/>
                <a:ea typeface="Merriweather"/>
                <a:cs typeface="Merriweather"/>
                <a:sym typeface="Merriweather"/>
              </a:rPr>
              <a:t>Sí				92.6%</a:t>
            </a:r>
            <a:br>
              <a:rPr lang="es">
                <a:solidFill>
                  <a:srgbClr val="FFFFFF"/>
                </a:solidFill>
                <a:latin typeface="Merriweather"/>
                <a:ea typeface="Merriweather"/>
                <a:cs typeface="Merriweather"/>
                <a:sym typeface="Merriweather"/>
              </a:rPr>
            </a:br>
            <a:r>
              <a:rPr lang="es">
                <a:solidFill>
                  <a:srgbClr val="FFFFFF"/>
                </a:solidFill>
                <a:latin typeface="Merriweather"/>
                <a:ea typeface="Merriweather"/>
                <a:cs typeface="Merriweather"/>
                <a:sym typeface="Merriweather"/>
              </a:rPr>
              <a:t>Probablemente sí	78.4 %</a:t>
            </a:r>
            <a:endParaRPr>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s">
                <a:solidFill>
                  <a:srgbClr val="FFFFFF"/>
                </a:solidFill>
                <a:latin typeface="Merriweather"/>
                <a:ea typeface="Merriweather"/>
                <a:cs typeface="Merriweather"/>
                <a:sym typeface="Merriweather"/>
              </a:rPr>
              <a:t>Tal vez sí			64.5%</a:t>
            </a:r>
            <a:endParaRPr>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s">
                <a:solidFill>
                  <a:srgbClr val="FFFFFF"/>
                </a:solidFill>
                <a:latin typeface="Merriweather"/>
                <a:ea typeface="Merriweather"/>
                <a:cs typeface="Merriweather"/>
                <a:sym typeface="Merriweather"/>
              </a:rPr>
              <a:t>Tal vez			50%		</a:t>
            </a:r>
            <a:endParaRPr>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s">
                <a:solidFill>
                  <a:srgbClr val="FFFFFF"/>
                </a:solidFill>
                <a:latin typeface="Merriweather"/>
                <a:ea typeface="Merriweather"/>
                <a:cs typeface="Merriweather"/>
                <a:sym typeface="Merriweather"/>
              </a:rPr>
              <a:t>Tal vez no			35.8%</a:t>
            </a:r>
            <a:endParaRPr>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s">
                <a:solidFill>
                  <a:srgbClr val="FFFFFF"/>
                </a:solidFill>
                <a:latin typeface="Merriweather"/>
                <a:ea typeface="Merriweather"/>
                <a:cs typeface="Merriweather"/>
                <a:sym typeface="Merriweather"/>
              </a:rPr>
              <a:t>Probablemente no	21.6%</a:t>
            </a:r>
            <a:endParaRPr>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s">
                <a:solidFill>
                  <a:srgbClr val="FFFFFF"/>
                </a:solidFill>
                <a:latin typeface="Merriweather"/>
                <a:ea typeface="Merriweather"/>
                <a:cs typeface="Merriweather"/>
                <a:sym typeface="Merriweather"/>
              </a:rPr>
              <a:t>No				7.4%</a:t>
            </a:r>
            <a:endParaRPr>
              <a:solidFill>
                <a:srgbClr val="FFFFFF"/>
              </a:solidFill>
              <a:latin typeface="Merriweather"/>
              <a:ea typeface="Merriweather"/>
              <a:cs typeface="Merriweather"/>
              <a:sym typeface="Merriweather"/>
            </a:endParaRPr>
          </a:p>
        </p:txBody>
      </p:sp>
      <p:sp>
        <p:nvSpPr>
          <p:cNvPr id="180" name="Google Shape;180;p17"/>
          <p:cNvSpPr txBox="1"/>
          <p:nvPr/>
        </p:nvSpPr>
        <p:spPr>
          <a:xfrm>
            <a:off x="2498275" y="1107825"/>
            <a:ext cx="4374900" cy="1693200"/>
          </a:xfrm>
          <a:prstGeom prst="rect">
            <a:avLst/>
          </a:prstGeom>
          <a:gradFill>
            <a:gsLst>
              <a:gs pos="0">
                <a:srgbClr val="6B748D"/>
              </a:gs>
              <a:gs pos="100000">
                <a:srgbClr val="36393F"/>
              </a:gs>
            </a:gsLst>
            <a:path path="circle">
              <a:fillToRect b="50%" l="50%" r="50%" t="50%"/>
            </a:path>
            <a:tileRect/>
          </a:gra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Georgia"/>
                <a:ea typeface="Georgia"/>
                <a:cs typeface="Georgia"/>
                <a:sym typeface="Georgia"/>
              </a:rPr>
              <a:t>Se le pregunta a alguien si hay alguna posibilidad de salir y pasar el rato X día ,normalmente a nivel de lenguaje respondemos algo así y es un claro ejemplo de lógica difusa que no es una afirmación o negación pero hay mayor posibilidad de que el hecho se </a:t>
            </a:r>
            <a:r>
              <a:rPr lang="es">
                <a:solidFill>
                  <a:schemeClr val="lt1"/>
                </a:solidFill>
                <a:latin typeface="Georgia"/>
                <a:ea typeface="Georgia"/>
                <a:cs typeface="Georgia"/>
                <a:sym typeface="Georgia"/>
              </a:rPr>
              <a:t>dé</a:t>
            </a:r>
            <a:r>
              <a:rPr lang="es">
                <a:solidFill>
                  <a:schemeClr val="lt1"/>
                </a:solidFill>
                <a:latin typeface="Georgia"/>
                <a:ea typeface="Georgia"/>
                <a:cs typeface="Georgia"/>
                <a:sym typeface="Georgia"/>
              </a:rPr>
              <a:t> o no y identificamos esto y es un ejemplo quizá un tanto más cotidiano de lógica difusa.</a:t>
            </a:r>
            <a:endParaRPr>
              <a:solidFill>
                <a:schemeClr val="lt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