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63" r:id="rId4"/>
    <p:sldId id="278" r:id="rId5"/>
    <p:sldId id="279" r:id="rId6"/>
    <p:sldId id="271" r:id="rId7"/>
    <p:sldId id="282" r:id="rId8"/>
    <p:sldId id="270" r:id="rId9"/>
    <p:sldId id="264" r:id="rId10"/>
    <p:sldId id="289" r:id="rId11"/>
    <p:sldId id="267" r:id="rId12"/>
    <p:sldId id="268" r:id="rId13"/>
    <p:sldId id="273" r:id="rId14"/>
    <p:sldId id="276" r:id="rId15"/>
    <p:sldId id="277" r:id="rId16"/>
    <p:sldId id="283" r:id="rId17"/>
    <p:sldId id="284" r:id="rId18"/>
    <p:sldId id="285" r:id="rId19"/>
    <p:sldId id="286" r:id="rId20"/>
    <p:sldId id="288" r:id="rId21"/>
    <p:sldId id="287" r:id="rId22"/>
    <p:sldId id="290" r:id="rId23"/>
    <p:sldId id="275" r:id="rId24"/>
    <p:sldId id="291" r:id="rId25"/>
    <p:sldId id="274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10/11/2017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stah.net/student-license-request" TargetMode="External"/><Relationship Id="rId2" Type="http://schemas.openxmlformats.org/officeDocument/2006/relationships/hyperlink" Target="http://astah.net/download#commun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cidchart.com/" TargetMode="External"/><Relationship Id="rId5" Type="http://schemas.openxmlformats.org/officeDocument/2006/relationships/hyperlink" Target="https://www.draw.io/" TargetMode="External"/><Relationship Id="rId4" Type="http://schemas.openxmlformats.org/officeDocument/2006/relationships/hyperlink" Target="https://www.visual-paradigm.com/download/community.j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</a:t>
            </a:r>
            <a:r>
              <a:rPr lang="pt-BR" smtClean="0"/>
              <a:t>Dados – Aula 02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Curso de Especialização em Internet das Coisas</a:t>
            </a:r>
          </a:p>
          <a:p>
            <a:endParaRPr lang="pt-BR" dirty="0" smtClean="0"/>
          </a:p>
          <a:p>
            <a:r>
              <a:rPr lang="pt-BR" dirty="0" smtClean="0"/>
              <a:t>Leonardo </a:t>
            </a:r>
            <a:r>
              <a:rPr lang="pt-BR" dirty="0" err="1" smtClean="0"/>
              <a:t>Faix</a:t>
            </a:r>
            <a:r>
              <a:rPr lang="pt-BR" dirty="0" smtClean="0"/>
              <a:t> </a:t>
            </a:r>
            <a:r>
              <a:rPr lang="pt-BR" dirty="0" err="1" smtClean="0"/>
              <a:t>Pordeus</a:t>
            </a:r>
            <a:endParaRPr lang="pt-BR" dirty="0" smtClean="0"/>
          </a:p>
          <a:p>
            <a:r>
              <a:rPr lang="pt-BR" dirty="0" smtClean="0"/>
              <a:t>leonardopordeus@gmail.com</a:t>
            </a:r>
          </a:p>
          <a:p>
            <a:r>
              <a:rPr lang="pt-BR" dirty="0"/>
              <a:t>https://github.com/leonardopordeus/BD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dirty="0" smtClean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Referência associada a uma chave;</a:t>
            </a:r>
          </a:p>
          <a:p>
            <a:endParaRPr lang="pt-BR" dirty="0"/>
          </a:p>
          <a:p>
            <a:r>
              <a:rPr lang="pt-BR" dirty="0" smtClean="0"/>
              <a:t>Utilizada </a:t>
            </a:r>
            <a:r>
              <a:rPr lang="pt-BR" dirty="0"/>
              <a:t>para fins de otimização, permitindo uma localização mais rápida de um registro quando efetuada uma </a:t>
            </a:r>
            <a:r>
              <a:rPr lang="pt-BR" dirty="0" smtClean="0"/>
              <a:t>consulta;</a:t>
            </a: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97152"/>
            <a:ext cx="819541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Large-Object Types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armazenar arquivos “grandes”:</a:t>
            </a:r>
          </a:p>
          <a:p>
            <a:pPr lvl="1"/>
            <a:r>
              <a:rPr lang="pt-BR" dirty="0" smtClean="0"/>
              <a:t>P. ex.: Imagens, PDF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CLOB:</a:t>
            </a:r>
          </a:p>
          <a:p>
            <a:pPr lvl="1"/>
            <a:r>
              <a:rPr lang="pt-BR" dirty="0" smtClean="0"/>
              <a:t>Grande quantidade de caractere;</a:t>
            </a:r>
          </a:p>
          <a:p>
            <a:pPr lvl="1"/>
            <a:endParaRPr lang="pt-BR" dirty="0"/>
          </a:p>
          <a:p>
            <a:r>
              <a:rPr lang="pt-BR" dirty="0" smtClean="0"/>
              <a:t>BLOB:</a:t>
            </a:r>
          </a:p>
          <a:p>
            <a:pPr lvl="1"/>
            <a:r>
              <a:rPr lang="pt-BR" dirty="0" smtClean="0"/>
              <a:t>Dados binário;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Authorization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Autorização para:</a:t>
            </a:r>
          </a:p>
          <a:p>
            <a:pPr lvl="1"/>
            <a:r>
              <a:rPr lang="pt-BR" dirty="0" smtClean="0"/>
              <a:t>Ler Dados: SELECT;</a:t>
            </a:r>
          </a:p>
          <a:p>
            <a:pPr lvl="1"/>
            <a:r>
              <a:rPr lang="pt-BR" dirty="0" smtClean="0"/>
              <a:t>Inserir novos dados: INSERT; </a:t>
            </a:r>
          </a:p>
          <a:p>
            <a:pPr lvl="1"/>
            <a:r>
              <a:rPr lang="pt-BR" dirty="0" smtClean="0"/>
              <a:t>Atualizar dados: UPDATE;</a:t>
            </a:r>
          </a:p>
          <a:p>
            <a:pPr lvl="1"/>
            <a:r>
              <a:rPr lang="pt-BR" dirty="0" smtClean="0"/>
              <a:t>Excluir dados: DELETE;</a:t>
            </a:r>
          </a:p>
          <a:p>
            <a:pPr lvl="1"/>
            <a:r>
              <a:rPr lang="pt-BR" dirty="0" smtClean="0"/>
              <a:t>Todos: ALL;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CREATE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dirty="0" smtClean="0"/>
              <a:t>'AULA' </a:t>
            </a:r>
            <a:r>
              <a:rPr lang="en-US" b="1" dirty="0"/>
              <a:t>IDENTIFIED BY </a:t>
            </a:r>
            <a:r>
              <a:rPr lang="en-US" dirty="0"/>
              <a:t>'12345678';</a:t>
            </a:r>
            <a:endParaRPr lang="pt-BR" dirty="0"/>
          </a:p>
          <a:p>
            <a:pPr marL="0" indent="0">
              <a:buNone/>
            </a:pPr>
            <a:r>
              <a:rPr lang="en-US" b="1" dirty="0"/>
              <a:t>GRANT SELECT ON </a:t>
            </a:r>
            <a:r>
              <a:rPr lang="en-US" dirty="0"/>
              <a:t>AULA_BD.ALUNO</a:t>
            </a:r>
            <a:r>
              <a:rPr lang="en-US" b="1" dirty="0"/>
              <a:t> TO </a:t>
            </a:r>
            <a:r>
              <a:rPr lang="en-US" dirty="0"/>
              <a:t>AULA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REVOKE SELECT </a:t>
            </a:r>
            <a:r>
              <a:rPr lang="en-US" b="1" dirty="0" smtClean="0"/>
              <a:t>ON </a:t>
            </a:r>
            <a:r>
              <a:rPr lang="en-US" dirty="0"/>
              <a:t>AULA_BD.ALUNO </a:t>
            </a:r>
            <a:r>
              <a:rPr lang="en-US" b="1" dirty="0"/>
              <a:t>FROM</a:t>
            </a:r>
            <a:r>
              <a:rPr lang="en-US" dirty="0"/>
              <a:t> AULA;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22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Fases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Levantar as necessidades dos usuários;</a:t>
            </a:r>
          </a:p>
          <a:p>
            <a:endParaRPr lang="pt-BR" dirty="0"/>
          </a:p>
          <a:p>
            <a:r>
              <a:rPr lang="pt-BR" dirty="0" smtClean="0"/>
              <a:t>Levantar os requisitos funcionais e não funcionais do sistema;</a:t>
            </a:r>
          </a:p>
          <a:p>
            <a:endParaRPr lang="pt-BR" dirty="0"/>
          </a:p>
          <a:p>
            <a:r>
              <a:rPr lang="pt-BR" dirty="0" smtClean="0"/>
              <a:t>Caracterizar  as necessidades de </a:t>
            </a:r>
            <a:r>
              <a:rPr lang="pt-BR" b="1" dirty="0" smtClean="0"/>
              <a:t>dados</a:t>
            </a:r>
            <a:r>
              <a:rPr lang="pt-BR" dirty="0" smtClean="0"/>
              <a:t> dos usuários do banco;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056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Fases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 Lógico:</a:t>
            </a:r>
          </a:p>
          <a:p>
            <a:pPr lvl="1"/>
            <a:r>
              <a:rPr lang="pt-BR" dirty="0" smtClean="0"/>
              <a:t>Modelo E-R;</a:t>
            </a:r>
          </a:p>
          <a:p>
            <a:pPr lvl="1"/>
            <a:endParaRPr lang="pt-BR" dirty="0"/>
          </a:p>
          <a:p>
            <a:r>
              <a:rPr lang="pt-BR" dirty="0" smtClean="0"/>
              <a:t>Projeto Físico:</a:t>
            </a:r>
          </a:p>
          <a:p>
            <a:pPr lvl="1"/>
            <a:r>
              <a:rPr lang="pt-BR" dirty="0" smtClean="0"/>
              <a:t>Uso do esquema do banco de dados específico;</a:t>
            </a:r>
          </a:p>
          <a:p>
            <a:pPr lvl="1"/>
            <a:r>
              <a:rPr lang="pt-BR" dirty="0" smtClean="0"/>
              <a:t>MySQL;</a:t>
            </a:r>
          </a:p>
        </p:txBody>
      </p:sp>
    </p:spTree>
    <p:extLst>
      <p:ext uri="{BB962C8B-B14F-4D97-AF65-F5344CB8AC3E}">
        <p14:creationId xmlns:p14="http://schemas.microsoft.com/office/powerpoint/2010/main" val="321647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Definir as entidades;</a:t>
            </a:r>
          </a:p>
          <a:p>
            <a:r>
              <a:rPr lang="pt-BR" dirty="0" smtClean="0"/>
              <a:t>Definir atributos;</a:t>
            </a:r>
          </a:p>
          <a:p>
            <a:r>
              <a:rPr lang="pt-BR" dirty="0" smtClean="0"/>
              <a:t>Definir relacionamentos;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7416824" cy="175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41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25799" y="572070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One to one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865987" y="5706419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One to many</a:t>
            </a:r>
          </a:p>
        </p:txBody>
      </p:sp>
      <p:pic>
        <p:nvPicPr>
          <p:cNvPr id="9" name="Picture 7" descr="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58344"/>
            <a:ext cx="6705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77488" y="5501787"/>
            <a:ext cx="1436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Many to one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8613" y="5516074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Many to many</a:t>
            </a:r>
          </a:p>
        </p:txBody>
      </p:sp>
      <p:pic>
        <p:nvPicPr>
          <p:cNvPr id="6" name="Picture 7" descr="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50" y="2104537"/>
            <a:ext cx="6324600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05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09" y="1935163"/>
            <a:ext cx="6197381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61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SQL Parte 2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5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Diagrama de Projeto (Tabelas)</a:t>
            </a:r>
            <a:endParaRPr lang="pt-BR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067719"/>
            <a:ext cx="78486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34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Projeto (C++/Java/...)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53431"/>
            <a:ext cx="78867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70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ERD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1" y="1935163"/>
            <a:ext cx="7646677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9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Modelar um banco de dados para armazenar dados de um conjunto de sensores</a:t>
            </a:r>
          </a:p>
          <a:p>
            <a:pPr lvl="1"/>
            <a:r>
              <a:rPr lang="pt-BR" dirty="0" smtClean="0"/>
              <a:t>Nó</a:t>
            </a:r>
          </a:p>
          <a:p>
            <a:pPr lvl="1"/>
            <a:r>
              <a:rPr lang="pt-BR" dirty="0" smtClean="0"/>
              <a:t>Sensor</a:t>
            </a:r>
          </a:p>
          <a:p>
            <a:pPr lvl="1"/>
            <a:r>
              <a:rPr lang="pt-BR" dirty="0" smtClean="0"/>
              <a:t>Local</a:t>
            </a:r>
          </a:p>
          <a:p>
            <a:pPr lvl="1"/>
            <a:r>
              <a:rPr lang="pt-BR" dirty="0" smtClean="0"/>
              <a:t>Configurações</a:t>
            </a:r>
          </a:p>
          <a:p>
            <a:pPr lvl="1"/>
            <a:r>
              <a:rPr lang="pt-BR" dirty="0" smtClean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42819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Sugestão </a:t>
            </a:r>
            <a:r>
              <a:rPr lang="pt-BR" dirty="0"/>
              <a:t>de projeto: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Criar </a:t>
            </a:r>
            <a:r>
              <a:rPr lang="pt-BR" dirty="0"/>
              <a:t>um banco de dados onde será possível cadastrar nós, sensores e seus respectivos dados;</a:t>
            </a:r>
          </a:p>
          <a:p>
            <a:r>
              <a:rPr lang="pt-BR" dirty="0" smtClean="0"/>
              <a:t>Pode-se </a:t>
            </a:r>
            <a:r>
              <a:rPr lang="pt-BR" dirty="0"/>
              <a:t>contextualizar uma aplicação de IOT;</a:t>
            </a:r>
          </a:p>
          <a:p>
            <a:r>
              <a:rPr lang="pt-BR" dirty="0" smtClean="0"/>
              <a:t>Se </a:t>
            </a:r>
            <a:r>
              <a:rPr lang="pt-BR" dirty="0"/>
              <a:t>possível integrar com o que já foi utilizado com MQTT;</a:t>
            </a:r>
          </a:p>
          <a:p>
            <a:r>
              <a:rPr lang="pt-BR" dirty="0" smtClean="0"/>
              <a:t>Alimentar </a:t>
            </a:r>
            <a:r>
              <a:rPr lang="pt-BR" dirty="0"/>
              <a:t>a base de dados com dados fictícios de sensores;</a:t>
            </a:r>
          </a:p>
          <a:p>
            <a:r>
              <a:rPr lang="pt-BR" dirty="0" smtClean="0"/>
              <a:t>Consumir </a:t>
            </a:r>
            <a:r>
              <a:rPr lang="pt-BR" dirty="0"/>
              <a:t>os dados do banco por meio de uma aplicação </a:t>
            </a:r>
            <a:r>
              <a:rPr lang="pt-BR" dirty="0" smtClean="0"/>
              <a:t>WEB </a:t>
            </a:r>
            <a:r>
              <a:rPr lang="pt-BR" dirty="0"/>
              <a:t>(Pode-se utilizar ou não o </a:t>
            </a:r>
            <a:r>
              <a:rPr lang="pt-BR" dirty="0" err="1"/>
              <a:t>template</a:t>
            </a:r>
            <a:r>
              <a:rPr lang="pt-BR" dirty="0"/>
              <a:t> fornecido)</a:t>
            </a:r>
          </a:p>
          <a:p>
            <a:r>
              <a:rPr lang="pt-BR" dirty="0" smtClean="0"/>
              <a:t>Não </a:t>
            </a:r>
            <a:r>
              <a:rPr lang="pt-BR" dirty="0"/>
              <a:t>precisa ser individual (2 ou 3 pessoas)</a:t>
            </a:r>
          </a:p>
          <a:p>
            <a:r>
              <a:rPr lang="pt-BR" dirty="0" smtClean="0"/>
              <a:t>Apresentar </a:t>
            </a:r>
            <a:r>
              <a:rPr lang="pt-BR" dirty="0"/>
              <a:t>na última aula; 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711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Astah</a:t>
            </a:r>
            <a:r>
              <a:rPr lang="pt-BR" dirty="0" smtClean="0"/>
              <a:t>:</a:t>
            </a:r>
            <a:endParaRPr lang="pt-BR" dirty="0" smtClean="0">
              <a:hlinkClick r:id="rId2"/>
            </a:endParaRPr>
          </a:p>
          <a:p>
            <a:pPr lvl="1"/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astah.net/download#community</a:t>
            </a:r>
            <a:endParaRPr lang="pt-BR" dirty="0"/>
          </a:p>
          <a:p>
            <a:pPr lvl="1"/>
            <a:r>
              <a:rPr lang="pt-BR" dirty="0" smtClean="0"/>
              <a:t>Para quem tem e-mail institucional:</a:t>
            </a:r>
          </a:p>
          <a:p>
            <a:pPr lvl="2"/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astah.net/student-license-request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Visual </a:t>
            </a:r>
            <a:r>
              <a:rPr lang="pt-BR" dirty="0" err="1" smtClean="0"/>
              <a:t>Paradigm</a:t>
            </a:r>
            <a:endParaRPr lang="pt-BR" dirty="0" smtClean="0"/>
          </a:p>
          <a:p>
            <a:pPr lvl="1"/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www.visual-paradigm.com/download/community.jsp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>
                <a:hlinkClick r:id="rId5"/>
              </a:rPr>
              <a:t>https://www.draw.io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 (Online)</a:t>
            </a:r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www.lucidchart.com</a:t>
            </a:r>
            <a:r>
              <a:rPr lang="pt-BR" dirty="0" smtClean="0"/>
              <a:t> (Online)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53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Permite criar uma coleção de dados personalizada a partir do resultado de uma consulta;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Omitir o modelo lógico para um grupo de usuários;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 consulta é executada cada vez em que a </a:t>
            </a:r>
            <a:r>
              <a:rPr lang="pt-BR" b="1" dirty="0" err="1" smtClean="0"/>
              <a:t>view</a:t>
            </a:r>
            <a:r>
              <a:rPr lang="pt-BR" dirty="0" smtClean="0"/>
              <a:t> é utilizada;</a:t>
            </a:r>
            <a:endParaRPr lang="pt-BR" b="1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create</a:t>
            </a:r>
            <a:r>
              <a:rPr lang="pt-BR" b="1" dirty="0" smtClean="0"/>
              <a:t> </a:t>
            </a:r>
            <a:r>
              <a:rPr lang="pt-BR" b="1" dirty="0" err="1" smtClean="0"/>
              <a:t>view</a:t>
            </a:r>
            <a:r>
              <a:rPr lang="pt-BR" b="1" dirty="0" smtClean="0"/>
              <a:t> </a:t>
            </a:r>
            <a:r>
              <a:rPr lang="pt-BR" dirty="0" err="1"/>
              <a:t>nome_view</a:t>
            </a:r>
            <a:r>
              <a:rPr lang="pt-BR" b="1" dirty="0" smtClean="0"/>
              <a:t> as &lt;consulta&gt;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7920880" cy="23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57192"/>
            <a:ext cx="778679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atualizar uma </a:t>
            </a:r>
            <a:r>
              <a:rPr lang="pt-BR" dirty="0" err="1" smtClean="0"/>
              <a:t>view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/>
              <a:t>alter</a:t>
            </a:r>
            <a:r>
              <a:rPr lang="pt-BR" b="1" dirty="0" smtClean="0"/>
              <a:t> </a:t>
            </a:r>
            <a:r>
              <a:rPr lang="pt-BR" b="1" dirty="0" err="1"/>
              <a:t>view</a:t>
            </a:r>
            <a:r>
              <a:rPr lang="pt-BR" b="1" dirty="0"/>
              <a:t> </a:t>
            </a:r>
            <a:r>
              <a:rPr lang="pt-BR" dirty="0" err="1" smtClean="0"/>
              <a:t>nome_view</a:t>
            </a:r>
            <a:r>
              <a:rPr lang="pt-BR" b="1" dirty="0" smtClean="0"/>
              <a:t> as &lt;</a:t>
            </a:r>
            <a:r>
              <a:rPr lang="pt-BR" b="1" dirty="0"/>
              <a:t>consulta&gt;</a:t>
            </a:r>
          </a:p>
          <a:p>
            <a:pPr lvl="1"/>
            <a:endParaRPr lang="pt-BR" dirty="0"/>
          </a:p>
          <a:p>
            <a:r>
              <a:rPr lang="pt-BR" dirty="0" smtClean="0"/>
              <a:t>Para deletar:</a:t>
            </a:r>
          </a:p>
          <a:p>
            <a:pPr lvl="1"/>
            <a:r>
              <a:rPr lang="pt-BR" b="1" dirty="0" err="1" smtClean="0"/>
              <a:t>drop</a:t>
            </a:r>
            <a:r>
              <a:rPr lang="pt-BR" b="1" dirty="0" smtClean="0"/>
              <a:t> </a:t>
            </a:r>
            <a:r>
              <a:rPr lang="pt-BR" b="1" dirty="0" err="1" smtClean="0"/>
              <a:t>view</a:t>
            </a:r>
            <a:r>
              <a:rPr lang="pt-BR" b="1" dirty="0" smtClean="0"/>
              <a:t> </a:t>
            </a:r>
            <a:r>
              <a:rPr lang="pt-BR" dirty="0" err="1"/>
              <a:t>nome_view</a:t>
            </a:r>
            <a:r>
              <a:rPr lang="pt-BR" b="1" dirty="0"/>
              <a:t> 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334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Trigger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comando que o banco de dados executa automaticamente após alguma modificação;</a:t>
            </a:r>
          </a:p>
          <a:p>
            <a:endParaRPr lang="pt-BR" dirty="0" smtClean="0"/>
          </a:p>
          <a:p>
            <a:r>
              <a:rPr lang="pt-BR" dirty="0" smtClean="0"/>
              <a:t>Para criar uma trigger: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Especificar quando ela deve ser executada;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Especificar quais ações devem ser tomadas quando disparada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6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43371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3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Functions</a:t>
            </a:r>
            <a:r>
              <a:rPr lang="pt-BR" dirty="0" smtClean="0"/>
              <a:t> e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banco de dados permite que sejam criadas funções e procedimentos próprios e executa-los posteriormente  por meio de comandos SQL;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820281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4" y="3429000"/>
            <a:ext cx="831279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Transactions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transação consiste em uma sequência de operações  de consultas e/ou atualização;</a:t>
            </a:r>
          </a:p>
          <a:p>
            <a:endParaRPr lang="pt-BR" dirty="0"/>
          </a:p>
          <a:p>
            <a:r>
              <a:rPr lang="pt-BR" dirty="0" smtClean="0"/>
              <a:t>Uma transação começa implicitamente quando um comando SQL é executado;</a:t>
            </a:r>
          </a:p>
          <a:p>
            <a:endParaRPr lang="pt-BR" dirty="0"/>
          </a:p>
          <a:p>
            <a:r>
              <a:rPr lang="pt-BR" dirty="0" smtClean="0"/>
              <a:t>Para terminar uma transação:</a:t>
            </a:r>
          </a:p>
          <a:p>
            <a:pPr lvl="1"/>
            <a:r>
              <a:rPr lang="pt-BR" b="1" dirty="0" err="1" smtClean="0"/>
              <a:t>Commit</a:t>
            </a:r>
            <a:r>
              <a:rPr lang="pt-BR" dirty="0" smtClean="0"/>
              <a:t>: Confirma a transação atual;</a:t>
            </a:r>
          </a:p>
          <a:p>
            <a:pPr lvl="1"/>
            <a:r>
              <a:rPr lang="pt-BR" b="1" dirty="0" err="1" smtClean="0"/>
              <a:t>Rollback</a:t>
            </a:r>
            <a:r>
              <a:rPr lang="pt-BR" dirty="0" smtClean="0"/>
              <a:t>: Reverte transação atual;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524</Words>
  <Application>Microsoft Office PowerPoint</Application>
  <PresentationFormat>Apresentação na tela (4:3)</PresentationFormat>
  <Paragraphs>131</Paragraphs>
  <Slides>25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Fluxo</vt:lpstr>
      <vt:lpstr>Banco de Dados – Aula 02</vt:lpstr>
      <vt:lpstr>SQL Parte 2</vt:lpstr>
      <vt:lpstr>Views</vt:lpstr>
      <vt:lpstr>Views</vt:lpstr>
      <vt:lpstr>View</vt:lpstr>
      <vt:lpstr>Trigger</vt:lpstr>
      <vt:lpstr>Trigger</vt:lpstr>
      <vt:lpstr>Functions e Procedures</vt:lpstr>
      <vt:lpstr>Transactions</vt:lpstr>
      <vt:lpstr>Index</vt:lpstr>
      <vt:lpstr>Large-Object Types</vt:lpstr>
      <vt:lpstr>Authorization</vt:lpstr>
      <vt:lpstr>Projeto</vt:lpstr>
      <vt:lpstr>Fases de Projeto</vt:lpstr>
      <vt:lpstr>Fases de Projeto</vt:lpstr>
      <vt:lpstr>Projeto Lógico</vt:lpstr>
      <vt:lpstr>Projeto Lógico</vt:lpstr>
      <vt:lpstr>Projeto Lógico</vt:lpstr>
      <vt:lpstr>Projeto Lógico</vt:lpstr>
      <vt:lpstr>Diagrama de Projeto (Tabelas)</vt:lpstr>
      <vt:lpstr>Diagrama de Projeto (C++/Java/...)</vt:lpstr>
      <vt:lpstr>Diagrama ERD</vt:lpstr>
      <vt:lpstr>Exercício</vt:lpstr>
      <vt:lpstr>Sugestão de projeto: </vt:lpstr>
      <vt:lpstr>Programas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43</cp:revision>
  <dcterms:created xsi:type="dcterms:W3CDTF">2017-10-27T00:12:00Z</dcterms:created>
  <dcterms:modified xsi:type="dcterms:W3CDTF">2017-11-11T01:04:43Z</dcterms:modified>
</cp:coreProperties>
</file>