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Modular" charset="1" panose="00000800000000000000"/>
      <p:regular r:id="rId19"/>
    </p:embeddedFont>
    <p:embeddedFont>
      <p:font typeface="Arial Bold" charset="1" panose="020B0802020202020204"/>
      <p:regular r:id="rId20"/>
    </p:embeddedFont>
    <p:embeddedFont>
      <p:font typeface="Abril Fatface" charset="1" panose="02000503000000020003"/>
      <p:regular r:id="rId21"/>
    </p:embeddedFont>
    <p:embeddedFont>
      <p:font typeface="Arial" charset="1" panose="020B0502020202020204"/>
      <p:regular r:id="rId22"/>
    </p:embeddedFont>
    <p:embeddedFont>
      <p:font typeface="DM Sans" charset="1" panose="00000000000000000000"/>
      <p:regular r:id="rId23"/>
    </p:embeddedFont>
    <p:embeddedFont>
      <p:font typeface="DM Sans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jpeg" Type="http://schemas.openxmlformats.org/officeDocument/2006/relationships/image"/><Relationship Id="rId4" Target="../media/VAGNWJTr8-k.mp4" Type="http://schemas.openxmlformats.org/officeDocument/2006/relationships/video"/><Relationship Id="rId5" Target="../media/VAGNWJTr8-k.mp4" Type="http://schemas.microsoft.com/office/2007/relationships/media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38408" y="4270846"/>
            <a:ext cx="15520892" cy="79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6"/>
              </a:lnSpc>
            </a:pPr>
            <a:r>
              <a:rPr lang="en-US" sz="640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Türkçe Doğal Dİl İşleme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59178" y="5010150"/>
            <a:ext cx="5369644" cy="59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8 - 9 Ağustos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45927" y="7226490"/>
            <a:ext cx="3395067" cy="5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Bİlgi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9149" y="1184149"/>
            <a:ext cx="6029702" cy="5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&lt;SERBEST KATEGORİ&gt;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542834" y="2992319"/>
            <a:ext cx="6716466" cy="4302363"/>
          </a:xfrm>
          <a:custGeom>
            <a:avLst/>
            <a:gdLst/>
            <a:ahLst/>
            <a:cxnLst/>
            <a:rect r="r" b="b" t="t" l="l"/>
            <a:pathLst>
              <a:path h="4302363" w="6716466">
                <a:moveTo>
                  <a:pt x="0" y="0"/>
                </a:moveTo>
                <a:lnTo>
                  <a:pt x="6716466" y="0"/>
                </a:lnTo>
                <a:lnTo>
                  <a:pt x="6716466" y="4302362"/>
                </a:lnTo>
                <a:lnTo>
                  <a:pt x="0" y="4302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81900" y="742950"/>
            <a:ext cx="3124200" cy="6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&lt;SONUÇLAR&gt;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553142"/>
            <a:ext cx="9243626" cy="304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 kapsamında ilk olarak ücretsiz modeller denendi. Ardından OpenAI API’si ile düzenlemeler yapıldı. Kullanıcı girdiği doğal dilden SQL sorgusunu ve SQL sorgusunun yanıtlarını chatbot ekranında görebildi.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516397" y="6072492"/>
            <a:ext cx="5255205" cy="2627603"/>
          </a:xfrm>
          <a:custGeom>
            <a:avLst/>
            <a:gdLst/>
            <a:ahLst/>
            <a:cxnLst/>
            <a:rect r="r" b="b" t="t" l="l"/>
            <a:pathLst>
              <a:path h="2627603" w="5255205">
                <a:moveTo>
                  <a:pt x="0" y="0"/>
                </a:moveTo>
                <a:lnTo>
                  <a:pt x="5255206" y="0"/>
                </a:lnTo>
                <a:lnTo>
                  <a:pt x="5255206" y="2627602"/>
                </a:lnTo>
                <a:lnTo>
                  <a:pt x="0" y="2627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25766" y="742950"/>
            <a:ext cx="5436468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YOL HARİTASI&gt;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3439" y="1633531"/>
            <a:ext cx="8115300" cy="424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Projenin uygulama olarak geliştirilmesi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Uygulamanın daha sezgisel ve daha kullanıcı dostu olması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sorgusu ile elde edilen verinin isteğe göre grafikleştirilmesi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1633531"/>
            <a:ext cx="8293587" cy="424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 iht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iyacına bağlı olarak müşteriye özel veri tabanı eklenmesi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Özel gömme modelleri finetune edilmesi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Türkçe doğal dilden SQL sorgusu oluşturan yeni model eğitilmesi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9715" t="11125" r="9535" b="24354"/>
          <a:stretch>
            <a:fillRect/>
          </a:stretch>
        </p:blipFill>
        <p:spPr>
          <a:xfrm flipH="false" flipV="false" rot="0">
            <a:off x="2228717" y="2015846"/>
            <a:ext cx="13830566" cy="625530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416403" y="742950"/>
            <a:ext cx="3455194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&lt;DEMO VİDEO&gt;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23325" y="3454886"/>
            <a:ext cx="16041351" cy="17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8"/>
              </a:lnSpc>
            </a:pPr>
            <a:r>
              <a:rPr lang="en-US" sz="9184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TEŞEKKÜRLER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80884" y="1948765"/>
            <a:ext cx="4555197" cy="5289967"/>
          </a:xfrm>
          <a:custGeom>
            <a:avLst/>
            <a:gdLst/>
            <a:ahLst/>
            <a:cxnLst/>
            <a:rect r="r" b="b" t="t" l="l"/>
            <a:pathLst>
              <a:path h="5289967" w="4555197">
                <a:moveTo>
                  <a:pt x="0" y="0"/>
                </a:moveTo>
                <a:lnTo>
                  <a:pt x="4555197" y="0"/>
                </a:lnTo>
                <a:lnTo>
                  <a:pt x="4555197" y="5289967"/>
                </a:lnTo>
                <a:lnTo>
                  <a:pt x="0" y="5289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446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30293" y="2134503"/>
            <a:ext cx="4196532" cy="4879861"/>
          </a:xfrm>
          <a:custGeom>
            <a:avLst/>
            <a:gdLst/>
            <a:ahLst/>
            <a:cxnLst/>
            <a:rect r="r" b="b" t="t" l="l"/>
            <a:pathLst>
              <a:path h="4879861" w="4196532">
                <a:moveTo>
                  <a:pt x="0" y="0"/>
                </a:moveTo>
                <a:lnTo>
                  <a:pt x="4196532" y="0"/>
                </a:lnTo>
                <a:lnTo>
                  <a:pt x="4196532" y="4879860"/>
                </a:lnTo>
                <a:lnTo>
                  <a:pt x="0" y="4879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91631" y="2134503"/>
            <a:ext cx="3934047" cy="4899442"/>
          </a:xfrm>
          <a:custGeom>
            <a:avLst/>
            <a:gdLst/>
            <a:ahLst/>
            <a:cxnLst/>
            <a:rect r="r" b="b" t="t" l="l"/>
            <a:pathLst>
              <a:path h="4899442" w="3934047">
                <a:moveTo>
                  <a:pt x="0" y="0"/>
                </a:moveTo>
                <a:lnTo>
                  <a:pt x="3934047" y="0"/>
                </a:lnTo>
                <a:lnTo>
                  <a:pt x="3934047" y="4899442"/>
                </a:lnTo>
                <a:lnTo>
                  <a:pt x="0" y="48994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2978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73789" y="742950"/>
            <a:ext cx="2540422" cy="6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&lt;EKİBİMİZ&gt;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0293" y="7248575"/>
            <a:ext cx="4196532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Resul Erdem Arduç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17539" y="7205395"/>
            <a:ext cx="4196532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Edip Kaan Özen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0217" y="7348270"/>
            <a:ext cx="4196532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Ege Erdal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76358" y="3203070"/>
            <a:ext cx="8482942" cy="3794325"/>
          </a:xfrm>
          <a:custGeom>
            <a:avLst/>
            <a:gdLst/>
            <a:ahLst/>
            <a:cxnLst/>
            <a:rect r="r" b="b" t="t" l="l"/>
            <a:pathLst>
              <a:path h="3794325" w="8482942">
                <a:moveTo>
                  <a:pt x="0" y="0"/>
                </a:moveTo>
                <a:lnTo>
                  <a:pt x="8482942" y="0"/>
                </a:lnTo>
                <a:lnTo>
                  <a:pt x="8482942" y="3794324"/>
                </a:lnTo>
                <a:lnTo>
                  <a:pt x="0" y="3794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358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57777" y="742950"/>
            <a:ext cx="4572446" cy="6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TANIMI&gt;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9470" y="4269552"/>
            <a:ext cx="8044091" cy="424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proje, </a:t>
            </a: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doğal dili SQL sorgularına dönüştüren bir sistem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geliştirmeyi amaçlamaktadır. Kullanıcıların veri tabanı sorgularını doğal dilde ifade edebilmelerini ve sistemin bu sorguları </a:t>
            </a: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doğru SQL ifadelerine dönüştürmesini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sağlamaktadır.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927037"/>
            <a:ext cx="8222773" cy="184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İnternet üzerinde bolca veri olmasına rağmen bu verileri okumak herkes için kolay değildir.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49886" y="1983450"/>
            <a:ext cx="6053399" cy="6053399"/>
          </a:xfrm>
          <a:custGeom>
            <a:avLst/>
            <a:gdLst/>
            <a:ahLst/>
            <a:cxnLst/>
            <a:rect r="r" b="b" t="t" l="l"/>
            <a:pathLst>
              <a:path h="6053399" w="6053399">
                <a:moveTo>
                  <a:pt x="0" y="0"/>
                </a:moveTo>
                <a:lnTo>
                  <a:pt x="6053400" y="0"/>
                </a:lnTo>
                <a:lnTo>
                  <a:pt x="6053400" y="6053400"/>
                </a:lnTo>
                <a:lnTo>
                  <a:pt x="0" y="6053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73489" y="742950"/>
            <a:ext cx="7341022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SAĞLADIĞI ÇÖZÜM&gt;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7047" y="2096135"/>
            <a:ext cx="9698710" cy="424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Proje, çeşitli sektörlerde veriyle çalışan profesyoneller için veritabanı sorgulama süreçlerini kolaylaştırır. İş analistleri, veri bilimciler ve teknik bilgisi olmayan kullanıcılar SQL bilgisi olmadan veritabanı sorguları yapabilir. Bu çözüm, </a:t>
            </a: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veri analitiği ve raporlama süreçlerini hızlandırır ve hata oranlarını düşürür.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7047" y="6789709"/>
            <a:ext cx="9698710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Hedef kitle, </a:t>
            </a: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veriyle çalışan ancak teknik bilgiye sahip olmayan kullanıcılar ve şirketlerdir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7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9443" y="541020"/>
            <a:ext cx="3989115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İŞ AKIŞI&gt;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198970" y="1359473"/>
            <a:ext cx="9448079" cy="7568055"/>
            <a:chOff x="0" y="0"/>
            <a:chExt cx="2349643" cy="188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49643" cy="1882100"/>
            </a:xfrm>
            <a:custGeom>
              <a:avLst/>
              <a:gdLst/>
              <a:ahLst/>
              <a:cxnLst/>
              <a:rect r="r" b="b" t="t" l="l"/>
              <a:pathLst>
                <a:path h="1882100" w="2349643">
                  <a:moveTo>
                    <a:pt x="4917" y="0"/>
                  </a:moveTo>
                  <a:lnTo>
                    <a:pt x="2344727" y="0"/>
                  </a:lnTo>
                  <a:cubicBezTo>
                    <a:pt x="2346031" y="0"/>
                    <a:pt x="2347281" y="518"/>
                    <a:pt x="2348203" y="1440"/>
                  </a:cubicBezTo>
                  <a:cubicBezTo>
                    <a:pt x="2349125" y="2362"/>
                    <a:pt x="2349643" y="3613"/>
                    <a:pt x="2349643" y="4917"/>
                  </a:cubicBezTo>
                  <a:lnTo>
                    <a:pt x="2349643" y="1877183"/>
                  </a:lnTo>
                  <a:cubicBezTo>
                    <a:pt x="2349643" y="1879899"/>
                    <a:pt x="2347442" y="1882100"/>
                    <a:pt x="2344727" y="1882100"/>
                  </a:cubicBezTo>
                  <a:lnTo>
                    <a:pt x="4917" y="1882100"/>
                  </a:lnTo>
                  <a:cubicBezTo>
                    <a:pt x="2201" y="1882100"/>
                    <a:pt x="0" y="1879899"/>
                    <a:pt x="0" y="1877183"/>
                  </a:cubicBezTo>
                  <a:lnTo>
                    <a:pt x="0" y="4917"/>
                  </a:lnTo>
                  <a:cubicBezTo>
                    <a:pt x="0" y="2201"/>
                    <a:pt x="2201" y="0"/>
                    <a:pt x="4917" y="0"/>
                  </a:cubicBezTo>
                  <a:close/>
                </a:path>
              </a:pathLst>
            </a:custGeom>
            <a:solidFill>
              <a:srgbClr val="FFF3E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349643" cy="1891625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00271" y="1359473"/>
            <a:ext cx="9446777" cy="760319"/>
            <a:chOff x="0" y="0"/>
            <a:chExt cx="2632067" cy="2118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32067" cy="211841"/>
            </a:xfrm>
            <a:custGeom>
              <a:avLst/>
              <a:gdLst/>
              <a:ahLst/>
              <a:cxnLst/>
              <a:rect r="r" b="b" t="t" l="l"/>
              <a:pathLst>
                <a:path h="211841" w="2632067">
                  <a:moveTo>
                    <a:pt x="0" y="0"/>
                  </a:moveTo>
                  <a:lnTo>
                    <a:pt x="2632067" y="0"/>
                  </a:lnTo>
                  <a:lnTo>
                    <a:pt x="2632067" y="211841"/>
                  </a:lnTo>
                  <a:lnTo>
                    <a:pt x="0" y="211841"/>
                  </a:lnTo>
                  <a:close/>
                </a:path>
              </a:pathLst>
            </a:custGeom>
            <a:solidFill>
              <a:srgbClr val="38B6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632067" cy="221366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352778" y="2259625"/>
            <a:ext cx="2184347" cy="507382"/>
            <a:chOff x="0" y="0"/>
            <a:chExt cx="489111" cy="1136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9111" cy="113611"/>
            </a:xfrm>
            <a:custGeom>
              <a:avLst/>
              <a:gdLst/>
              <a:ahLst/>
              <a:cxnLst/>
              <a:rect r="r" b="b" t="t" l="l"/>
              <a:pathLst>
                <a:path h="113611" w="489111">
                  <a:moveTo>
                    <a:pt x="21266" y="0"/>
                  </a:moveTo>
                  <a:lnTo>
                    <a:pt x="467845" y="0"/>
                  </a:lnTo>
                  <a:cubicBezTo>
                    <a:pt x="473485" y="0"/>
                    <a:pt x="478894" y="2240"/>
                    <a:pt x="482882" y="6229"/>
                  </a:cubicBezTo>
                  <a:cubicBezTo>
                    <a:pt x="486870" y="10217"/>
                    <a:pt x="489111" y="15626"/>
                    <a:pt x="489111" y="21266"/>
                  </a:cubicBezTo>
                  <a:lnTo>
                    <a:pt x="489111" y="92345"/>
                  </a:lnTo>
                  <a:cubicBezTo>
                    <a:pt x="489111" y="104090"/>
                    <a:pt x="479590" y="113611"/>
                    <a:pt x="467845" y="113611"/>
                  </a:cubicBezTo>
                  <a:lnTo>
                    <a:pt x="21266" y="113611"/>
                  </a:lnTo>
                  <a:cubicBezTo>
                    <a:pt x="15626" y="113611"/>
                    <a:pt x="10217" y="111371"/>
                    <a:pt x="6229" y="107382"/>
                  </a:cubicBezTo>
                  <a:cubicBezTo>
                    <a:pt x="2240" y="103394"/>
                    <a:pt x="0" y="97985"/>
                    <a:pt x="0" y="92345"/>
                  </a:cubicBezTo>
                  <a:lnTo>
                    <a:pt x="0" y="21266"/>
                  </a:lnTo>
                  <a:cubicBezTo>
                    <a:pt x="0" y="15626"/>
                    <a:pt x="2240" y="10217"/>
                    <a:pt x="6229" y="6229"/>
                  </a:cubicBezTo>
                  <a:cubicBezTo>
                    <a:pt x="10217" y="2240"/>
                    <a:pt x="15626" y="0"/>
                    <a:pt x="21266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489111" cy="113611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2399"/>
                </a:lnSpc>
              </a:pPr>
              <a:r>
                <a:rPr lang="en-US" sz="19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1.Hafta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085156" y="2273600"/>
            <a:ext cx="1045892" cy="493408"/>
            <a:chOff x="0" y="0"/>
            <a:chExt cx="234192" cy="1104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4192" cy="110482"/>
            </a:xfrm>
            <a:custGeom>
              <a:avLst/>
              <a:gdLst/>
              <a:ahLst/>
              <a:cxnLst/>
              <a:rect r="r" b="b" t="t" l="l"/>
              <a:pathLst>
                <a:path h="110482" w="234192">
                  <a:moveTo>
                    <a:pt x="44413" y="0"/>
                  </a:moveTo>
                  <a:lnTo>
                    <a:pt x="189779" y="0"/>
                  </a:lnTo>
                  <a:cubicBezTo>
                    <a:pt x="201558" y="0"/>
                    <a:pt x="212855" y="4679"/>
                    <a:pt x="221184" y="13008"/>
                  </a:cubicBezTo>
                  <a:cubicBezTo>
                    <a:pt x="229513" y="21337"/>
                    <a:pt x="234192" y="32634"/>
                    <a:pt x="234192" y="44413"/>
                  </a:cubicBezTo>
                  <a:lnTo>
                    <a:pt x="234192" y="66069"/>
                  </a:lnTo>
                  <a:cubicBezTo>
                    <a:pt x="234192" y="77848"/>
                    <a:pt x="229513" y="89145"/>
                    <a:pt x="221184" y="97474"/>
                  </a:cubicBezTo>
                  <a:cubicBezTo>
                    <a:pt x="212855" y="105803"/>
                    <a:pt x="201558" y="110482"/>
                    <a:pt x="189779" y="110482"/>
                  </a:cubicBezTo>
                  <a:lnTo>
                    <a:pt x="44413" y="110482"/>
                  </a:lnTo>
                  <a:cubicBezTo>
                    <a:pt x="32634" y="110482"/>
                    <a:pt x="21337" y="105803"/>
                    <a:pt x="13008" y="97474"/>
                  </a:cubicBezTo>
                  <a:cubicBezTo>
                    <a:pt x="4679" y="89145"/>
                    <a:pt x="0" y="77848"/>
                    <a:pt x="0" y="66069"/>
                  </a:cubicBezTo>
                  <a:lnTo>
                    <a:pt x="0" y="44413"/>
                  </a:lnTo>
                  <a:cubicBezTo>
                    <a:pt x="0" y="32634"/>
                    <a:pt x="4679" y="21337"/>
                    <a:pt x="13008" y="13008"/>
                  </a:cubicBezTo>
                  <a:cubicBezTo>
                    <a:pt x="21337" y="4679"/>
                    <a:pt x="32634" y="0"/>
                    <a:pt x="44413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234192" cy="110482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220144" y="2259625"/>
            <a:ext cx="2190453" cy="507382"/>
            <a:chOff x="0" y="0"/>
            <a:chExt cx="490478" cy="11361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90478" cy="113611"/>
            </a:xfrm>
            <a:custGeom>
              <a:avLst/>
              <a:gdLst/>
              <a:ahLst/>
              <a:cxnLst/>
              <a:rect r="r" b="b" t="t" l="l"/>
              <a:pathLst>
                <a:path h="113611" w="490478">
                  <a:moveTo>
                    <a:pt x="21206" y="0"/>
                  </a:moveTo>
                  <a:lnTo>
                    <a:pt x="469272" y="0"/>
                  </a:lnTo>
                  <a:cubicBezTo>
                    <a:pt x="474896" y="0"/>
                    <a:pt x="480290" y="2234"/>
                    <a:pt x="484267" y="6211"/>
                  </a:cubicBezTo>
                  <a:cubicBezTo>
                    <a:pt x="488244" y="10188"/>
                    <a:pt x="490478" y="15582"/>
                    <a:pt x="490478" y="21206"/>
                  </a:cubicBezTo>
                  <a:lnTo>
                    <a:pt x="490478" y="92405"/>
                  </a:lnTo>
                  <a:cubicBezTo>
                    <a:pt x="490478" y="104117"/>
                    <a:pt x="480983" y="113611"/>
                    <a:pt x="469272" y="113611"/>
                  </a:cubicBezTo>
                  <a:lnTo>
                    <a:pt x="21206" y="113611"/>
                  </a:lnTo>
                  <a:cubicBezTo>
                    <a:pt x="9494" y="113611"/>
                    <a:pt x="0" y="104117"/>
                    <a:pt x="0" y="92405"/>
                  </a:cubicBezTo>
                  <a:lnTo>
                    <a:pt x="0" y="21206"/>
                  </a:lnTo>
                  <a:cubicBezTo>
                    <a:pt x="0" y="9494"/>
                    <a:pt x="9494" y="0"/>
                    <a:pt x="21206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490478" cy="113611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2399"/>
                </a:lnSpc>
              </a:pPr>
              <a:r>
                <a:rPr lang="en-US" sz="19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4.Hafta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641900" y="2259625"/>
            <a:ext cx="2145013" cy="507382"/>
            <a:chOff x="0" y="0"/>
            <a:chExt cx="480303" cy="11361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0303" cy="113611"/>
            </a:xfrm>
            <a:custGeom>
              <a:avLst/>
              <a:gdLst/>
              <a:ahLst/>
              <a:cxnLst/>
              <a:rect r="r" b="b" t="t" l="l"/>
              <a:pathLst>
                <a:path h="113611" w="480303">
                  <a:moveTo>
                    <a:pt x="21656" y="0"/>
                  </a:moveTo>
                  <a:lnTo>
                    <a:pt x="458648" y="0"/>
                  </a:lnTo>
                  <a:cubicBezTo>
                    <a:pt x="464391" y="0"/>
                    <a:pt x="469899" y="2282"/>
                    <a:pt x="473960" y="6343"/>
                  </a:cubicBezTo>
                  <a:cubicBezTo>
                    <a:pt x="478022" y="10404"/>
                    <a:pt x="480303" y="15912"/>
                    <a:pt x="480303" y="21656"/>
                  </a:cubicBezTo>
                  <a:lnTo>
                    <a:pt x="480303" y="91955"/>
                  </a:lnTo>
                  <a:cubicBezTo>
                    <a:pt x="480303" y="97699"/>
                    <a:pt x="478022" y="103207"/>
                    <a:pt x="473960" y="107268"/>
                  </a:cubicBezTo>
                  <a:cubicBezTo>
                    <a:pt x="469899" y="111329"/>
                    <a:pt x="464391" y="113611"/>
                    <a:pt x="458648" y="113611"/>
                  </a:cubicBezTo>
                  <a:lnTo>
                    <a:pt x="21656" y="113611"/>
                  </a:lnTo>
                  <a:cubicBezTo>
                    <a:pt x="15912" y="113611"/>
                    <a:pt x="10404" y="111329"/>
                    <a:pt x="6343" y="107268"/>
                  </a:cubicBezTo>
                  <a:cubicBezTo>
                    <a:pt x="2282" y="103207"/>
                    <a:pt x="0" y="97699"/>
                    <a:pt x="0" y="91955"/>
                  </a:cubicBezTo>
                  <a:lnTo>
                    <a:pt x="0" y="21656"/>
                  </a:lnTo>
                  <a:cubicBezTo>
                    <a:pt x="0" y="15912"/>
                    <a:pt x="2282" y="10404"/>
                    <a:pt x="6343" y="6343"/>
                  </a:cubicBezTo>
                  <a:cubicBezTo>
                    <a:pt x="10404" y="2282"/>
                    <a:pt x="15912" y="0"/>
                    <a:pt x="21656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480303" cy="113611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2399"/>
                </a:lnSpc>
              </a:pPr>
              <a:r>
                <a:rPr lang="en-US" sz="19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2.Hafta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31022" y="2259625"/>
            <a:ext cx="2190453" cy="507382"/>
            <a:chOff x="0" y="0"/>
            <a:chExt cx="490478" cy="11361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90478" cy="113611"/>
            </a:xfrm>
            <a:custGeom>
              <a:avLst/>
              <a:gdLst/>
              <a:ahLst/>
              <a:cxnLst/>
              <a:rect r="r" b="b" t="t" l="l"/>
              <a:pathLst>
                <a:path h="113611" w="490478">
                  <a:moveTo>
                    <a:pt x="21206" y="0"/>
                  </a:moveTo>
                  <a:lnTo>
                    <a:pt x="469272" y="0"/>
                  </a:lnTo>
                  <a:cubicBezTo>
                    <a:pt x="474896" y="0"/>
                    <a:pt x="480290" y="2234"/>
                    <a:pt x="484267" y="6211"/>
                  </a:cubicBezTo>
                  <a:cubicBezTo>
                    <a:pt x="488244" y="10188"/>
                    <a:pt x="490478" y="15582"/>
                    <a:pt x="490478" y="21206"/>
                  </a:cubicBezTo>
                  <a:lnTo>
                    <a:pt x="490478" y="92405"/>
                  </a:lnTo>
                  <a:cubicBezTo>
                    <a:pt x="490478" y="104117"/>
                    <a:pt x="480983" y="113611"/>
                    <a:pt x="469272" y="113611"/>
                  </a:cubicBezTo>
                  <a:lnTo>
                    <a:pt x="21206" y="113611"/>
                  </a:lnTo>
                  <a:cubicBezTo>
                    <a:pt x="9494" y="113611"/>
                    <a:pt x="0" y="104117"/>
                    <a:pt x="0" y="92405"/>
                  </a:cubicBezTo>
                  <a:lnTo>
                    <a:pt x="0" y="21206"/>
                  </a:lnTo>
                  <a:cubicBezTo>
                    <a:pt x="0" y="9494"/>
                    <a:pt x="9494" y="0"/>
                    <a:pt x="21206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490478" cy="113611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2399"/>
                </a:lnSpc>
              </a:pPr>
              <a:r>
                <a:rPr lang="en-US" sz="19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3.Hafta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52778" y="3017093"/>
            <a:ext cx="9057819" cy="577664"/>
            <a:chOff x="0" y="0"/>
            <a:chExt cx="2252589" cy="1436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52589" cy="143659"/>
            </a:xfrm>
            <a:custGeom>
              <a:avLst/>
              <a:gdLst/>
              <a:ahLst/>
              <a:cxnLst/>
              <a:rect r="r" b="b" t="t" l="l"/>
              <a:pathLst>
                <a:path h="143659" w="2252589">
                  <a:moveTo>
                    <a:pt x="12821" y="0"/>
                  </a:moveTo>
                  <a:lnTo>
                    <a:pt x="2239769" y="0"/>
                  </a:lnTo>
                  <a:cubicBezTo>
                    <a:pt x="2243169" y="0"/>
                    <a:pt x="2246430" y="1351"/>
                    <a:pt x="2248834" y="3755"/>
                  </a:cubicBezTo>
                  <a:cubicBezTo>
                    <a:pt x="2251239" y="6160"/>
                    <a:pt x="2252589" y="9421"/>
                    <a:pt x="2252589" y="12821"/>
                  </a:cubicBezTo>
                  <a:lnTo>
                    <a:pt x="2252589" y="130838"/>
                  </a:lnTo>
                  <a:cubicBezTo>
                    <a:pt x="2252589" y="134239"/>
                    <a:pt x="2251239" y="137500"/>
                    <a:pt x="2248834" y="139904"/>
                  </a:cubicBezTo>
                  <a:cubicBezTo>
                    <a:pt x="2246430" y="142308"/>
                    <a:pt x="2243169" y="143659"/>
                    <a:pt x="2239769" y="143659"/>
                  </a:cubicBezTo>
                  <a:lnTo>
                    <a:pt x="12821" y="143659"/>
                  </a:lnTo>
                  <a:cubicBezTo>
                    <a:pt x="9421" y="143659"/>
                    <a:pt x="6160" y="142308"/>
                    <a:pt x="3755" y="139904"/>
                  </a:cubicBezTo>
                  <a:cubicBezTo>
                    <a:pt x="1351" y="137500"/>
                    <a:pt x="0" y="134239"/>
                    <a:pt x="0" y="130838"/>
                  </a:cubicBezTo>
                  <a:lnTo>
                    <a:pt x="0" y="12821"/>
                  </a:lnTo>
                  <a:cubicBezTo>
                    <a:pt x="0" y="9421"/>
                    <a:pt x="1351" y="6160"/>
                    <a:pt x="3755" y="3755"/>
                  </a:cubicBezTo>
                  <a:cubicBezTo>
                    <a:pt x="6160" y="1351"/>
                    <a:pt x="9421" y="0"/>
                    <a:pt x="12821" y="0"/>
                  </a:cubicBezTo>
                  <a:close/>
                </a:path>
              </a:pathLst>
            </a:custGeom>
            <a:solidFill>
              <a:srgbClr val="38B6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2252589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352778" y="3847070"/>
            <a:ext cx="9057819" cy="609396"/>
            <a:chOff x="0" y="0"/>
            <a:chExt cx="2252589" cy="15155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52589" cy="151551"/>
            </a:xfrm>
            <a:custGeom>
              <a:avLst/>
              <a:gdLst/>
              <a:ahLst/>
              <a:cxnLst/>
              <a:rect r="r" b="b" t="t" l="l"/>
              <a:pathLst>
                <a:path h="151551" w="2252589">
                  <a:moveTo>
                    <a:pt x="12821" y="0"/>
                  </a:moveTo>
                  <a:lnTo>
                    <a:pt x="2239769" y="0"/>
                  </a:lnTo>
                  <a:cubicBezTo>
                    <a:pt x="2243169" y="0"/>
                    <a:pt x="2246430" y="1351"/>
                    <a:pt x="2248834" y="3755"/>
                  </a:cubicBezTo>
                  <a:cubicBezTo>
                    <a:pt x="2251239" y="6160"/>
                    <a:pt x="2252589" y="9421"/>
                    <a:pt x="2252589" y="12821"/>
                  </a:cubicBezTo>
                  <a:lnTo>
                    <a:pt x="2252589" y="138730"/>
                  </a:lnTo>
                  <a:cubicBezTo>
                    <a:pt x="2252589" y="142130"/>
                    <a:pt x="2251239" y="145391"/>
                    <a:pt x="2248834" y="147796"/>
                  </a:cubicBezTo>
                  <a:cubicBezTo>
                    <a:pt x="2246430" y="150200"/>
                    <a:pt x="2243169" y="151551"/>
                    <a:pt x="2239769" y="151551"/>
                  </a:cubicBezTo>
                  <a:lnTo>
                    <a:pt x="12821" y="151551"/>
                  </a:lnTo>
                  <a:cubicBezTo>
                    <a:pt x="9421" y="151551"/>
                    <a:pt x="6160" y="150200"/>
                    <a:pt x="3755" y="147796"/>
                  </a:cubicBezTo>
                  <a:cubicBezTo>
                    <a:pt x="1351" y="145391"/>
                    <a:pt x="0" y="142130"/>
                    <a:pt x="0" y="138730"/>
                  </a:cubicBezTo>
                  <a:lnTo>
                    <a:pt x="0" y="12821"/>
                  </a:lnTo>
                  <a:cubicBezTo>
                    <a:pt x="0" y="9421"/>
                    <a:pt x="1351" y="6160"/>
                    <a:pt x="3755" y="3755"/>
                  </a:cubicBezTo>
                  <a:cubicBezTo>
                    <a:pt x="6160" y="1351"/>
                    <a:pt x="9421" y="0"/>
                    <a:pt x="12821" y="0"/>
                  </a:cubicBezTo>
                  <a:close/>
                </a:path>
              </a:pathLst>
            </a:custGeom>
            <a:solidFill>
              <a:srgbClr val="38B6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"/>
              <a:ext cx="2252589" cy="161076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352778" y="4740512"/>
            <a:ext cx="9057819" cy="577664"/>
            <a:chOff x="0" y="0"/>
            <a:chExt cx="2252589" cy="14365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52589" cy="143659"/>
            </a:xfrm>
            <a:custGeom>
              <a:avLst/>
              <a:gdLst/>
              <a:ahLst/>
              <a:cxnLst/>
              <a:rect r="r" b="b" t="t" l="l"/>
              <a:pathLst>
                <a:path h="143659" w="2252589">
                  <a:moveTo>
                    <a:pt x="12821" y="0"/>
                  </a:moveTo>
                  <a:lnTo>
                    <a:pt x="2239769" y="0"/>
                  </a:lnTo>
                  <a:cubicBezTo>
                    <a:pt x="2243169" y="0"/>
                    <a:pt x="2246430" y="1351"/>
                    <a:pt x="2248834" y="3755"/>
                  </a:cubicBezTo>
                  <a:cubicBezTo>
                    <a:pt x="2251239" y="6160"/>
                    <a:pt x="2252589" y="9421"/>
                    <a:pt x="2252589" y="12821"/>
                  </a:cubicBezTo>
                  <a:lnTo>
                    <a:pt x="2252589" y="130838"/>
                  </a:lnTo>
                  <a:cubicBezTo>
                    <a:pt x="2252589" y="134239"/>
                    <a:pt x="2251239" y="137500"/>
                    <a:pt x="2248834" y="139904"/>
                  </a:cubicBezTo>
                  <a:cubicBezTo>
                    <a:pt x="2246430" y="142308"/>
                    <a:pt x="2243169" y="143659"/>
                    <a:pt x="2239769" y="143659"/>
                  </a:cubicBezTo>
                  <a:lnTo>
                    <a:pt x="12821" y="143659"/>
                  </a:lnTo>
                  <a:cubicBezTo>
                    <a:pt x="9421" y="143659"/>
                    <a:pt x="6160" y="142308"/>
                    <a:pt x="3755" y="139904"/>
                  </a:cubicBezTo>
                  <a:cubicBezTo>
                    <a:pt x="1351" y="137500"/>
                    <a:pt x="0" y="134239"/>
                    <a:pt x="0" y="130838"/>
                  </a:cubicBezTo>
                  <a:lnTo>
                    <a:pt x="0" y="12821"/>
                  </a:lnTo>
                  <a:cubicBezTo>
                    <a:pt x="0" y="9421"/>
                    <a:pt x="1351" y="6160"/>
                    <a:pt x="3755" y="3755"/>
                  </a:cubicBezTo>
                  <a:cubicBezTo>
                    <a:pt x="6160" y="1351"/>
                    <a:pt x="9421" y="0"/>
                    <a:pt x="12821" y="0"/>
                  </a:cubicBezTo>
                  <a:close/>
                </a:path>
              </a:pathLst>
            </a:custGeom>
            <a:solidFill>
              <a:srgbClr val="38B6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"/>
              <a:ext cx="2252589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402113" y="5600767"/>
            <a:ext cx="9008484" cy="579118"/>
            <a:chOff x="0" y="0"/>
            <a:chExt cx="2240320" cy="14402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240320" cy="144021"/>
            </a:xfrm>
            <a:custGeom>
              <a:avLst/>
              <a:gdLst/>
              <a:ahLst/>
              <a:cxnLst/>
              <a:rect r="r" b="b" t="t" l="l"/>
              <a:pathLst>
                <a:path h="144021" w="2240320">
                  <a:moveTo>
                    <a:pt x="12891" y="0"/>
                  </a:moveTo>
                  <a:lnTo>
                    <a:pt x="2227429" y="0"/>
                  </a:lnTo>
                  <a:cubicBezTo>
                    <a:pt x="2234549" y="0"/>
                    <a:pt x="2240320" y="5772"/>
                    <a:pt x="2240320" y="12891"/>
                  </a:cubicBezTo>
                  <a:lnTo>
                    <a:pt x="2240320" y="131130"/>
                  </a:lnTo>
                  <a:cubicBezTo>
                    <a:pt x="2240320" y="138249"/>
                    <a:pt x="2234549" y="144021"/>
                    <a:pt x="2227429" y="144021"/>
                  </a:cubicBezTo>
                  <a:lnTo>
                    <a:pt x="12891" y="144021"/>
                  </a:lnTo>
                  <a:cubicBezTo>
                    <a:pt x="5772" y="144021"/>
                    <a:pt x="0" y="138249"/>
                    <a:pt x="0" y="131130"/>
                  </a:cubicBezTo>
                  <a:lnTo>
                    <a:pt x="0" y="12891"/>
                  </a:lnTo>
                  <a:cubicBezTo>
                    <a:pt x="0" y="5772"/>
                    <a:pt x="5772" y="0"/>
                    <a:pt x="12891" y="0"/>
                  </a:cubicBezTo>
                  <a:close/>
                </a:path>
              </a:pathLst>
            </a:custGeom>
            <a:solidFill>
              <a:srgbClr val="38B6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9525"/>
              <a:ext cx="2240320" cy="153546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352778" y="6463931"/>
            <a:ext cx="9057819" cy="577664"/>
            <a:chOff x="0" y="0"/>
            <a:chExt cx="2252589" cy="14365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252589" cy="143659"/>
            </a:xfrm>
            <a:custGeom>
              <a:avLst/>
              <a:gdLst/>
              <a:ahLst/>
              <a:cxnLst/>
              <a:rect r="r" b="b" t="t" l="l"/>
              <a:pathLst>
                <a:path h="143659" w="2252589">
                  <a:moveTo>
                    <a:pt x="12821" y="0"/>
                  </a:moveTo>
                  <a:lnTo>
                    <a:pt x="2239769" y="0"/>
                  </a:lnTo>
                  <a:cubicBezTo>
                    <a:pt x="2243169" y="0"/>
                    <a:pt x="2246430" y="1351"/>
                    <a:pt x="2248834" y="3755"/>
                  </a:cubicBezTo>
                  <a:cubicBezTo>
                    <a:pt x="2251239" y="6160"/>
                    <a:pt x="2252589" y="9421"/>
                    <a:pt x="2252589" y="12821"/>
                  </a:cubicBezTo>
                  <a:lnTo>
                    <a:pt x="2252589" y="130838"/>
                  </a:lnTo>
                  <a:cubicBezTo>
                    <a:pt x="2252589" y="134239"/>
                    <a:pt x="2251239" y="137500"/>
                    <a:pt x="2248834" y="139904"/>
                  </a:cubicBezTo>
                  <a:cubicBezTo>
                    <a:pt x="2246430" y="142308"/>
                    <a:pt x="2243169" y="143659"/>
                    <a:pt x="2239769" y="143659"/>
                  </a:cubicBezTo>
                  <a:lnTo>
                    <a:pt x="12821" y="143659"/>
                  </a:lnTo>
                  <a:cubicBezTo>
                    <a:pt x="9421" y="143659"/>
                    <a:pt x="6160" y="142308"/>
                    <a:pt x="3755" y="139904"/>
                  </a:cubicBezTo>
                  <a:cubicBezTo>
                    <a:pt x="1351" y="137500"/>
                    <a:pt x="0" y="134239"/>
                    <a:pt x="0" y="130838"/>
                  </a:cubicBezTo>
                  <a:lnTo>
                    <a:pt x="0" y="12821"/>
                  </a:lnTo>
                  <a:cubicBezTo>
                    <a:pt x="0" y="9421"/>
                    <a:pt x="1351" y="6160"/>
                    <a:pt x="3755" y="3755"/>
                  </a:cubicBezTo>
                  <a:cubicBezTo>
                    <a:pt x="6160" y="1351"/>
                    <a:pt x="9421" y="0"/>
                    <a:pt x="12821" y="0"/>
                  </a:cubicBezTo>
                  <a:close/>
                </a:path>
              </a:pathLst>
            </a:custGeom>
            <a:solidFill>
              <a:srgbClr val="38B6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"/>
              <a:ext cx="2252589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352778" y="7325640"/>
            <a:ext cx="9057819" cy="577664"/>
            <a:chOff x="0" y="0"/>
            <a:chExt cx="2252589" cy="14365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252589" cy="143659"/>
            </a:xfrm>
            <a:custGeom>
              <a:avLst/>
              <a:gdLst/>
              <a:ahLst/>
              <a:cxnLst/>
              <a:rect r="r" b="b" t="t" l="l"/>
              <a:pathLst>
                <a:path h="143659" w="2252589">
                  <a:moveTo>
                    <a:pt x="12821" y="0"/>
                  </a:moveTo>
                  <a:lnTo>
                    <a:pt x="2239769" y="0"/>
                  </a:lnTo>
                  <a:cubicBezTo>
                    <a:pt x="2243169" y="0"/>
                    <a:pt x="2246430" y="1351"/>
                    <a:pt x="2248834" y="3755"/>
                  </a:cubicBezTo>
                  <a:cubicBezTo>
                    <a:pt x="2251239" y="6160"/>
                    <a:pt x="2252589" y="9421"/>
                    <a:pt x="2252589" y="12821"/>
                  </a:cubicBezTo>
                  <a:lnTo>
                    <a:pt x="2252589" y="130838"/>
                  </a:lnTo>
                  <a:cubicBezTo>
                    <a:pt x="2252589" y="134239"/>
                    <a:pt x="2251239" y="137500"/>
                    <a:pt x="2248834" y="139904"/>
                  </a:cubicBezTo>
                  <a:cubicBezTo>
                    <a:pt x="2246430" y="142308"/>
                    <a:pt x="2243169" y="143659"/>
                    <a:pt x="2239769" y="143659"/>
                  </a:cubicBezTo>
                  <a:lnTo>
                    <a:pt x="12821" y="143659"/>
                  </a:lnTo>
                  <a:cubicBezTo>
                    <a:pt x="9421" y="143659"/>
                    <a:pt x="6160" y="142308"/>
                    <a:pt x="3755" y="139904"/>
                  </a:cubicBezTo>
                  <a:cubicBezTo>
                    <a:pt x="1351" y="137500"/>
                    <a:pt x="0" y="134239"/>
                    <a:pt x="0" y="130838"/>
                  </a:cubicBezTo>
                  <a:lnTo>
                    <a:pt x="0" y="12821"/>
                  </a:lnTo>
                  <a:cubicBezTo>
                    <a:pt x="0" y="9421"/>
                    <a:pt x="1351" y="6160"/>
                    <a:pt x="3755" y="3755"/>
                  </a:cubicBezTo>
                  <a:cubicBezTo>
                    <a:pt x="6160" y="1351"/>
                    <a:pt x="9421" y="0"/>
                    <a:pt x="12821" y="0"/>
                  </a:cubicBezTo>
                  <a:close/>
                </a:path>
              </a:pathLst>
            </a:custGeom>
            <a:solidFill>
              <a:srgbClr val="38B6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9525"/>
              <a:ext cx="2252589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352778" y="3017093"/>
            <a:ext cx="6768697" cy="577664"/>
            <a:chOff x="0" y="0"/>
            <a:chExt cx="1683308" cy="14365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683308" cy="143659"/>
            </a:xfrm>
            <a:custGeom>
              <a:avLst/>
              <a:gdLst/>
              <a:ahLst/>
              <a:cxnLst/>
              <a:rect r="r" b="b" t="t" l="l"/>
              <a:pathLst>
                <a:path h="143659" w="1683308">
                  <a:moveTo>
                    <a:pt x="17157" y="0"/>
                  </a:moveTo>
                  <a:lnTo>
                    <a:pt x="1666151" y="0"/>
                  </a:lnTo>
                  <a:cubicBezTo>
                    <a:pt x="1670701" y="0"/>
                    <a:pt x="1675065" y="1808"/>
                    <a:pt x="1678282" y="5025"/>
                  </a:cubicBezTo>
                  <a:cubicBezTo>
                    <a:pt x="1681500" y="8243"/>
                    <a:pt x="1683308" y="12606"/>
                    <a:pt x="1683308" y="17157"/>
                  </a:cubicBezTo>
                  <a:lnTo>
                    <a:pt x="1683308" y="126502"/>
                  </a:lnTo>
                  <a:cubicBezTo>
                    <a:pt x="1683308" y="131053"/>
                    <a:pt x="1681500" y="135417"/>
                    <a:pt x="1678282" y="138634"/>
                  </a:cubicBezTo>
                  <a:cubicBezTo>
                    <a:pt x="1675065" y="141852"/>
                    <a:pt x="1670701" y="143659"/>
                    <a:pt x="1666151" y="143659"/>
                  </a:cubicBezTo>
                  <a:lnTo>
                    <a:pt x="17157" y="143659"/>
                  </a:lnTo>
                  <a:cubicBezTo>
                    <a:pt x="12606" y="143659"/>
                    <a:pt x="8243" y="141852"/>
                    <a:pt x="5025" y="138634"/>
                  </a:cubicBezTo>
                  <a:cubicBezTo>
                    <a:pt x="1808" y="135417"/>
                    <a:pt x="0" y="131053"/>
                    <a:pt x="0" y="126502"/>
                  </a:cubicBezTo>
                  <a:lnTo>
                    <a:pt x="0" y="17157"/>
                  </a:lnTo>
                  <a:cubicBezTo>
                    <a:pt x="0" y="12606"/>
                    <a:pt x="1808" y="8243"/>
                    <a:pt x="5025" y="5025"/>
                  </a:cubicBezTo>
                  <a:cubicBezTo>
                    <a:pt x="8243" y="1808"/>
                    <a:pt x="12606" y="0"/>
                    <a:pt x="17157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9525"/>
              <a:ext cx="1683308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7497339" y="3878802"/>
            <a:ext cx="3433683" cy="577664"/>
            <a:chOff x="0" y="0"/>
            <a:chExt cx="853923" cy="14365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53923" cy="143659"/>
            </a:xfrm>
            <a:custGeom>
              <a:avLst/>
              <a:gdLst/>
              <a:ahLst/>
              <a:cxnLst/>
              <a:rect r="r" b="b" t="t" l="l"/>
              <a:pathLst>
                <a:path h="143659" w="853923">
                  <a:moveTo>
                    <a:pt x="33820" y="0"/>
                  </a:moveTo>
                  <a:lnTo>
                    <a:pt x="820102" y="0"/>
                  </a:lnTo>
                  <a:cubicBezTo>
                    <a:pt x="829072" y="0"/>
                    <a:pt x="837675" y="3563"/>
                    <a:pt x="844017" y="9906"/>
                  </a:cubicBezTo>
                  <a:cubicBezTo>
                    <a:pt x="850360" y="16248"/>
                    <a:pt x="853923" y="24851"/>
                    <a:pt x="853923" y="33820"/>
                  </a:cubicBezTo>
                  <a:lnTo>
                    <a:pt x="853923" y="109839"/>
                  </a:lnTo>
                  <a:cubicBezTo>
                    <a:pt x="853923" y="118808"/>
                    <a:pt x="850360" y="127411"/>
                    <a:pt x="844017" y="133753"/>
                  </a:cubicBezTo>
                  <a:cubicBezTo>
                    <a:pt x="837675" y="140096"/>
                    <a:pt x="829072" y="143659"/>
                    <a:pt x="820102" y="143659"/>
                  </a:cubicBezTo>
                  <a:lnTo>
                    <a:pt x="33820" y="143659"/>
                  </a:lnTo>
                  <a:cubicBezTo>
                    <a:pt x="24851" y="143659"/>
                    <a:pt x="16248" y="140096"/>
                    <a:pt x="9906" y="133753"/>
                  </a:cubicBezTo>
                  <a:cubicBezTo>
                    <a:pt x="3563" y="127411"/>
                    <a:pt x="0" y="118808"/>
                    <a:pt x="0" y="109839"/>
                  </a:cubicBezTo>
                  <a:lnTo>
                    <a:pt x="0" y="33820"/>
                  </a:lnTo>
                  <a:cubicBezTo>
                    <a:pt x="0" y="24851"/>
                    <a:pt x="3563" y="16248"/>
                    <a:pt x="9906" y="9906"/>
                  </a:cubicBezTo>
                  <a:cubicBezTo>
                    <a:pt x="16248" y="3563"/>
                    <a:pt x="24851" y="0"/>
                    <a:pt x="33820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9525"/>
              <a:ext cx="853923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7497339" y="4740512"/>
            <a:ext cx="4587817" cy="577664"/>
            <a:chOff x="0" y="0"/>
            <a:chExt cx="1140944" cy="14365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140944" cy="143659"/>
            </a:xfrm>
            <a:custGeom>
              <a:avLst/>
              <a:gdLst/>
              <a:ahLst/>
              <a:cxnLst/>
              <a:rect r="r" b="b" t="t" l="l"/>
              <a:pathLst>
                <a:path h="143659" w="1140944">
                  <a:moveTo>
                    <a:pt x="25312" y="0"/>
                  </a:moveTo>
                  <a:lnTo>
                    <a:pt x="1115632" y="0"/>
                  </a:lnTo>
                  <a:cubicBezTo>
                    <a:pt x="1122345" y="0"/>
                    <a:pt x="1128784" y="2667"/>
                    <a:pt x="1133531" y="7414"/>
                  </a:cubicBezTo>
                  <a:cubicBezTo>
                    <a:pt x="1138278" y="12161"/>
                    <a:pt x="1140944" y="18599"/>
                    <a:pt x="1140944" y="25312"/>
                  </a:cubicBezTo>
                  <a:lnTo>
                    <a:pt x="1140944" y="118347"/>
                  </a:lnTo>
                  <a:cubicBezTo>
                    <a:pt x="1140944" y="125060"/>
                    <a:pt x="1138278" y="131498"/>
                    <a:pt x="1133531" y="136245"/>
                  </a:cubicBezTo>
                  <a:cubicBezTo>
                    <a:pt x="1128784" y="140992"/>
                    <a:pt x="1122345" y="143659"/>
                    <a:pt x="1115632" y="143659"/>
                  </a:cubicBezTo>
                  <a:lnTo>
                    <a:pt x="25312" y="143659"/>
                  </a:lnTo>
                  <a:cubicBezTo>
                    <a:pt x="18599" y="143659"/>
                    <a:pt x="12161" y="140992"/>
                    <a:pt x="7414" y="136245"/>
                  </a:cubicBezTo>
                  <a:cubicBezTo>
                    <a:pt x="2667" y="131498"/>
                    <a:pt x="0" y="125060"/>
                    <a:pt x="0" y="118347"/>
                  </a:cubicBezTo>
                  <a:lnTo>
                    <a:pt x="0" y="25312"/>
                  </a:lnTo>
                  <a:cubicBezTo>
                    <a:pt x="0" y="18599"/>
                    <a:pt x="2667" y="12161"/>
                    <a:pt x="7414" y="7414"/>
                  </a:cubicBezTo>
                  <a:cubicBezTo>
                    <a:pt x="12161" y="2667"/>
                    <a:pt x="18599" y="0"/>
                    <a:pt x="25312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9525"/>
              <a:ext cx="1140944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9894703" y="5603925"/>
            <a:ext cx="2190453" cy="577664"/>
            <a:chOff x="0" y="0"/>
            <a:chExt cx="544744" cy="14365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544744" cy="143659"/>
            </a:xfrm>
            <a:custGeom>
              <a:avLst/>
              <a:gdLst/>
              <a:ahLst/>
              <a:cxnLst/>
              <a:rect r="r" b="b" t="t" l="l"/>
              <a:pathLst>
                <a:path h="143659" w="544744">
                  <a:moveTo>
                    <a:pt x="53016" y="0"/>
                  </a:moveTo>
                  <a:lnTo>
                    <a:pt x="491728" y="0"/>
                  </a:lnTo>
                  <a:cubicBezTo>
                    <a:pt x="505789" y="0"/>
                    <a:pt x="519273" y="5586"/>
                    <a:pt x="529216" y="15528"/>
                  </a:cubicBezTo>
                  <a:cubicBezTo>
                    <a:pt x="539158" y="25470"/>
                    <a:pt x="544744" y="38955"/>
                    <a:pt x="544744" y="53016"/>
                  </a:cubicBezTo>
                  <a:lnTo>
                    <a:pt x="544744" y="90643"/>
                  </a:lnTo>
                  <a:cubicBezTo>
                    <a:pt x="544744" y="104704"/>
                    <a:pt x="539158" y="118189"/>
                    <a:pt x="529216" y="128131"/>
                  </a:cubicBezTo>
                  <a:cubicBezTo>
                    <a:pt x="519273" y="138074"/>
                    <a:pt x="505789" y="143659"/>
                    <a:pt x="491728" y="143659"/>
                  </a:cubicBezTo>
                  <a:lnTo>
                    <a:pt x="53016" y="143659"/>
                  </a:lnTo>
                  <a:cubicBezTo>
                    <a:pt x="38955" y="143659"/>
                    <a:pt x="25470" y="138074"/>
                    <a:pt x="15528" y="128131"/>
                  </a:cubicBezTo>
                  <a:cubicBezTo>
                    <a:pt x="5586" y="118189"/>
                    <a:pt x="0" y="104704"/>
                    <a:pt x="0" y="90643"/>
                  </a:cubicBezTo>
                  <a:lnTo>
                    <a:pt x="0" y="53016"/>
                  </a:lnTo>
                  <a:cubicBezTo>
                    <a:pt x="0" y="38955"/>
                    <a:pt x="5586" y="25470"/>
                    <a:pt x="15528" y="15528"/>
                  </a:cubicBezTo>
                  <a:cubicBezTo>
                    <a:pt x="25470" y="5586"/>
                    <a:pt x="38955" y="0"/>
                    <a:pt x="53016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9525"/>
              <a:ext cx="544744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85156" y="6465635"/>
            <a:ext cx="2230215" cy="577664"/>
            <a:chOff x="0" y="0"/>
            <a:chExt cx="554632" cy="143659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54632" cy="143659"/>
            </a:xfrm>
            <a:custGeom>
              <a:avLst/>
              <a:gdLst/>
              <a:ahLst/>
              <a:cxnLst/>
              <a:rect r="r" b="b" t="t" l="l"/>
              <a:pathLst>
                <a:path h="143659" w="554632">
                  <a:moveTo>
                    <a:pt x="52071" y="0"/>
                  </a:moveTo>
                  <a:lnTo>
                    <a:pt x="502562" y="0"/>
                  </a:lnTo>
                  <a:cubicBezTo>
                    <a:pt x="531319" y="0"/>
                    <a:pt x="554632" y="23313"/>
                    <a:pt x="554632" y="52071"/>
                  </a:cubicBezTo>
                  <a:lnTo>
                    <a:pt x="554632" y="91589"/>
                  </a:lnTo>
                  <a:cubicBezTo>
                    <a:pt x="554632" y="105399"/>
                    <a:pt x="549146" y="118643"/>
                    <a:pt x="539381" y="128408"/>
                  </a:cubicBezTo>
                  <a:cubicBezTo>
                    <a:pt x="529616" y="138173"/>
                    <a:pt x="516372" y="143659"/>
                    <a:pt x="502562" y="143659"/>
                  </a:cubicBezTo>
                  <a:lnTo>
                    <a:pt x="52071" y="143659"/>
                  </a:lnTo>
                  <a:cubicBezTo>
                    <a:pt x="23313" y="143659"/>
                    <a:pt x="0" y="120346"/>
                    <a:pt x="0" y="91589"/>
                  </a:cubicBezTo>
                  <a:lnTo>
                    <a:pt x="0" y="52071"/>
                  </a:lnTo>
                  <a:cubicBezTo>
                    <a:pt x="0" y="38261"/>
                    <a:pt x="5486" y="25016"/>
                    <a:pt x="15251" y="15251"/>
                  </a:cubicBezTo>
                  <a:cubicBezTo>
                    <a:pt x="25016" y="5486"/>
                    <a:pt x="38261" y="0"/>
                    <a:pt x="52071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9525"/>
              <a:ext cx="554632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1029692" y="7325640"/>
            <a:ext cx="4380905" cy="577664"/>
            <a:chOff x="0" y="0"/>
            <a:chExt cx="1089488" cy="143659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089488" cy="143659"/>
            </a:xfrm>
            <a:custGeom>
              <a:avLst/>
              <a:gdLst/>
              <a:ahLst/>
              <a:cxnLst/>
              <a:rect r="r" b="b" t="t" l="l"/>
              <a:pathLst>
                <a:path h="143659" w="1089488">
                  <a:moveTo>
                    <a:pt x="26508" y="0"/>
                  </a:moveTo>
                  <a:lnTo>
                    <a:pt x="1062980" y="0"/>
                  </a:lnTo>
                  <a:cubicBezTo>
                    <a:pt x="1070010" y="0"/>
                    <a:pt x="1076752" y="2793"/>
                    <a:pt x="1081724" y="7764"/>
                  </a:cubicBezTo>
                  <a:cubicBezTo>
                    <a:pt x="1086695" y="12735"/>
                    <a:pt x="1089488" y="19478"/>
                    <a:pt x="1089488" y="26508"/>
                  </a:cubicBezTo>
                  <a:lnTo>
                    <a:pt x="1089488" y="117151"/>
                  </a:lnTo>
                  <a:cubicBezTo>
                    <a:pt x="1089488" y="124182"/>
                    <a:pt x="1086695" y="130924"/>
                    <a:pt x="1081724" y="135895"/>
                  </a:cubicBezTo>
                  <a:cubicBezTo>
                    <a:pt x="1076752" y="140866"/>
                    <a:pt x="1070010" y="143659"/>
                    <a:pt x="1062980" y="143659"/>
                  </a:cubicBezTo>
                  <a:lnTo>
                    <a:pt x="26508" y="143659"/>
                  </a:lnTo>
                  <a:cubicBezTo>
                    <a:pt x="19478" y="143659"/>
                    <a:pt x="12735" y="140866"/>
                    <a:pt x="7764" y="135895"/>
                  </a:cubicBezTo>
                  <a:cubicBezTo>
                    <a:pt x="2793" y="130924"/>
                    <a:pt x="0" y="124182"/>
                    <a:pt x="0" y="117151"/>
                  </a:cubicBezTo>
                  <a:lnTo>
                    <a:pt x="0" y="26508"/>
                  </a:lnTo>
                  <a:cubicBezTo>
                    <a:pt x="0" y="19478"/>
                    <a:pt x="2793" y="12735"/>
                    <a:pt x="7764" y="7764"/>
                  </a:cubicBezTo>
                  <a:cubicBezTo>
                    <a:pt x="12735" y="2793"/>
                    <a:pt x="19478" y="0"/>
                    <a:pt x="26508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9525"/>
              <a:ext cx="1089488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2640952" y="2042887"/>
            <a:ext cx="3268325" cy="6884640"/>
            <a:chOff x="0" y="0"/>
            <a:chExt cx="812800" cy="1712141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1712141"/>
            </a:xfrm>
            <a:custGeom>
              <a:avLst/>
              <a:gdLst/>
              <a:ahLst/>
              <a:cxnLst/>
              <a:rect r="r" b="b" t="t" l="l"/>
              <a:pathLst>
                <a:path h="1712141" w="812800">
                  <a:moveTo>
                    <a:pt x="14213" y="0"/>
                  </a:moveTo>
                  <a:lnTo>
                    <a:pt x="798587" y="0"/>
                  </a:lnTo>
                  <a:cubicBezTo>
                    <a:pt x="806437" y="0"/>
                    <a:pt x="812800" y="6363"/>
                    <a:pt x="812800" y="14213"/>
                  </a:cubicBezTo>
                  <a:lnTo>
                    <a:pt x="812800" y="1697929"/>
                  </a:lnTo>
                  <a:cubicBezTo>
                    <a:pt x="812800" y="1701698"/>
                    <a:pt x="811303" y="1705313"/>
                    <a:pt x="808637" y="1707979"/>
                  </a:cubicBezTo>
                  <a:cubicBezTo>
                    <a:pt x="805972" y="1710644"/>
                    <a:pt x="802357" y="1712141"/>
                    <a:pt x="798587" y="1712141"/>
                  </a:cubicBezTo>
                  <a:lnTo>
                    <a:pt x="14213" y="1712141"/>
                  </a:lnTo>
                  <a:cubicBezTo>
                    <a:pt x="6363" y="1712141"/>
                    <a:pt x="0" y="1705778"/>
                    <a:pt x="0" y="1697929"/>
                  </a:cubicBezTo>
                  <a:lnTo>
                    <a:pt x="0" y="14213"/>
                  </a:lnTo>
                  <a:cubicBezTo>
                    <a:pt x="0" y="6363"/>
                    <a:pt x="6363" y="0"/>
                    <a:pt x="14213" y="0"/>
                  </a:cubicBezTo>
                  <a:close/>
                </a:path>
              </a:pathLst>
            </a:custGeom>
            <a:solidFill>
              <a:srgbClr val="FFF3E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9525"/>
              <a:ext cx="812800" cy="1721666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2837264" y="2962219"/>
            <a:ext cx="2875701" cy="687410"/>
            <a:chOff x="0" y="0"/>
            <a:chExt cx="715158" cy="170952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715158" cy="170952"/>
            </a:xfrm>
            <a:custGeom>
              <a:avLst/>
              <a:gdLst/>
              <a:ahLst/>
              <a:cxnLst/>
              <a:rect r="r" b="b" t="t" l="l"/>
              <a:pathLst>
                <a:path h="170952" w="715158">
                  <a:moveTo>
                    <a:pt x="16153" y="0"/>
                  </a:moveTo>
                  <a:lnTo>
                    <a:pt x="699005" y="0"/>
                  </a:lnTo>
                  <a:cubicBezTo>
                    <a:pt x="703289" y="0"/>
                    <a:pt x="707398" y="1702"/>
                    <a:pt x="710427" y="4731"/>
                  </a:cubicBezTo>
                  <a:cubicBezTo>
                    <a:pt x="713456" y="7760"/>
                    <a:pt x="715158" y="11869"/>
                    <a:pt x="715158" y="16153"/>
                  </a:cubicBezTo>
                  <a:lnTo>
                    <a:pt x="715158" y="154799"/>
                  </a:lnTo>
                  <a:cubicBezTo>
                    <a:pt x="715158" y="163720"/>
                    <a:pt x="707926" y="170952"/>
                    <a:pt x="699005" y="170952"/>
                  </a:cubicBezTo>
                  <a:lnTo>
                    <a:pt x="16153" y="170952"/>
                  </a:lnTo>
                  <a:cubicBezTo>
                    <a:pt x="7232" y="170952"/>
                    <a:pt x="0" y="163720"/>
                    <a:pt x="0" y="154799"/>
                  </a:cubicBezTo>
                  <a:lnTo>
                    <a:pt x="0" y="16153"/>
                  </a:lnTo>
                  <a:cubicBezTo>
                    <a:pt x="0" y="7232"/>
                    <a:pt x="7232" y="0"/>
                    <a:pt x="16153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67" id="67"/>
            <p:cNvSpPr txBox="true"/>
            <p:nvPr/>
          </p:nvSpPr>
          <p:spPr>
            <a:xfrm>
              <a:off x="0" y="0"/>
              <a:ext cx="715158" cy="170952"/>
            </a:xfrm>
            <a:prstGeom prst="rect">
              <a:avLst/>
            </a:prstGeom>
          </p:spPr>
          <p:txBody>
            <a:bodyPr anchor="ctr" rtlCol="false" tIns="127635" lIns="127635" bIns="127635" rIns="127635"/>
            <a:lstStyle/>
            <a:p>
              <a:pPr algn="l">
                <a:lnSpc>
                  <a:spcPts val="2159"/>
                </a:lnSpc>
              </a:pPr>
              <a:r>
                <a:rPr lang="en-US" sz="17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Literatür İncelemesi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2837264" y="3823929"/>
            <a:ext cx="2875701" cy="687410"/>
            <a:chOff x="0" y="0"/>
            <a:chExt cx="715158" cy="170952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715158" cy="170952"/>
            </a:xfrm>
            <a:custGeom>
              <a:avLst/>
              <a:gdLst/>
              <a:ahLst/>
              <a:cxnLst/>
              <a:rect r="r" b="b" t="t" l="l"/>
              <a:pathLst>
                <a:path h="170952" w="715158">
                  <a:moveTo>
                    <a:pt x="16153" y="0"/>
                  </a:moveTo>
                  <a:lnTo>
                    <a:pt x="699005" y="0"/>
                  </a:lnTo>
                  <a:cubicBezTo>
                    <a:pt x="703289" y="0"/>
                    <a:pt x="707398" y="1702"/>
                    <a:pt x="710427" y="4731"/>
                  </a:cubicBezTo>
                  <a:cubicBezTo>
                    <a:pt x="713456" y="7760"/>
                    <a:pt x="715158" y="11869"/>
                    <a:pt x="715158" y="16153"/>
                  </a:cubicBezTo>
                  <a:lnTo>
                    <a:pt x="715158" y="154799"/>
                  </a:lnTo>
                  <a:cubicBezTo>
                    <a:pt x="715158" y="163720"/>
                    <a:pt x="707926" y="170952"/>
                    <a:pt x="699005" y="170952"/>
                  </a:cubicBezTo>
                  <a:lnTo>
                    <a:pt x="16153" y="170952"/>
                  </a:lnTo>
                  <a:cubicBezTo>
                    <a:pt x="7232" y="170952"/>
                    <a:pt x="0" y="163720"/>
                    <a:pt x="0" y="154799"/>
                  </a:cubicBezTo>
                  <a:lnTo>
                    <a:pt x="0" y="16153"/>
                  </a:lnTo>
                  <a:cubicBezTo>
                    <a:pt x="0" y="7232"/>
                    <a:pt x="7232" y="0"/>
                    <a:pt x="16153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0" y="0"/>
              <a:ext cx="715158" cy="170952"/>
            </a:xfrm>
            <a:prstGeom prst="rect">
              <a:avLst/>
            </a:prstGeom>
          </p:spPr>
          <p:txBody>
            <a:bodyPr anchor="ctr" rtlCol="false" tIns="127635" lIns="127635" bIns="127635" rIns="127635"/>
            <a:lstStyle/>
            <a:p>
              <a:pPr algn="l">
                <a:lnSpc>
                  <a:spcPts val="2159"/>
                </a:lnSpc>
              </a:pPr>
              <a:r>
                <a:rPr lang="en-US" sz="17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Makine Çevirisi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2837264" y="4685638"/>
            <a:ext cx="2875701" cy="687410"/>
            <a:chOff x="0" y="0"/>
            <a:chExt cx="715158" cy="170952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715158" cy="170952"/>
            </a:xfrm>
            <a:custGeom>
              <a:avLst/>
              <a:gdLst/>
              <a:ahLst/>
              <a:cxnLst/>
              <a:rect r="r" b="b" t="t" l="l"/>
              <a:pathLst>
                <a:path h="170952" w="715158">
                  <a:moveTo>
                    <a:pt x="16153" y="0"/>
                  </a:moveTo>
                  <a:lnTo>
                    <a:pt x="699005" y="0"/>
                  </a:lnTo>
                  <a:cubicBezTo>
                    <a:pt x="703289" y="0"/>
                    <a:pt x="707398" y="1702"/>
                    <a:pt x="710427" y="4731"/>
                  </a:cubicBezTo>
                  <a:cubicBezTo>
                    <a:pt x="713456" y="7760"/>
                    <a:pt x="715158" y="11869"/>
                    <a:pt x="715158" y="16153"/>
                  </a:cubicBezTo>
                  <a:lnTo>
                    <a:pt x="715158" y="154799"/>
                  </a:lnTo>
                  <a:cubicBezTo>
                    <a:pt x="715158" y="163720"/>
                    <a:pt x="707926" y="170952"/>
                    <a:pt x="699005" y="170952"/>
                  </a:cubicBezTo>
                  <a:lnTo>
                    <a:pt x="16153" y="170952"/>
                  </a:lnTo>
                  <a:cubicBezTo>
                    <a:pt x="7232" y="170952"/>
                    <a:pt x="0" y="163720"/>
                    <a:pt x="0" y="154799"/>
                  </a:cubicBezTo>
                  <a:lnTo>
                    <a:pt x="0" y="16153"/>
                  </a:lnTo>
                  <a:cubicBezTo>
                    <a:pt x="0" y="7232"/>
                    <a:pt x="7232" y="0"/>
                    <a:pt x="16153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0" y="0"/>
              <a:ext cx="715158" cy="170952"/>
            </a:xfrm>
            <a:prstGeom prst="rect">
              <a:avLst/>
            </a:prstGeom>
          </p:spPr>
          <p:txBody>
            <a:bodyPr anchor="ctr" rtlCol="false" tIns="127635" lIns="127635" bIns="127635" rIns="127635"/>
            <a:lstStyle/>
            <a:p>
              <a:pPr algn="l">
                <a:lnSpc>
                  <a:spcPts val="2159"/>
                </a:lnSpc>
              </a:pPr>
              <a:r>
                <a:rPr lang="en-US" sz="17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Database İşlemleri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2837264" y="5547348"/>
            <a:ext cx="2875701" cy="687410"/>
            <a:chOff x="0" y="0"/>
            <a:chExt cx="715158" cy="170952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715158" cy="170952"/>
            </a:xfrm>
            <a:custGeom>
              <a:avLst/>
              <a:gdLst/>
              <a:ahLst/>
              <a:cxnLst/>
              <a:rect r="r" b="b" t="t" l="l"/>
              <a:pathLst>
                <a:path h="170952" w="715158">
                  <a:moveTo>
                    <a:pt x="16153" y="0"/>
                  </a:moveTo>
                  <a:lnTo>
                    <a:pt x="699005" y="0"/>
                  </a:lnTo>
                  <a:cubicBezTo>
                    <a:pt x="703289" y="0"/>
                    <a:pt x="707398" y="1702"/>
                    <a:pt x="710427" y="4731"/>
                  </a:cubicBezTo>
                  <a:cubicBezTo>
                    <a:pt x="713456" y="7760"/>
                    <a:pt x="715158" y="11869"/>
                    <a:pt x="715158" y="16153"/>
                  </a:cubicBezTo>
                  <a:lnTo>
                    <a:pt x="715158" y="154799"/>
                  </a:lnTo>
                  <a:cubicBezTo>
                    <a:pt x="715158" y="163720"/>
                    <a:pt x="707926" y="170952"/>
                    <a:pt x="699005" y="170952"/>
                  </a:cubicBezTo>
                  <a:lnTo>
                    <a:pt x="16153" y="170952"/>
                  </a:lnTo>
                  <a:cubicBezTo>
                    <a:pt x="7232" y="170952"/>
                    <a:pt x="0" y="163720"/>
                    <a:pt x="0" y="154799"/>
                  </a:cubicBezTo>
                  <a:lnTo>
                    <a:pt x="0" y="16153"/>
                  </a:lnTo>
                  <a:cubicBezTo>
                    <a:pt x="0" y="7232"/>
                    <a:pt x="7232" y="0"/>
                    <a:pt x="16153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0"/>
              <a:ext cx="715158" cy="170952"/>
            </a:xfrm>
            <a:prstGeom prst="rect">
              <a:avLst/>
            </a:prstGeom>
          </p:spPr>
          <p:txBody>
            <a:bodyPr anchor="ctr" rtlCol="false" tIns="127635" lIns="127635" bIns="127635" rIns="127635"/>
            <a:lstStyle/>
            <a:p>
              <a:pPr algn="l">
                <a:lnSpc>
                  <a:spcPts val="2159"/>
                </a:lnSpc>
              </a:pPr>
              <a:r>
                <a:rPr lang="en-US" sz="17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Gömme İşlemleri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2837264" y="6409057"/>
            <a:ext cx="2875701" cy="687410"/>
            <a:chOff x="0" y="0"/>
            <a:chExt cx="715158" cy="170952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715158" cy="170952"/>
            </a:xfrm>
            <a:custGeom>
              <a:avLst/>
              <a:gdLst/>
              <a:ahLst/>
              <a:cxnLst/>
              <a:rect r="r" b="b" t="t" l="l"/>
              <a:pathLst>
                <a:path h="170952" w="715158">
                  <a:moveTo>
                    <a:pt x="16153" y="0"/>
                  </a:moveTo>
                  <a:lnTo>
                    <a:pt x="699005" y="0"/>
                  </a:lnTo>
                  <a:cubicBezTo>
                    <a:pt x="703289" y="0"/>
                    <a:pt x="707398" y="1702"/>
                    <a:pt x="710427" y="4731"/>
                  </a:cubicBezTo>
                  <a:cubicBezTo>
                    <a:pt x="713456" y="7760"/>
                    <a:pt x="715158" y="11869"/>
                    <a:pt x="715158" y="16153"/>
                  </a:cubicBezTo>
                  <a:lnTo>
                    <a:pt x="715158" y="154799"/>
                  </a:lnTo>
                  <a:cubicBezTo>
                    <a:pt x="715158" y="163720"/>
                    <a:pt x="707926" y="170952"/>
                    <a:pt x="699005" y="170952"/>
                  </a:cubicBezTo>
                  <a:lnTo>
                    <a:pt x="16153" y="170952"/>
                  </a:lnTo>
                  <a:cubicBezTo>
                    <a:pt x="7232" y="170952"/>
                    <a:pt x="0" y="163720"/>
                    <a:pt x="0" y="154799"/>
                  </a:cubicBezTo>
                  <a:lnTo>
                    <a:pt x="0" y="16153"/>
                  </a:lnTo>
                  <a:cubicBezTo>
                    <a:pt x="0" y="7232"/>
                    <a:pt x="7232" y="0"/>
                    <a:pt x="16153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0" y="0"/>
              <a:ext cx="715158" cy="170952"/>
            </a:xfrm>
            <a:prstGeom prst="rect">
              <a:avLst/>
            </a:prstGeom>
          </p:spPr>
          <p:txBody>
            <a:bodyPr anchor="ctr" rtlCol="false" tIns="127635" lIns="127635" bIns="127635" rIns="127635"/>
            <a:lstStyle/>
            <a:p>
              <a:pPr algn="l">
                <a:lnSpc>
                  <a:spcPts val="2159"/>
                </a:lnSpc>
              </a:pPr>
              <a:r>
                <a:rPr lang="en-US" sz="17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SQL Çevirisi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2837264" y="7270767"/>
            <a:ext cx="2875701" cy="687410"/>
            <a:chOff x="0" y="0"/>
            <a:chExt cx="715158" cy="170952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715158" cy="170952"/>
            </a:xfrm>
            <a:custGeom>
              <a:avLst/>
              <a:gdLst/>
              <a:ahLst/>
              <a:cxnLst/>
              <a:rect r="r" b="b" t="t" l="l"/>
              <a:pathLst>
                <a:path h="170952" w="715158">
                  <a:moveTo>
                    <a:pt x="16153" y="0"/>
                  </a:moveTo>
                  <a:lnTo>
                    <a:pt x="699005" y="0"/>
                  </a:lnTo>
                  <a:cubicBezTo>
                    <a:pt x="703289" y="0"/>
                    <a:pt x="707398" y="1702"/>
                    <a:pt x="710427" y="4731"/>
                  </a:cubicBezTo>
                  <a:cubicBezTo>
                    <a:pt x="713456" y="7760"/>
                    <a:pt x="715158" y="11869"/>
                    <a:pt x="715158" y="16153"/>
                  </a:cubicBezTo>
                  <a:lnTo>
                    <a:pt x="715158" y="154799"/>
                  </a:lnTo>
                  <a:cubicBezTo>
                    <a:pt x="715158" y="163720"/>
                    <a:pt x="707926" y="170952"/>
                    <a:pt x="699005" y="170952"/>
                  </a:cubicBezTo>
                  <a:lnTo>
                    <a:pt x="16153" y="170952"/>
                  </a:lnTo>
                  <a:cubicBezTo>
                    <a:pt x="7232" y="170952"/>
                    <a:pt x="0" y="163720"/>
                    <a:pt x="0" y="154799"/>
                  </a:cubicBezTo>
                  <a:lnTo>
                    <a:pt x="0" y="16153"/>
                  </a:lnTo>
                  <a:cubicBezTo>
                    <a:pt x="0" y="7232"/>
                    <a:pt x="7232" y="0"/>
                    <a:pt x="16153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82" id="82"/>
            <p:cNvSpPr txBox="true"/>
            <p:nvPr/>
          </p:nvSpPr>
          <p:spPr>
            <a:xfrm>
              <a:off x="0" y="0"/>
              <a:ext cx="715158" cy="170952"/>
            </a:xfrm>
            <a:prstGeom prst="rect">
              <a:avLst/>
            </a:prstGeom>
          </p:spPr>
          <p:txBody>
            <a:bodyPr anchor="ctr" rtlCol="false" tIns="127635" lIns="127635" bIns="127635" rIns="127635"/>
            <a:lstStyle/>
            <a:p>
              <a:pPr algn="l">
                <a:lnSpc>
                  <a:spcPts val="2159"/>
                </a:lnSpc>
              </a:pPr>
              <a:r>
                <a:rPr lang="en-US" sz="17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Ön ve Arka Uç Tasarımı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2640952" y="2042887"/>
            <a:ext cx="3268325" cy="760319"/>
            <a:chOff x="0" y="0"/>
            <a:chExt cx="910623" cy="211841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910623" cy="211841"/>
            </a:xfrm>
            <a:custGeom>
              <a:avLst/>
              <a:gdLst/>
              <a:ahLst/>
              <a:cxnLst/>
              <a:rect r="r" b="b" t="t" l="l"/>
              <a:pathLst>
                <a:path h="211841" w="910623">
                  <a:moveTo>
                    <a:pt x="0" y="0"/>
                  </a:moveTo>
                  <a:lnTo>
                    <a:pt x="910623" y="0"/>
                  </a:lnTo>
                  <a:lnTo>
                    <a:pt x="910623" y="211841"/>
                  </a:lnTo>
                  <a:lnTo>
                    <a:pt x="0" y="211841"/>
                  </a:lnTo>
                  <a:close/>
                </a:path>
              </a:pathLst>
            </a:custGeom>
            <a:solidFill>
              <a:srgbClr val="38B6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5" id="85"/>
            <p:cNvSpPr txBox="true"/>
            <p:nvPr/>
          </p:nvSpPr>
          <p:spPr>
            <a:xfrm>
              <a:off x="0" y="-9525"/>
              <a:ext cx="910623" cy="221366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TextBox 86" id="86"/>
          <p:cNvSpPr txBox="true"/>
          <p:nvPr/>
        </p:nvSpPr>
        <p:spPr>
          <a:xfrm rot="0">
            <a:off x="6583490" y="1576211"/>
            <a:ext cx="4203423" cy="326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22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Zaman Çizelgesi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023981" y="2259625"/>
            <a:ext cx="1251134" cy="326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22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Görevler</a:t>
            </a:r>
          </a:p>
        </p:txBody>
      </p:sp>
      <p:grpSp>
        <p:nvGrpSpPr>
          <p:cNvPr name="Group 88" id="88"/>
          <p:cNvGrpSpPr/>
          <p:nvPr/>
        </p:nvGrpSpPr>
        <p:grpSpPr>
          <a:xfrm rot="0">
            <a:off x="2837264" y="8130484"/>
            <a:ext cx="2875701" cy="687410"/>
            <a:chOff x="0" y="0"/>
            <a:chExt cx="715158" cy="170952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715158" cy="170952"/>
            </a:xfrm>
            <a:custGeom>
              <a:avLst/>
              <a:gdLst/>
              <a:ahLst/>
              <a:cxnLst/>
              <a:rect r="r" b="b" t="t" l="l"/>
              <a:pathLst>
                <a:path h="170952" w="715158">
                  <a:moveTo>
                    <a:pt x="16153" y="0"/>
                  </a:moveTo>
                  <a:lnTo>
                    <a:pt x="699005" y="0"/>
                  </a:lnTo>
                  <a:cubicBezTo>
                    <a:pt x="703289" y="0"/>
                    <a:pt x="707398" y="1702"/>
                    <a:pt x="710427" y="4731"/>
                  </a:cubicBezTo>
                  <a:cubicBezTo>
                    <a:pt x="713456" y="7760"/>
                    <a:pt x="715158" y="11869"/>
                    <a:pt x="715158" y="16153"/>
                  </a:cubicBezTo>
                  <a:lnTo>
                    <a:pt x="715158" y="154799"/>
                  </a:lnTo>
                  <a:cubicBezTo>
                    <a:pt x="715158" y="163720"/>
                    <a:pt x="707926" y="170952"/>
                    <a:pt x="699005" y="170952"/>
                  </a:cubicBezTo>
                  <a:lnTo>
                    <a:pt x="16153" y="170952"/>
                  </a:lnTo>
                  <a:cubicBezTo>
                    <a:pt x="7232" y="170952"/>
                    <a:pt x="0" y="163720"/>
                    <a:pt x="0" y="154799"/>
                  </a:cubicBezTo>
                  <a:lnTo>
                    <a:pt x="0" y="16153"/>
                  </a:lnTo>
                  <a:cubicBezTo>
                    <a:pt x="0" y="7232"/>
                    <a:pt x="7232" y="0"/>
                    <a:pt x="16153" y="0"/>
                  </a:cubicBez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name="TextBox 90" id="90"/>
            <p:cNvSpPr txBox="true"/>
            <p:nvPr/>
          </p:nvSpPr>
          <p:spPr>
            <a:xfrm>
              <a:off x="0" y="0"/>
              <a:ext cx="715158" cy="170952"/>
            </a:xfrm>
            <a:prstGeom prst="rect">
              <a:avLst/>
            </a:prstGeom>
          </p:spPr>
          <p:txBody>
            <a:bodyPr anchor="ctr" rtlCol="false" tIns="127635" lIns="127635" bIns="127635" rIns="127635"/>
            <a:lstStyle/>
            <a:p>
              <a:pPr algn="l">
                <a:lnSpc>
                  <a:spcPts val="2159"/>
                </a:lnSpc>
              </a:pPr>
              <a:r>
                <a:rPr lang="en-US" sz="17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Test ve Uygulama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6352778" y="8240231"/>
            <a:ext cx="9057819" cy="577664"/>
            <a:chOff x="0" y="0"/>
            <a:chExt cx="2252589" cy="143659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2252589" cy="143659"/>
            </a:xfrm>
            <a:custGeom>
              <a:avLst/>
              <a:gdLst/>
              <a:ahLst/>
              <a:cxnLst/>
              <a:rect r="r" b="b" t="t" l="l"/>
              <a:pathLst>
                <a:path h="143659" w="2252589">
                  <a:moveTo>
                    <a:pt x="12821" y="0"/>
                  </a:moveTo>
                  <a:lnTo>
                    <a:pt x="2239769" y="0"/>
                  </a:lnTo>
                  <a:cubicBezTo>
                    <a:pt x="2243169" y="0"/>
                    <a:pt x="2246430" y="1351"/>
                    <a:pt x="2248834" y="3755"/>
                  </a:cubicBezTo>
                  <a:cubicBezTo>
                    <a:pt x="2251239" y="6160"/>
                    <a:pt x="2252589" y="9421"/>
                    <a:pt x="2252589" y="12821"/>
                  </a:cubicBezTo>
                  <a:lnTo>
                    <a:pt x="2252589" y="130838"/>
                  </a:lnTo>
                  <a:cubicBezTo>
                    <a:pt x="2252589" y="134239"/>
                    <a:pt x="2251239" y="137500"/>
                    <a:pt x="2248834" y="139904"/>
                  </a:cubicBezTo>
                  <a:cubicBezTo>
                    <a:pt x="2246430" y="142308"/>
                    <a:pt x="2243169" y="143659"/>
                    <a:pt x="2239769" y="143659"/>
                  </a:cubicBezTo>
                  <a:lnTo>
                    <a:pt x="12821" y="143659"/>
                  </a:lnTo>
                  <a:cubicBezTo>
                    <a:pt x="9421" y="143659"/>
                    <a:pt x="6160" y="142308"/>
                    <a:pt x="3755" y="139904"/>
                  </a:cubicBezTo>
                  <a:cubicBezTo>
                    <a:pt x="1351" y="137500"/>
                    <a:pt x="0" y="134239"/>
                    <a:pt x="0" y="130838"/>
                  </a:cubicBezTo>
                  <a:lnTo>
                    <a:pt x="0" y="12821"/>
                  </a:lnTo>
                  <a:cubicBezTo>
                    <a:pt x="0" y="9421"/>
                    <a:pt x="1351" y="6160"/>
                    <a:pt x="3755" y="3755"/>
                  </a:cubicBezTo>
                  <a:cubicBezTo>
                    <a:pt x="6160" y="1351"/>
                    <a:pt x="9421" y="0"/>
                    <a:pt x="12821" y="0"/>
                  </a:cubicBezTo>
                  <a:close/>
                </a:path>
              </a:pathLst>
            </a:custGeom>
            <a:solidFill>
              <a:srgbClr val="38B6FF"/>
            </a:solidFill>
            <a:ln cap="sq">
              <a:noFill/>
              <a:prstDash val="solid"/>
              <a:miter/>
            </a:ln>
          </p:spPr>
        </p:sp>
        <p:sp>
          <p:nvSpPr>
            <p:cNvPr name="TextBox 93" id="93"/>
            <p:cNvSpPr txBox="true"/>
            <p:nvPr/>
          </p:nvSpPr>
          <p:spPr>
            <a:xfrm>
              <a:off x="0" y="-9525"/>
              <a:ext cx="2252589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9164846" y="8240231"/>
            <a:ext cx="6245751" cy="577664"/>
            <a:chOff x="0" y="0"/>
            <a:chExt cx="1553256" cy="143659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553256" cy="143659"/>
            </a:xfrm>
            <a:custGeom>
              <a:avLst/>
              <a:gdLst/>
              <a:ahLst/>
              <a:cxnLst/>
              <a:rect r="r" b="b" t="t" l="l"/>
              <a:pathLst>
                <a:path h="143659" w="1553256">
                  <a:moveTo>
                    <a:pt x="18593" y="0"/>
                  </a:moveTo>
                  <a:lnTo>
                    <a:pt x="1534663" y="0"/>
                  </a:lnTo>
                  <a:cubicBezTo>
                    <a:pt x="1544932" y="0"/>
                    <a:pt x="1553256" y="8324"/>
                    <a:pt x="1553256" y="18593"/>
                  </a:cubicBezTo>
                  <a:lnTo>
                    <a:pt x="1553256" y="125066"/>
                  </a:lnTo>
                  <a:cubicBezTo>
                    <a:pt x="1553256" y="135335"/>
                    <a:pt x="1544932" y="143659"/>
                    <a:pt x="1534663" y="143659"/>
                  </a:cubicBezTo>
                  <a:lnTo>
                    <a:pt x="18593" y="143659"/>
                  </a:lnTo>
                  <a:cubicBezTo>
                    <a:pt x="8324" y="143659"/>
                    <a:pt x="0" y="135335"/>
                    <a:pt x="0" y="125066"/>
                  </a:cubicBezTo>
                  <a:lnTo>
                    <a:pt x="0" y="18593"/>
                  </a:lnTo>
                  <a:cubicBezTo>
                    <a:pt x="0" y="8324"/>
                    <a:pt x="8324" y="0"/>
                    <a:pt x="18593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96" id="96"/>
            <p:cNvSpPr txBox="true"/>
            <p:nvPr/>
          </p:nvSpPr>
          <p:spPr>
            <a:xfrm>
              <a:off x="0" y="-9525"/>
              <a:ext cx="1553256" cy="153184"/>
            </a:xfrm>
            <a:prstGeom prst="rect">
              <a:avLst/>
            </a:prstGeom>
          </p:spPr>
          <p:txBody>
            <a:bodyPr anchor="ctr" rtlCol="false" tIns="51054" lIns="51054" bIns="51054" rIns="51054"/>
            <a:lstStyle/>
            <a:p>
              <a:pPr algn="ctr">
                <a:lnSpc>
                  <a:spcPts val="143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7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1" y="2395562"/>
            <a:ext cx="3195853" cy="1575504"/>
            <a:chOff x="0" y="0"/>
            <a:chExt cx="841706" cy="4149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1706" cy="414948"/>
            </a:xfrm>
            <a:custGeom>
              <a:avLst/>
              <a:gdLst/>
              <a:ahLst/>
              <a:cxnLst/>
              <a:rect r="r" b="b" t="t" l="l"/>
              <a:pathLst>
                <a:path h="414948" w="841706">
                  <a:moveTo>
                    <a:pt x="0" y="0"/>
                  </a:moveTo>
                  <a:lnTo>
                    <a:pt x="841706" y="0"/>
                  </a:lnTo>
                  <a:lnTo>
                    <a:pt x="841706" y="414948"/>
                  </a:lnTo>
                  <a:lnTo>
                    <a:pt x="0" y="41494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841706" cy="414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34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Doğal Dil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49443" y="541020"/>
            <a:ext cx="3989115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İŞ AKIŞI&gt;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546074" y="2395562"/>
            <a:ext cx="3195853" cy="1575504"/>
            <a:chOff x="0" y="0"/>
            <a:chExt cx="841706" cy="4149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1706" cy="414948"/>
            </a:xfrm>
            <a:custGeom>
              <a:avLst/>
              <a:gdLst/>
              <a:ahLst/>
              <a:cxnLst/>
              <a:rect r="r" b="b" t="t" l="l"/>
              <a:pathLst>
                <a:path h="414948" w="841706">
                  <a:moveTo>
                    <a:pt x="0" y="0"/>
                  </a:moveTo>
                  <a:lnTo>
                    <a:pt x="841706" y="0"/>
                  </a:lnTo>
                  <a:lnTo>
                    <a:pt x="841706" y="414948"/>
                  </a:lnTo>
                  <a:lnTo>
                    <a:pt x="0" y="41494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841706" cy="424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Cümle Gömme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063447" y="5267819"/>
            <a:ext cx="3195853" cy="1575504"/>
            <a:chOff x="0" y="0"/>
            <a:chExt cx="841706" cy="4149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41706" cy="414948"/>
            </a:xfrm>
            <a:custGeom>
              <a:avLst/>
              <a:gdLst/>
              <a:ahLst/>
              <a:cxnLst/>
              <a:rect r="r" b="b" t="t" l="l"/>
              <a:pathLst>
                <a:path h="414948" w="841706">
                  <a:moveTo>
                    <a:pt x="0" y="0"/>
                  </a:moveTo>
                  <a:lnTo>
                    <a:pt x="841706" y="0"/>
                  </a:lnTo>
                  <a:lnTo>
                    <a:pt x="841706" y="414948"/>
                  </a:lnTo>
                  <a:lnTo>
                    <a:pt x="0" y="41494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41706" cy="414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  <a:r>
                <a:rPr lang="en-US" sz="2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SQL Sorgusu Oluşturma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063447" y="2395562"/>
            <a:ext cx="3195853" cy="1575504"/>
            <a:chOff x="0" y="0"/>
            <a:chExt cx="841706" cy="4149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1706" cy="414948"/>
            </a:xfrm>
            <a:custGeom>
              <a:avLst/>
              <a:gdLst/>
              <a:ahLst/>
              <a:cxnLst/>
              <a:rect r="r" b="b" t="t" l="l"/>
              <a:pathLst>
                <a:path h="414948" w="841706">
                  <a:moveTo>
                    <a:pt x="0" y="0"/>
                  </a:moveTo>
                  <a:lnTo>
                    <a:pt x="841706" y="0"/>
                  </a:lnTo>
                  <a:lnTo>
                    <a:pt x="841706" y="414948"/>
                  </a:lnTo>
                  <a:lnTo>
                    <a:pt x="0" y="41494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841706" cy="424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İlgili Tabloları Bulma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46074" y="5267819"/>
            <a:ext cx="3195853" cy="1575504"/>
            <a:chOff x="0" y="0"/>
            <a:chExt cx="841706" cy="4149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41706" cy="414948"/>
            </a:xfrm>
            <a:custGeom>
              <a:avLst/>
              <a:gdLst/>
              <a:ahLst/>
              <a:cxnLst/>
              <a:rect r="r" b="b" t="t" l="l"/>
              <a:pathLst>
                <a:path h="414948" w="841706">
                  <a:moveTo>
                    <a:pt x="0" y="0"/>
                  </a:moveTo>
                  <a:lnTo>
                    <a:pt x="841706" y="0"/>
                  </a:lnTo>
                  <a:lnTo>
                    <a:pt x="841706" y="414948"/>
                  </a:lnTo>
                  <a:lnTo>
                    <a:pt x="0" y="41494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841706" cy="414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DB Sorgu İsteği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1" y="5267819"/>
            <a:ext cx="3195853" cy="1575504"/>
            <a:chOff x="0" y="0"/>
            <a:chExt cx="841706" cy="4149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41706" cy="414948"/>
            </a:xfrm>
            <a:custGeom>
              <a:avLst/>
              <a:gdLst/>
              <a:ahLst/>
              <a:cxnLst/>
              <a:rect r="r" b="b" t="t" l="l"/>
              <a:pathLst>
                <a:path h="414948" w="841706">
                  <a:moveTo>
                    <a:pt x="0" y="0"/>
                  </a:moveTo>
                  <a:lnTo>
                    <a:pt x="841706" y="0"/>
                  </a:lnTo>
                  <a:lnTo>
                    <a:pt x="841706" y="414948"/>
                  </a:lnTo>
                  <a:lnTo>
                    <a:pt x="0" y="41494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841706" cy="414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Yanıt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4224554" y="3183314"/>
            <a:ext cx="332152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10741927" y="3183314"/>
            <a:ext cx="332152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15661374" y="3971066"/>
            <a:ext cx="0" cy="1296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H="true">
            <a:off x="10741927" y="6055571"/>
            <a:ext cx="332152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H="true">
            <a:off x="4224554" y="6055571"/>
            <a:ext cx="332152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7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9443" y="541020"/>
            <a:ext cx="3989115" cy="6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&lt;VERİ SETİ&gt;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9144000" y="1688832"/>
            <a:ext cx="19050" cy="68721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0" y="2072768"/>
            <a:ext cx="9047552" cy="484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İBB WiFi Yeni Kullanıcı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İstanbul Büyük Şehir Belediyesi tarafından sağlanan kablosuz internet hizmetini kullanan kullanıcı verilerini içermektedir. İşbu veri kaynağının içerisinde, Abonelik tarihi, Abone olunan ilçe, Abonenin Yerli/Yabancı, Abone olunan lokasyon bilgisi ve kullanıcı sayısı bilgilerini içerir.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77350" y="2072768"/>
            <a:ext cx="8853557" cy="424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Şehir Tiyatrolarında Sahnelenen Oyunlar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Ekim ayından itibaren sahnelenen tiyatro oyunlarının verisi bulunmaktadır. İşbu veri kaynağının içerisinde, Şehir Tiyatrolarına ait sahnelenen tiyatro oyunları, sahne bilgisi, oyun türü, sahne lokasyonu ve seyirci sayısı bilgisi bulunmaktadır.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159252" y="742950"/>
            <a:ext cx="5969496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&lt;YÖNTEM VE TEKNİKLER&gt;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7536" y="1461135"/>
            <a:ext cx="15572929" cy="697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309" indent="-302154" lvl="1">
              <a:lnSpc>
                <a:spcPts val="3918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Makine Çevirisi Modeli (</a:t>
            </a:r>
            <a:r>
              <a:rPr lang="en-US" sz="27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Helsinki-NLP/opus-mt-tc-big-tr-en</a:t>
            </a: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Metinler, kullanılan SQL çeviri modeli için Türkçe’den İngilizce’ye çevrildi.</a:t>
            </a:r>
          </a:p>
          <a:p>
            <a:pPr algn="l">
              <a:lnSpc>
                <a:spcPts val="3918"/>
              </a:lnSpc>
            </a:pPr>
          </a:p>
          <a:p>
            <a:pPr algn="l" marL="604309" indent="-302154" lvl="1">
              <a:lnSpc>
                <a:spcPts val="3918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Gömme Modeli (</a:t>
            </a:r>
            <a:r>
              <a:rPr lang="en-US" sz="27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all-mpnet-base-v2</a:t>
            </a: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Metnin hangi database üzerinden veri almak istediğini anlamak için veri tabanı gömme işlemi uygulandı.</a:t>
            </a:r>
          </a:p>
          <a:p>
            <a:pPr algn="l">
              <a:lnSpc>
                <a:spcPts val="3918"/>
              </a:lnSpc>
            </a:pPr>
          </a:p>
          <a:p>
            <a:pPr algn="l" marL="604309" indent="-302154" lvl="1">
              <a:lnSpc>
                <a:spcPts val="3918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Çevirisi Modeli (</a:t>
            </a:r>
            <a:r>
              <a:rPr lang="en-US" sz="27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defog/sqlcoder-7b-2</a:t>
            </a: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Doğal dilden SQL sorgusu oluşturuldu.</a:t>
            </a:r>
          </a:p>
          <a:p>
            <a:pPr algn="l">
              <a:lnSpc>
                <a:spcPts val="3918"/>
              </a:lnSpc>
            </a:pPr>
          </a:p>
          <a:p>
            <a:pPr algn="l" marL="604309" indent="-302154" lvl="1">
              <a:lnSpc>
                <a:spcPts val="3918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 ve Arka Uç Chatbot Tasarımı (</a:t>
            </a:r>
            <a:r>
              <a:rPr lang="en-US" sz="27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Gradio</a:t>
            </a: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Kullanıcı arayüzü için gradio kütüphanesinin chatbot arayüzü kullanıldı.</a:t>
            </a:r>
          </a:p>
          <a:p>
            <a:pPr algn="l">
              <a:lnSpc>
                <a:spcPts val="3918"/>
              </a:lnSpc>
            </a:pPr>
          </a:p>
          <a:p>
            <a:pPr algn="l" marL="604309" indent="-302154" lvl="1">
              <a:lnSpc>
                <a:spcPts val="3918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 Tabanı Kullanımı (</a:t>
            </a:r>
            <a:r>
              <a:rPr lang="en-US" sz="27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PostreSQL</a:t>
            </a: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Veri tabanı yönetimi PostgreSQL sayesinde sağlandı.</a:t>
            </a:r>
          </a:p>
          <a:p>
            <a:pPr algn="l">
              <a:lnSpc>
                <a:spcPts val="3918"/>
              </a:lnSpc>
            </a:pPr>
          </a:p>
          <a:p>
            <a:pPr algn="l" marL="604309" indent="-302154" lvl="1">
              <a:lnSpc>
                <a:spcPts val="3918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 API: Doğal dili Türkçe’den direkt SQL’e çevirmek için kullanıldı.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212466" y="4814067"/>
            <a:ext cx="5633333" cy="3902702"/>
          </a:xfrm>
          <a:custGeom>
            <a:avLst/>
            <a:gdLst/>
            <a:ahLst/>
            <a:cxnLst/>
            <a:rect r="r" b="b" t="t" l="l"/>
            <a:pathLst>
              <a:path h="3902702" w="5633333">
                <a:moveTo>
                  <a:pt x="0" y="0"/>
                </a:moveTo>
                <a:lnTo>
                  <a:pt x="5633333" y="0"/>
                </a:lnTo>
                <a:lnTo>
                  <a:pt x="5633333" y="3902702"/>
                </a:lnTo>
                <a:lnTo>
                  <a:pt x="0" y="39027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45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65975" y="742950"/>
            <a:ext cx="8956050" cy="6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&lt;MODEL EĞİTİMİ VE DEĞERLENDİRME&gt;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4342" y="2047526"/>
            <a:ext cx="1550958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Makine Çevirisi Modeli (Helsinki-NLP/opus-mt-tc-big-tr-en):  </a:t>
            </a: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57.6 BLEU Skor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4342" y="2965709"/>
            <a:ext cx="1550958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Gömme Modeli (all-mpnet-base-v2):  </a:t>
            </a: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69.57 En İyi Performans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4342" y="3879474"/>
            <a:ext cx="1550958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Çevirisi Modeli (defog/sqlcoder-7b-2): </a:t>
            </a:r>
            <a:r>
              <a:rPr lang="en-US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0.905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DAGNQth4ScE</dc:identifier>
  <dcterms:modified xsi:type="dcterms:W3CDTF">2011-08-01T06:04:30Z</dcterms:modified>
  <cp:revision>1</cp:revision>
  <dc:title>TDDİ Final Sunum Şablonu.pptx</dc:title>
</cp:coreProperties>
</file>