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7" r:id="rId18"/>
    <p:sldId id="288" r:id="rId19"/>
    <p:sldId id="275" r:id="rId20"/>
    <p:sldId id="289" r:id="rId21"/>
    <p:sldId id="292" r:id="rId22"/>
    <p:sldId id="290" r:id="rId23"/>
    <p:sldId id="276" r:id="rId24"/>
    <p:sldId id="277" r:id="rId25"/>
    <p:sldId id="278" r:id="rId26"/>
    <p:sldId id="279" r:id="rId27"/>
    <p:sldId id="291" r:id="rId28"/>
    <p:sldId id="280" r:id="rId29"/>
    <p:sldId id="281" r:id="rId30"/>
    <p:sldId id="282" r:id="rId3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A5D1D9-858D-7753-E64C-32B73F803A59}">
  <a:tblStyle styleId="{BAA5D1D9-858D-7753-E64C-32B73F803A59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BEF0FB2-3344-7E41-A533-8C32B5008A3E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CF76DE2-3136-4AA2-9A11-257E2A1379FC}" type="datetime1">
              <a:rPr lang="ru-RU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9096633" y="16149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E8BCFE-0625-4FCB-A955-DEA9E4E11D8A}" type="slidenum">
              <a:rPr lang="ru-RU"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 bwMode="auto"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 bwMode="auto">
            <a:xfrm>
              <a:off x="0" y="6116320"/>
              <a:ext cx="12192000" cy="95504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>
            <a:blip r:embed="rId2"/>
            <a:srcRect l="4492" t="14888" r="8718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/>
            <a:srcRect l="4078" t="25377" r="1510" b="26283"/>
            <a:stretch/>
          </p:blipFill>
          <p:spPr bwMode="auto">
            <a:xfrm>
              <a:off x="3189039" y="6192067"/>
              <a:ext cx="1158051" cy="59292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5"/>
            <a:stretch/>
          </p:blipFill>
          <p:spPr bwMode="auto">
            <a:xfrm>
              <a:off x="6927842" y="6185833"/>
              <a:ext cx="1619338" cy="59915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06E79F-9B58-4AC9-B1DD-E4307872675E}" type="datetime1">
              <a:rPr lang="ru-RU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F29015B-23FD-4CF6-ACB2-5F62F31FAD9C}" type="datetime1">
              <a:rPr lang="ru-RU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8279A00-F874-452C-8626-73642D6F7F2B}" type="datetime1">
              <a:rPr lang="ru-RU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E8BCFE-0625-4FCB-A955-DEA9E4E11D8A}" type="slidenum">
              <a:rPr lang="ru-RU"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 bwMode="auto"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 bwMode="auto">
            <a:xfrm>
              <a:off x="0" y="6116320"/>
              <a:ext cx="12192000" cy="95504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>
            <a:blip r:embed="rId2"/>
            <a:srcRect l="4492" t="14888" r="8718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/>
            <a:srcRect l="4078" t="25377" r="1510" b="26283"/>
            <a:stretch/>
          </p:blipFill>
          <p:spPr bwMode="auto">
            <a:xfrm>
              <a:off x="3189039" y="6192067"/>
              <a:ext cx="1158051" cy="59292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5"/>
            <a:stretch/>
          </p:blipFill>
          <p:spPr bwMode="auto">
            <a:xfrm>
              <a:off x="6927842" y="6185833"/>
              <a:ext cx="1619338" cy="59915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924B74-0F81-4B1F-9CA6-CDB4054C2016}" type="datetime1">
              <a:rPr lang="ru-RU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0EFCA15-67F5-4CAE-9B12-0EFF1BB294BA}" type="datetime1">
              <a:rPr lang="ru-RU"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65A86C8-94EF-471A-9AD9-96E7744001FA}" type="datetime1">
              <a:rPr lang="ru-RU"/>
              <a:t>30.10.2023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67FA3F0-2D48-4F34-AE41-FE5241BF3DEE}" type="datetime1">
              <a:rPr lang="ru-RU"/>
              <a:t>30.10.2023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1C1D065-E68F-4FAA-860C-165C4264DE12}" type="datetime1">
              <a:rPr lang="ru-RU"/>
              <a:t>30.10.2023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E94AE7E-BA0F-491F-831D-79EE72363372}" type="datetime1">
              <a:rPr lang="ru-RU"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2DEFC83-CA51-4B6E-B6D0-269F86B3164B}" type="datetime1">
              <a:rPr lang="ru-RU"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9000"/>
                <a:lumOff val="71000"/>
              </a:schemeClr>
            </a:gs>
            <a:gs pos="36000">
              <a:schemeClr val="accent6">
                <a:alpha val="15000"/>
                <a:lumMod val="8000"/>
                <a:lumOff val="92000"/>
              </a:schemeClr>
            </a:gs>
            <a:gs pos="78000">
              <a:schemeClr val="accent5">
                <a:lumMod val="26000"/>
                <a:lumOff val="74000"/>
              </a:schemeClr>
            </a:gs>
            <a:gs pos="100000">
              <a:schemeClr val="accent5">
                <a:lumMod val="71000"/>
                <a:lumOff val="29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A5D0D4-048A-48AF-9604-685FFBD5CCB3}" type="datetime1">
              <a:rPr lang="ru-RU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104871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E8BCFE-0625-4FCB-A955-DEA9E4E11D8A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330926" y="2384974"/>
            <a:ext cx="11530148" cy="13165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6600"/>
              <a:t>Кадровая синхронизация</a:t>
            </a:r>
          </a:p>
        </p:txBody>
      </p:sp>
      <p:grpSp>
        <p:nvGrpSpPr>
          <p:cNvPr id="10" name="Группа 9"/>
          <p:cNvGrpSpPr/>
          <p:nvPr/>
        </p:nvGrpSpPr>
        <p:grpSpPr bwMode="auto"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5" name="Скругленный прямоугольник 4"/>
            <p:cNvSpPr/>
            <p:nvPr/>
          </p:nvSpPr>
          <p:spPr bwMode="auto">
            <a:xfrm>
              <a:off x="0" y="6116320"/>
              <a:ext cx="12192000" cy="95504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pic>
          <p:nvPicPr>
            <p:cNvPr id="6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>
            <a:blip r:embed="rId2"/>
            <a:srcRect l="4492" t="14888" r="8718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/>
            <a:srcRect l="4078" t="25377" r="1510" b="26283"/>
            <a:stretch/>
          </p:blipFill>
          <p:spPr bwMode="auto">
            <a:xfrm>
              <a:off x="3189039" y="6192067"/>
              <a:ext cx="1158051" cy="59292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0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5"/>
            <a:stretch/>
          </p:blipFill>
          <p:spPr bwMode="auto">
            <a:xfrm>
              <a:off x="6927842" y="6185833"/>
              <a:ext cx="1619338" cy="599155"/>
            </a:xfrm>
            <a:prstGeom prst="rect">
              <a:avLst/>
            </a:prstGeom>
            <a:noFill/>
          </p:spPr>
        </p:pic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210900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Как устроен заголовок?</a:t>
            </a:r>
          </a:p>
        </p:txBody>
      </p:sp>
      <p:sp>
        <p:nvSpPr>
          <p:cNvPr id="340201032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532F2EC-A359-3873-B566-AEB4EE58FB3F}" type="slidenum">
              <a:rPr lang="ru-RU"/>
              <a:t>10</a:t>
            </a:fld>
            <a:endParaRPr lang="ru-RU"/>
          </a:p>
        </p:txBody>
      </p:sp>
      <p:sp>
        <p:nvSpPr>
          <p:cNvPr id="739342038" name="Прямоугольник 5"/>
          <p:cNvSpPr/>
          <p:nvPr/>
        </p:nvSpPr>
        <p:spPr bwMode="auto">
          <a:xfrm>
            <a:off x="839781" y="2316495"/>
            <a:ext cx="2772158" cy="4876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40550227" name="Прямоугольник 6"/>
          <p:cNvSpPr/>
          <p:nvPr/>
        </p:nvSpPr>
        <p:spPr bwMode="auto">
          <a:xfrm>
            <a:off x="3611939" y="2316495"/>
            <a:ext cx="1469569" cy="48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08121760" name="Прямоугольник 7"/>
          <p:cNvSpPr/>
          <p:nvPr/>
        </p:nvSpPr>
        <p:spPr bwMode="auto">
          <a:xfrm>
            <a:off x="5081510" y="2316495"/>
            <a:ext cx="3875312" cy="4876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5828391" name="TextBox 9"/>
          <p:cNvSpPr txBox="1"/>
          <p:nvPr/>
        </p:nvSpPr>
        <p:spPr bwMode="auto">
          <a:xfrm>
            <a:off x="2377773" y="2351331"/>
            <a:ext cx="1173550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Данные</a:t>
            </a:r>
          </a:p>
        </p:txBody>
      </p:sp>
      <p:sp>
        <p:nvSpPr>
          <p:cNvPr id="1381306006" name="TextBox 10"/>
          <p:cNvSpPr txBox="1"/>
          <p:nvPr/>
        </p:nvSpPr>
        <p:spPr bwMode="auto">
          <a:xfrm>
            <a:off x="6432428" y="2351331"/>
            <a:ext cx="1173550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/>
              <a:t>Данные</a:t>
            </a:r>
          </a:p>
        </p:txBody>
      </p:sp>
      <p:sp>
        <p:nvSpPr>
          <p:cNvPr id="74853703" name="TextBox 11"/>
          <p:cNvSpPr txBox="1"/>
          <p:nvPr/>
        </p:nvSpPr>
        <p:spPr bwMode="auto">
          <a:xfrm>
            <a:off x="3759985" y="2351331"/>
            <a:ext cx="1173550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Заголовок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1477192" name="Rectangle 551477191"/>
              <p:cNvSpPr/>
              <p:nvPr/>
            </p:nvSpPr>
            <p:spPr bwMode="auto">
              <a:xfrm>
                <a:off x="125359" y="2377440"/>
                <a:ext cx="587906" cy="3657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𝒚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𝑛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551477192" name="Rectangle 551477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359" y="2377440"/>
                <a:ext cx="587906" cy="365795"/>
              </a:xfrm>
              <a:prstGeom prst="rect">
                <a:avLst/>
              </a:prstGeom>
              <a:blipFill>
                <a:blip r:embed="rId2"/>
                <a:stretch>
                  <a:fillRect l="-1042" r="-1042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1840553" name="TextBox 1501840552"/>
          <p:cNvSpPr txBox="1"/>
          <p:nvPr/>
        </p:nvSpPr>
        <p:spPr bwMode="auto">
          <a:xfrm>
            <a:off x="131761" y="1895473"/>
            <a:ext cx="1977918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t>принятый сигнал</a:t>
            </a:r>
          </a:p>
        </p:txBody>
      </p:sp>
      <p:sp>
        <p:nvSpPr>
          <p:cNvPr id="1271317804" name="Прямоугольник 6"/>
          <p:cNvSpPr/>
          <p:nvPr/>
        </p:nvSpPr>
        <p:spPr bwMode="auto">
          <a:xfrm>
            <a:off x="8956824" y="2316495"/>
            <a:ext cx="1469569" cy="48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38818352" name="TextBox 11"/>
          <p:cNvSpPr txBox="1"/>
          <p:nvPr/>
        </p:nvSpPr>
        <p:spPr bwMode="auto">
          <a:xfrm>
            <a:off x="9104869" y="2351331"/>
            <a:ext cx="1173585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Заголовок</a:t>
            </a:r>
          </a:p>
        </p:txBody>
      </p:sp>
      <p:sp>
        <p:nvSpPr>
          <p:cNvPr id="824230229" name="Прямоугольник 7"/>
          <p:cNvSpPr/>
          <p:nvPr/>
        </p:nvSpPr>
        <p:spPr bwMode="auto">
          <a:xfrm>
            <a:off x="10426395" y="2316514"/>
            <a:ext cx="1495795" cy="4876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4588485" name="TextBox 10"/>
          <p:cNvSpPr txBox="1"/>
          <p:nvPr/>
        </p:nvSpPr>
        <p:spPr bwMode="auto">
          <a:xfrm>
            <a:off x="10700988" y="2377457"/>
            <a:ext cx="1173585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Данные</a:t>
            </a:r>
          </a:p>
        </p:txBody>
      </p:sp>
      <p:sp>
        <p:nvSpPr>
          <p:cNvPr id="1439080715" name="Left Brace 1439080714"/>
          <p:cNvSpPr/>
          <p:nvPr/>
        </p:nvSpPr>
        <p:spPr bwMode="auto">
          <a:xfrm rot="16199932">
            <a:off x="1461555" y="2181922"/>
            <a:ext cx="225252" cy="1468798"/>
          </a:xfrm>
          <a:prstGeom prst="leftBrace">
            <a:avLst>
              <a:gd name="adj1" fmla="val 8333"/>
              <a:gd name="adj2" fmla="val 49892"/>
            </a:avLst>
          </a:prstGeom>
          <a:ln w="28575" cap="rnd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cxnSp>
        <p:nvCxnSpPr>
          <p:cNvPr id="419811896" name="Прямая соединительная линия 13"/>
          <p:cNvCxnSpPr>
            <a:cxnSpLocks/>
          </p:cNvCxnSpPr>
          <p:nvPr/>
        </p:nvCxnSpPr>
        <p:spPr bwMode="auto">
          <a:xfrm>
            <a:off x="839781" y="2351331"/>
            <a:ext cx="0" cy="455969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1276692" name="Прямая соединительная линия 14"/>
          <p:cNvCxnSpPr>
            <a:cxnSpLocks/>
          </p:cNvCxnSpPr>
          <p:nvPr/>
        </p:nvCxnSpPr>
        <p:spPr bwMode="auto">
          <a:xfrm>
            <a:off x="2307771" y="2316514"/>
            <a:ext cx="0" cy="544284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838562" name="Прямая со стрелкой 26"/>
          <p:cNvCxnSpPr>
            <a:cxnSpLocks/>
          </p:cNvCxnSpPr>
          <p:nvPr/>
        </p:nvCxnSpPr>
        <p:spPr bwMode="auto">
          <a:xfrm flipV="1">
            <a:off x="838197" y="2588657"/>
            <a:ext cx="1469569" cy="8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2753907" name="TextBox 35"/>
              <p:cNvSpPr txBox="1"/>
              <p:nvPr/>
            </p:nvSpPr>
            <p:spPr bwMode="auto">
              <a:xfrm>
                <a:off x="1120703" y="2261269"/>
                <a:ext cx="940595" cy="365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lang="ru-RU"/>
              </a:p>
            </p:txBody>
          </p:sp>
        </mc:Choice>
        <mc:Fallback>
          <p:sp>
            <p:nvSpPr>
              <p:cNvPr id="362753907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703" y="2261269"/>
                <a:ext cx="940595" cy="365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2034706" name="TextBox 612034705"/>
              <p:cNvSpPr txBox="1"/>
              <p:nvPr/>
            </p:nvSpPr>
            <p:spPr bwMode="auto">
              <a:xfrm>
                <a:off x="2690985" y="2669451"/>
                <a:ext cx="410625" cy="382699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algn="l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/>
              </a:p>
            </p:txBody>
          </p:sp>
        </mc:Choice>
        <mc:Fallback>
          <p:sp>
            <p:nvSpPr>
              <p:cNvPr id="612034706" name="TextBox 6120347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985" y="2669451"/>
                <a:ext cx="410625" cy="382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420809" name="Left Brace 47420808"/>
          <p:cNvSpPr/>
          <p:nvPr/>
        </p:nvSpPr>
        <p:spPr bwMode="auto">
          <a:xfrm rot="16199932">
            <a:off x="3852328" y="2205124"/>
            <a:ext cx="225252" cy="1468798"/>
          </a:xfrm>
          <a:prstGeom prst="leftBrace">
            <a:avLst>
              <a:gd name="adj1" fmla="val 8333"/>
              <a:gd name="adj2" fmla="val 49892"/>
            </a:avLst>
          </a:prstGeom>
          <a:ln w="28575" cap="rnd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132210" name="Left Brace 206132209"/>
          <p:cNvSpPr/>
          <p:nvPr/>
        </p:nvSpPr>
        <p:spPr bwMode="auto">
          <a:xfrm rot="16199932">
            <a:off x="4234135" y="2233145"/>
            <a:ext cx="225252" cy="1468798"/>
          </a:xfrm>
          <a:prstGeom prst="leftBrace">
            <a:avLst>
              <a:gd name="adj1" fmla="val 8333"/>
              <a:gd name="adj2" fmla="val 49892"/>
            </a:avLst>
          </a:prstGeom>
          <a:ln w="28575" cap="rnd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4347664" name="TextBox 334347663"/>
          <p:cNvSpPr txBox="1"/>
          <p:nvPr/>
        </p:nvSpPr>
        <p:spPr bwMode="auto">
          <a:xfrm>
            <a:off x="191473" y="3248023"/>
            <a:ext cx="8439417" cy="17373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83879" indent="-283879">
              <a:buFont typeface="Arial"/>
              <a:buChar char="•"/>
              <a:defRPr/>
            </a:pPr>
            <a:r>
              <a:t>Нужно получить резкий пик, когда заголовок целиком попадает в окно</a:t>
            </a:r>
          </a:p>
          <a:p>
            <a:pPr marL="283879" indent="-283879">
              <a:buFont typeface="Arial"/>
              <a:buChar char="•"/>
              <a:defRPr/>
            </a:pPr>
            <a:r>
              <a:t>Автокорреляционная функция заголовка должна походить на дельта-функцию</a:t>
            </a:r>
          </a:p>
          <a:p>
            <a:pPr marL="283878" indent="-283878">
              <a:buFont typeface="Arial"/>
              <a:buChar char="•"/>
              <a:defRPr/>
            </a:pPr>
            <a:r>
              <a:t>На практике используются псевдослучайные последовательности (PN-sequences a.k.a m-sequences a.k.a maximal length sequences)</a:t>
            </a:r>
          </a:p>
          <a:p>
            <a:pPr marL="283878" indent="-283878">
              <a:buFont typeface="Arial"/>
              <a:buChar char="•"/>
              <a:defRPr/>
            </a:pPr>
            <a:r>
              <a:t>Обладают рядом полезных свойств</a:t>
            </a:r>
          </a:p>
          <a:p>
            <a:pPr marL="283878" indent="-283878">
              <a:buFont typeface="Arial"/>
              <a:buChar char="•"/>
              <a:defRPr/>
            </a:pPr>
            <a:r>
              <a:t>Могут быть сгенерированы с помощью РСЛОС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025617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Свойства m-последовательностей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1819322" name="Объект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r>
                  <a:rPr sz="2200"/>
                  <a:t>Период последовательности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𝑁</m:t>
                        </m:r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 = </m:t>
                        </m:r>
                        <m:sSup>
                          <m:sSupPr>
                            <m:ctrlPr>
                              <a:rPr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sz="22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−</m:t>
                        </m:r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1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2200"/>
              </a:p>
              <a:p>
                <a:pPr>
                  <a:defRPr/>
                </a:pPr>
                <a:r>
                  <a:rPr sz="2200"/>
                  <a:t>Число единичек на единицу больше числа нулей и равно </a:t>
                </a:r>
                <mc:AlternateContent>
                  <mc:Choice Requires="a14">
                    <a14:m>
                      <m:oMath xmlns:m="http://schemas.openxmlformats.org/officeDocument/2006/math">
                        <m:f>
                          <m:fPr>
                            <m:ctrlPr>
                              <a:rPr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𝑁</m:t>
                        </m:r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1</m:t>
                        </m:r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2200"/>
              </a:p>
              <a:p>
                <a:pPr>
                  <a:defRPr/>
                </a:pPr>
                <a:r>
                  <a:rPr sz="2200"/>
                  <a:t>Сумма m-последовательности с её сдвинутой копией даёт другую сдвинутую копию</a:t>
                </a:r>
              </a:p>
              <a:p>
                <a:pPr>
                  <a:defRPr/>
                </a:pPr>
                <a:r>
                  <a:rPr sz="2200"/>
                  <a:t>Автокорреляционная функция принимает только два значения:</a:t>
                </a:r>
              </a:p>
              <a:p>
                <a:pPr marL="0" indent="0">
                  <a:buFont typeface="Arial"/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20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sz="22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sz="22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sz="2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  <m:r>
                                    <a:rPr sz="2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, </m:t>
                                  </m:r>
                                  <m:r>
                                    <a:rPr sz="2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𝑘</m:t>
                                  </m:r>
                                  <m:r>
                                    <a:rPr sz="2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 = </m:t>
                                  </m:r>
                                  <m:r>
                                    <a:rPr sz="2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𝑙𝑁</m:t>
                                  </m:r>
                                </m:e>
                                <m:e>
                                  <m:r>
                                    <a:rPr sz="2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2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sz="220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sz="2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, </m:t>
                                  </m:r>
                                  <m:r>
                                    <a:rPr sz="2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𝑘</m:t>
                                  </m:r>
                                  <m:r>
                                    <a:rPr sz="220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sz="2200">
                                      <a:latin typeface="Cambria Math" panose="02040503050406030204" pitchFamily="18" charset="0"/>
                                    </a:rPr>
                                    <m:t>𝑙𝑁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2200"/>
              </a:p>
            </p:txBody>
          </p:sp>
        </mc:Choice>
        <mc:Fallback>
          <p:sp>
            <p:nvSpPr>
              <p:cNvPr id="1701819322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696" t="-154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240785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4503AC-D100-3FFF-3A1F-05D197490625}" type="slidenum">
              <a:rPr lang="ru-RU"/>
              <a:t>11</a:t>
            </a:fld>
            <a:endParaRPr lang="ru-RU"/>
          </a:p>
        </p:txBody>
      </p:sp>
      <p:sp>
        <p:nvSpPr>
          <p:cNvPr id="1858491124" name=" 1858491123"/>
          <p:cNvSpPr/>
          <p:nvPr/>
        </p:nvSpPr>
        <p:spPr bwMode="auto">
          <a:xfrm>
            <a:off x="10826309" y="6064921"/>
            <a:ext cx="17926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318696711" name="Picture 3186967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314141" y="3573250"/>
            <a:ext cx="5935732" cy="2329745"/>
          </a:xfrm>
          <a:prstGeom prst="rect">
            <a:avLst/>
          </a:prstGeom>
        </p:spPr>
      </p:pic>
      <p:sp>
        <p:nvSpPr>
          <p:cNvPr id="1150553081" name=" 1150553080"/>
          <p:cNvSpPr/>
          <p:nvPr/>
        </p:nvSpPr>
        <p:spPr bwMode="auto">
          <a:xfrm>
            <a:off x="4794397" y="5902996"/>
            <a:ext cx="7277932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sz="1000" b="0" i="0" u="none">
                <a:solidFill>
                  <a:srgbClr val="222222"/>
                </a:solidFill>
                <a:latin typeface="Arial"/>
                <a:ea typeface="Arial"/>
                <a:cs typeface="Arial"/>
              </a:rPr>
              <a:t>Peterson, R. L., Borth, D. E., &amp; Ziemer, R. E. (1995). </a:t>
            </a:r>
            <a:r>
              <a:rPr sz="1000" b="0" i="1" u="none">
                <a:solidFill>
                  <a:srgbClr val="222222"/>
                </a:solidFill>
                <a:latin typeface="Arial"/>
                <a:ea typeface="Arial"/>
                <a:cs typeface="Arial"/>
              </a:rPr>
              <a:t>An introduction to spread-spectrum communications</a:t>
            </a:r>
            <a:r>
              <a:rPr sz="1000" b="0" i="0" u="none">
                <a:solidFill>
                  <a:srgbClr val="222222"/>
                </a:solidFill>
                <a:latin typeface="Arial"/>
                <a:ea typeface="Arial"/>
                <a:cs typeface="Arial"/>
              </a:rPr>
              <a:t>. Prentice-Hall, Inc..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53131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Как генерировать m-последовательности?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7501360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838199" y="1825625"/>
                <a:ext cx="11307293" cy="4351338"/>
              </a:xfrm>
            </p:spPr>
            <p:txBody>
              <a:bodyPr/>
              <a:lstStyle/>
              <a:p>
                <a:pPr>
                  <a:defRPr/>
                </a:pPr>
                <a:r>
                  <a:rPr dirty="0" err="1"/>
                  <a:t>Регистр</a:t>
                </a:r>
                <a:r>
                  <a:rPr dirty="0"/>
                  <a:t> </a:t>
                </a:r>
                <a:r>
                  <a:rPr dirty="0" err="1"/>
                  <a:t>сдвига</a:t>
                </a:r>
                <a:r>
                  <a:rPr dirty="0"/>
                  <a:t> с </a:t>
                </a:r>
                <a:r>
                  <a:rPr dirty="0" err="1"/>
                  <a:t>линейной</a:t>
                </a:r>
                <a:r>
                  <a:rPr dirty="0"/>
                  <a:t> </a:t>
                </a:r>
                <a:r>
                  <a:rPr dirty="0" err="1"/>
                  <a:t>обратной</a:t>
                </a:r>
                <a:r>
                  <a:rPr dirty="0"/>
                  <a:t> </a:t>
                </a:r>
                <a:r>
                  <a:rPr dirty="0" err="1"/>
                  <a:t>связью</a:t>
                </a:r>
                <a:r>
                  <a:rPr dirty="0"/>
                  <a:t> (РСЛОС)</a:t>
                </a:r>
              </a:p>
              <a:p>
                <a:pPr>
                  <a:defRPr/>
                </a:pPr>
                <a:r>
                  <a:rPr dirty="0" err="1"/>
                  <a:t>Если</a:t>
                </a:r>
                <a:r>
                  <a:rPr dirty="0"/>
                  <a:t> </a:t>
                </a:r>
                <a:r>
                  <a:rPr dirty="0" err="1"/>
                  <a:t>длина</a:t>
                </a:r>
                <a:r>
                  <a:rPr dirty="0"/>
                  <a:t> </a:t>
                </a:r>
                <a:r>
                  <a:rPr dirty="0" err="1"/>
                  <a:t>последовательности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2800">
                        <a:latin typeface="Cambria Math"/>
                        <a:ea typeface="Cambria Math"/>
                        <a:cs typeface="Cambria Math"/>
                      </a:rPr>
                      <m:t>𝑁</m:t>
                    </m:r>
                    <m:r>
                      <a:rPr sz="2800">
                        <a:latin typeface="Cambria Math"/>
                        <a:ea typeface="Cambria Math"/>
                        <a:cs typeface="Cambria Math"/>
                      </a:rPr>
                      <m:t> = </m:t>
                    </m:r>
                    <m:sSup>
                      <m:sSupPr>
                        <m:ctrlPr>
                          <a:rPr sz="28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sz="2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sz="280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sz="2800">
                        <a:latin typeface="Cambria Math"/>
                        <a:ea typeface="Cambria Math"/>
                        <a:cs typeface="Cambria Math"/>
                      </a:rPr>
                      <m:t>−</m:t>
                    </m:r>
                    <m:r>
                      <a:rPr sz="2800">
                        <a:latin typeface="Cambria Math"/>
                        <a:ea typeface="Cambria Math"/>
                        <a:cs typeface="Cambria Math"/>
                      </a:rPr>
                      <m:t>1</m:t>
                    </m:r>
                  </m:oMath>
                </a14:m>
                <a:r>
                  <a:rPr lang="ru-RU" sz="2800" b="0" i="0" u="none" strike="noStrike" cap="none" spc="0" dirty="0">
                    <a:solidFill>
                      <a:schemeClr val="tx1"/>
                    </a:solidFill>
                    <a:latin typeface="Calibri"/>
                    <a:ea typeface="Arial"/>
                    <a:cs typeface="Arial"/>
                  </a:rPr>
                  <a:t>, то длина регистра </a:t>
                </a:r>
                <a14:m>
                  <m:oMath xmlns:m="http://schemas.openxmlformats.org/officeDocument/2006/math">
                    <m:r>
                      <a:rPr>
                        <a:latin typeface="Cambria Math"/>
                        <a:ea typeface="Cambria Math"/>
                        <a:cs typeface="Cambria Math"/>
                      </a:rPr>
                      <m:t>𝑟</m:t>
                    </m:r>
                  </m:oMath>
                </a14:m>
                <a:r>
                  <a:rPr lang="ru-RU" sz="2800" b="0" i="0" u="none" strike="noStrike" cap="none" spc="0" dirty="0">
                    <a:solidFill>
                      <a:schemeClr val="tx1"/>
                    </a:solidFill>
                    <a:latin typeface="Calibri"/>
                    <a:ea typeface="Arial"/>
                    <a:cs typeface="Arial"/>
                  </a:rPr>
                  <a:t>.</a:t>
                </a:r>
              </a:p>
              <a:p>
                <a:pPr>
                  <a:defRPr/>
                </a:pPr>
                <a:r>
                  <a:rPr lang="ru-RU" sz="2800" b="0" i="0" u="none" strike="noStrike" cap="none" spc="0" dirty="0">
                    <a:solidFill>
                      <a:schemeClr val="tx1"/>
                    </a:solidFill>
                    <a:latin typeface="Calibri"/>
                    <a:ea typeface="Arial"/>
                    <a:cs typeface="Arial"/>
                  </a:rPr>
                  <a:t>Коэффициенты обратной связи доступны в таблицах [1] (Раздел </a:t>
                </a:r>
                <a:r>
                  <a:rPr lang="ru-RU" sz="2800" b="0" i="0" u="none" dirty="0">
                    <a:solidFill>
                      <a:srgbClr val="222222"/>
                    </a:solidFill>
                    <a:latin typeface="Arial"/>
                    <a:ea typeface="Arial"/>
                    <a:cs typeface="Arial"/>
                  </a:rPr>
                  <a:t>3-3.3)</a:t>
                </a:r>
                <a:endParaRPr dirty="0"/>
              </a:p>
            </p:txBody>
          </p:sp>
        </mc:Choice>
        <mc:Fallback>
          <p:sp>
            <p:nvSpPr>
              <p:cNvPr id="977501360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199" y="1825625"/>
                <a:ext cx="11307293" cy="4351338"/>
              </a:xfrm>
              <a:blipFill>
                <a:blip r:embed="rId2"/>
                <a:stretch>
                  <a:fillRect l="-916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5840905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3767B1-EEE4-A6AE-4E96-1C6564A2FE20}" type="slidenum">
              <a:rPr lang="ru-RU"/>
              <a:t>12</a:t>
            </a:fld>
            <a:endParaRPr lang="ru-RU"/>
          </a:p>
        </p:txBody>
      </p:sp>
      <p:sp>
        <p:nvSpPr>
          <p:cNvPr id="1131648413" name=" 1131648412"/>
          <p:cNvSpPr/>
          <p:nvPr/>
        </p:nvSpPr>
        <p:spPr bwMode="auto">
          <a:xfrm>
            <a:off x="2567609" y="5856904"/>
            <a:ext cx="9577884" cy="27435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sz="12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[1] Peterson, R. L., </a:t>
            </a:r>
            <a:r>
              <a:rPr sz="1200" b="0" i="0" u="none" dirty="0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Borth</a:t>
            </a:r>
            <a:r>
              <a:rPr sz="12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, D. E., &amp; </a:t>
            </a:r>
            <a:r>
              <a:rPr sz="1200" b="0" i="0" u="none" dirty="0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Ziemer</a:t>
            </a:r>
            <a:r>
              <a:rPr sz="12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, R. E. (1995). </a:t>
            </a:r>
            <a:r>
              <a:rPr sz="1200" b="0" i="1" u="none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An introduction to spread-spectrum communications</a:t>
            </a:r>
            <a:r>
              <a:rPr sz="12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. Prentice-Hall, Inc..</a:t>
            </a:r>
          </a:p>
        </p:txBody>
      </p:sp>
      <p:sp>
        <p:nvSpPr>
          <p:cNvPr id="1395326845" name=" 1395326844"/>
          <p:cNvSpPr/>
          <p:nvPr/>
        </p:nvSpPr>
        <p:spPr bwMode="auto">
          <a:xfrm>
            <a:off x="6806759" y="6605042"/>
            <a:ext cx="21431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780915317" name="Picture 7809153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71937" y="3497951"/>
            <a:ext cx="7620975" cy="14009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19780478" name="TextBox 1119780477"/>
              <p:cNvSpPr txBox="1"/>
              <p:nvPr/>
            </p:nvSpPr>
            <p:spPr bwMode="auto">
              <a:xfrm>
                <a:off x="943947" y="4966333"/>
                <a:ext cx="9895516" cy="665583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t>Пример: при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𝑟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7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t> обратную связь можно задать как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367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11110111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t>.</a:t>
                </a:r>
              </a:p>
              <a:p>
                <a:pPr>
                  <a:defRPr/>
                </a:pPr>
                <a:r>
                  <a:t>Порождающий полином: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𝑔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 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1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 + 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𝐷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 + 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p>
                        </m:sSup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/>
              </a:p>
            </p:txBody>
          </p:sp>
        </mc:Choice>
        <mc:Fallback>
          <p:sp>
            <p:nvSpPr>
              <p:cNvPr id="1119780478" name="TextBox 11197804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3947" y="4966333"/>
                <a:ext cx="9895516" cy="665583"/>
              </a:xfrm>
              <a:prstGeom prst="rect">
                <a:avLst/>
              </a:prstGeom>
              <a:blipFill>
                <a:blip r:embed="rId4"/>
                <a:stretch>
                  <a:fillRect l="-62" t="-4587" b="-137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Как начинается сеанс связи (</a:t>
            </a:r>
            <a:r>
              <a:rPr lang="en-US"/>
              <a:t>PHY layer)</a:t>
            </a:r>
            <a:r>
              <a:rPr lang="ru-RU"/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13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29466"/>
              </p:ext>
            </p:extLst>
          </p:nvPr>
        </p:nvGraphicFramePr>
        <p:xfrm>
          <a:off x="705392" y="1690688"/>
          <a:ext cx="9030790" cy="2570480"/>
        </p:xfrm>
        <a:graphic>
          <a:graphicData uri="http://schemas.openxmlformats.org/drawingml/2006/table">
            <a:tbl>
              <a:tblPr firstRow="1" bandRow="1">
                <a:tableStyleId>{BAA5D1D9-858D-7753-E64C-32B73F803A59}</a:tableStyleId>
              </a:tblPr>
              <a:tblGrid>
                <a:gridCol w="451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Проблема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Решение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Приёмник не знает, в какой момент начинать приём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Разделить поток символов на кадры с определённым заголовком, который заранее известен приёмнику. Искать в принятом сигнале заголовок.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/>
                        <a:t>При большом частотном сдвиге сложно избежать ошибок при демодуляции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Частотный сдвиг = поворот созвездия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5638800" y="1579563"/>
                <a:ext cx="5689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sz="3600" b="0" i="1">
                            <a:latin typeface="Cambria Math"/>
                          </a:rPr>
                          <m:t>𝑧</m:t>
                        </m:r>
                        <m:d>
                          <m:dPr>
                            <m:ctrlPr>
                              <a:rPr lang="en-US" sz="3600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sz="3600" b="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en-US" sz="3600"/>
                  <a:t> - </a:t>
                </a:r>
                <a:r>
                  <a:rPr lang="ru-RU" sz="3600"/>
                  <a:t>исходная точка,</a:t>
                </a:r>
                <a:endParaRPr/>
              </a:p>
              <a:p>
                <a:pPr marL="0" indent="0">
                  <a:buNone/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sz="3600" b="0" i="1">
                            <a:latin typeface="Cambria Math"/>
                          </a:rPr>
                          <m:t>𝑧</m:t>
                        </m:r>
                        <m:r>
                          <a:rPr lang="en-US" sz="3600" b="0" i="1">
                            <a:latin typeface="Cambria Math"/>
                          </a:rPr>
                          <m:t>(</m:t>
                        </m:r>
                        <m:r>
                          <a:rPr lang="en-US" sz="3600" b="0" i="1">
                            <a:latin typeface="Cambria Math"/>
                          </a:rPr>
                          <m:t>𝑛</m:t>
                        </m:r>
                        <m:r>
                          <a:rPr lang="en-US" sz="3600" b="0" i="1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3600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sz="3600" b="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3600" b="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3600" b="0" i="1">
                                <a:latin typeface="Cambria Math"/>
                              </a:rPr>
                              <m:t>𝑓𝑛</m:t>
                            </m:r>
                            <m:r>
                              <a:rPr lang="en-US" sz="3600" b="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3600" b="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  <m:r>
                              <a:rPr lang="en-US" sz="3600" b="0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en-US" sz="3600"/>
                  <a:t>- </a:t>
                </a:r>
                <a:r>
                  <a:rPr lang="ru-RU" sz="3600"/>
                  <a:t>точка после частотного сдвига,</a:t>
                </a:r>
                <a:endParaRPr/>
              </a:p>
              <a:p>
                <a:pPr marL="0" indent="0">
                  <a:buNone/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sz="3600" b="0" i="1">
                            <a:latin typeface="Cambria Math"/>
                          </a:rPr>
                          <m:t>𝑓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en-US" sz="3600"/>
                  <a:t> – </a:t>
                </a:r>
                <a:r>
                  <a:rPr lang="ru-RU" sz="3600"/>
                  <a:t>частотный сдвиг,</a:t>
                </a:r>
                <a:endParaRPr/>
              </a:p>
              <a:p>
                <a:pPr marL="0" indent="0">
                  <a:buNone/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ru-RU" sz="3600" i="1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ru-RU" sz="3600"/>
                  <a:t> – фазовый сдвиг 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638800" y="1579563"/>
                <a:ext cx="5689600" cy="4351338"/>
              </a:xfrm>
              <a:blipFill>
                <a:blip r:embed="rId2"/>
                <a:stretch>
                  <a:fillRect l="-3215" t="-3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14</a:t>
            </a:fld>
            <a:endParaRPr lang="ru-RU"/>
          </a:p>
        </p:txBody>
      </p:sp>
      <p:pic>
        <p:nvPicPr>
          <p:cNvPr id="7170" name="Picture 2" descr="Картинки по запросу частотный сдвиг"/>
          <p:cNvPicPr>
            <a:picLocks noChangeAspect="1" noChangeArrowheads="1"/>
          </p:cNvPicPr>
          <p:nvPr/>
        </p:nvPicPr>
        <p:blipFill>
          <a:blip r:embed="rId3"/>
          <a:srcRect l="1757" t="13307" r="53998" b="8982"/>
          <a:stretch/>
        </p:blipFill>
        <p:spPr bwMode="auto">
          <a:xfrm>
            <a:off x="939798" y="1468395"/>
            <a:ext cx="4343402" cy="42847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391346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Устойчивость синхронизации</a:t>
            </a:r>
          </a:p>
        </p:txBody>
      </p:sp>
      <p:sp>
        <p:nvSpPr>
          <p:cNvPr id="53362999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dirty="0" err="1"/>
              <a:t>Вспомним</a:t>
            </a:r>
            <a:r>
              <a:rPr dirty="0"/>
              <a:t> </a:t>
            </a:r>
            <a:r>
              <a:rPr dirty="0" err="1"/>
              <a:t>про</a:t>
            </a:r>
            <a:r>
              <a:rPr dirty="0"/>
              <a:t> </a:t>
            </a:r>
            <a:r>
              <a:rPr dirty="0" err="1"/>
              <a:t>наш</a:t>
            </a:r>
            <a:r>
              <a:rPr dirty="0"/>
              <a:t> </a:t>
            </a:r>
            <a:r>
              <a:rPr dirty="0" err="1"/>
              <a:t>коррелятор</a:t>
            </a:r>
            <a:r>
              <a:rPr dirty="0"/>
              <a:t>:</a:t>
            </a:r>
          </a:p>
          <a:p>
            <a:pPr marL="0" indent="0">
              <a:buFont typeface="Arial"/>
              <a:buNone/>
              <a:defRPr/>
            </a:pP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входной</a:t>
            </a:r>
            <a:r>
              <a:rPr dirty="0"/>
              <a:t> </a:t>
            </a:r>
            <a:r>
              <a:rPr dirty="0" err="1"/>
              <a:t>сигнал</a:t>
            </a:r>
            <a:r>
              <a:rPr dirty="0"/>
              <a:t> </a:t>
            </a:r>
            <a:r>
              <a:rPr dirty="0" err="1"/>
              <a:t>содержит</a:t>
            </a:r>
            <a:r>
              <a:rPr dirty="0"/>
              <a:t> </a:t>
            </a:r>
            <a:r>
              <a:rPr dirty="0" err="1"/>
              <a:t>частотный</a:t>
            </a:r>
            <a:r>
              <a:rPr dirty="0"/>
              <a:t> </a:t>
            </a:r>
            <a:r>
              <a:rPr dirty="0" err="1"/>
              <a:t>сдвиг</a:t>
            </a:r>
            <a:r>
              <a:rPr dirty="0"/>
              <a:t>?</a:t>
            </a:r>
          </a:p>
          <a:p>
            <a:pPr marL="0" indent="0">
              <a:buFont typeface="Arial"/>
              <a:buNone/>
              <a:defRPr/>
            </a:pPr>
            <a:endParaRPr dirty="0"/>
          </a:p>
        </p:txBody>
      </p:sp>
      <p:sp>
        <p:nvSpPr>
          <p:cNvPr id="928671011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1FA8AB5-EFF7-EDD7-646E-512CA58EC125}" type="slidenum">
              <a:rPr lang="ru-RU"/>
              <a:t>15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7638170" name="TextBox 737638169"/>
              <p:cNvSpPr txBox="1"/>
              <p:nvPr/>
            </p:nvSpPr>
            <p:spPr bwMode="auto">
              <a:xfrm>
                <a:off x="838197" y="2848993"/>
                <a:ext cx="9821645" cy="2139753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ar-AE" sz="2600" smtClean="0">
                        <a:latin typeface="Cambria Math"/>
                        <a:ea typeface="Cambria Math"/>
                        <a:cs typeface="Cambria Math"/>
                      </a:rPr>
                      <m:t>𝑅</m:t>
                    </m:r>
                    <m:d>
                      <m:dPr>
                        <m:ctrlPr>
                          <a:rPr lang="ar-AE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6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ar-AE" sz="2600">
                        <a:latin typeface="Cambria Math"/>
                        <a:ea typeface="Cambria Math"/>
                        <a:cs typeface="Cambria Math"/>
                      </a:rPr>
                      <m:t>= </m:t>
                    </m:r>
                    <m:f>
                      <m:fPr>
                        <m:ctrlPr>
                          <a:rPr lang="ar-AE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ar-AE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ar-AE"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ar-AE" sz="2600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ar-AE" sz="2600" i="1">
                                    <a:latin typeface="Cambria Math"/>
                                  </a:rPr>
                                  <m:t>𝐻</m:t>
                                </m:r>
                              </m:sub>
                            </m:sSub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d>
                              <m:dPr>
                                <m:ctrlPr>
                                  <a:rPr lang="ar-AE"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  <m:sSup>
                          <m:sSupPr>
                            <m:ctrlPr>
                              <a:rPr lang="ar-AE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ar-AE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2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ar-AE" sz="2600">
                                <a:latin typeface="Cambria Math"/>
                                <a:ea typeface="Cambria Math"/>
                                <a:cs typeface="Cambria Math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ar-AE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ar-AE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ar-AE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ar-AE" sz="28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ar-AE" sz="2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28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ar-A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80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ar-AE" sz="280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ar-AE" sz="2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−</m:t>
                                </m:r>
                                <m:r>
                                  <a:rPr lang="ar-AE" sz="2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ar-AE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ar-AE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280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d>
                                          <m:dPr>
                                            <m:ctrlPr>
                                              <a:rPr lang="ar-AE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sz="280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ar-AE" sz="280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ar-AE" sz="280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ar-AE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 sz="280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ar-A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ar-AE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ar-AE" sz="28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ar-AE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ar-A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28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ar-AE" sz="28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r>
                                      <a:rPr lang="ar-AE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ar-AE" sz="28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ar-AE" sz="28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sz="28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𝒙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ar-AE" sz="280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ar-AE" sz="2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ar-AE" sz="2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 </m:t>
                                </m:r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ar-AE" sz="2600" dirty="0">
                    <a:latin typeface="Cambria Math"/>
                    <a:ea typeface="Cambria Math"/>
                    <a:cs typeface="Cambria Math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6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ar-AE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ar-AE"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naryPr>
                              <m:sub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ar-AE" sz="26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600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ar-AE" sz="2600" i="1">
                                        <a:latin typeface="Cambria Math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ar-AE" sz="26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26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nary>
                            <m:sSup>
                              <m:sSupPr>
                                <m:ctrlPr>
                                  <a:rPr lang="ar-AE"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ar-AE"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ar-AE"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ar-AE" sz="2600"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ar-AE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ar-AE"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naryPr>
                              <m:sub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ar-AE" sz="26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600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ar-AE" sz="2600" i="1">
                                        <a:latin typeface="Cambria Math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ar-AE"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|</m:t>
                                </m:r>
                                <m:r>
                                  <a:rPr lang="ar-AE"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𝒙</m:t>
                                </m:r>
                                <m:r>
                                  <a:rPr lang="ar-AE"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a:rPr lang="ar-AE"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𝑘</m:t>
                                </m:r>
                                <m:r>
                                  <a:rPr lang="ar-AE"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)|</m:t>
                                </m:r>
                              </m:e>
                            </m:nary>
                          </m:e>
                          <m:sup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ar-AE" sz="2600" dirty="0">
                    <a:latin typeface="Cambria Math"/>
                    <a:ea typeface="Cambria Math"/>
                    <a:cs typeface="Cambria Math"/>
                  </a:rPr>
                  <a:t>=</a:t>
                </a:r>
              </a:p>
              <a:p>
                <a:pPr algn="l">
                  <a:defRPr/>
                </a:pPr>
                <a:r>
                  <a:rPr lang="ar-AE" sz="2600" dirty="0">
                    <a:latin typeface="Cambria Math"/>
                    <a:ea typeface="Cambria Math"/>
                    <a:cs typeface="Cambria Math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6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ar-AE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ar-AE" sz="2600"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𝑓𝑛</m:t>
                            </m:r>
                          </m:sup>
                        </m:sSup>
                        <m:sSup>
                          <m:sSupPr>
                            <m:ctrlPr>
                              <a:rPr lang="ar-AE" sz="26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ar-AE"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naryPr>
                              <m:sub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ar-AE" sz="26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600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ar-AE" sz="2600" i="1">
                                        <a:latin typeface="Cambria Math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ar-AE" sz="26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26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nary>
                            <m:sSup>
                              <m:sSupPr>
                                <m:ctrlPr>
                                  <a:rPr lang="ar-AE"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ar-AE"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ar-AE"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ar-AE" sz="2600"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𝑓𝑘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ar-AE" sz="26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ar-AE"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naryPr>
                              <m:sub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ar-AE" sz="26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600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ar-AE" sz="2600" i="1">
                                        <a:latin typeface="Cambria Math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2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ar-AE"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|</m:t>
                                </m:r>
                                <m:r>
                                  <a:rPr lang="ar-AE"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𝒙</m:t>
                                </m:r>
                                <m:r>
                                  <a:rPr lang="ar-AE"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a:rPr lang="ar-AE"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𝑘</m:t>
                                </m:r>
                                <m:r>
                                  <a:rPr lang="ar-AE"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)|</m:t>
                                </m:r>
                              </m:e>
                            </m:nary>
                          </m:e>
                          <m:sup>
                            <m:r>
                              <a:rPr lang="ar-AE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dirty="0"/>
              </a:p>
            </p:txBody>
          </p:sp>
        </mc:Choice>
        <mc:Fallback>
          <p:sp>
            <p:nvSpPr>
              <p:cNvPr id="737638170" name="TextBox 737638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197" y="2848993"/>
                <a:ext cx="9821645" cy="21397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865986" name="Rectangle 41865985"/>
              <p:cNvSpPr/>
              <p:nvPr/>
            </p:nvSpPr>
            <p:spPr bwMode="auto">
              <a:xfrm>
                <a:off x="5851765" y="1582212"/>
                <a:ext cx="3384136" cy="870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/>
                          <a:ea typeface="Cambria Math"/>
                          <a:cs typeface="Cambria Math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>
                          <a:latin typeface="Cambria Math"/>
                          <a:ea typeface="Cambria Math"/>
                          <a:cs typeface="Cambria Math"/>
                        </a:rPr>
                        <m:t>= 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d>
                                <m:dPr>
                                  <m:ctrlPr>
                                    <a:rPr sz="18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sz="1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1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1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−</m:t>
                              </m:r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|</m:t>
                              </m:r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d>
                                <m:dPr>
                                  <m:ctrlPr>
                                    <a:rPr sz="18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sz="1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1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1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|</m:t>
                              </m:r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|</m:t>
                              </m:r>
                              <m: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𝒙</m:t>
                              </m:r>
                              <m: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</m:t>
                              </m:r>
                              <m: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𝑘</m:t>
                              </m:r>
                              <m: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)|</m:t>
                              </m:r>
                            </m:e>
                          </m:nary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dirty="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41865986" name="Rectangle 418659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1765" y="1582212"/>
                <a:ext cx="3384136" cy="870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494444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dirty="0" err="1"/>
              <a:t>Устойчивость</a:t>
            </a:r>
            <a:r>
              <a:rPr dirty="0"/>
              <a:t> </a:t>
            </a:r>
            <a:r>
              <a:rPr dirty="0" err="1"/>
              <a:t>синхронизации</a:t>
            </a:r>
            <a:endParaRPr dirty="0"/>
          </a:p>
        </p:txBody>
      </p:sp>
      <p:sp>
        <p:nvSpPr>
          <p:cNvPr id="155782769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dirty="0" err="1"/>
              <a:t>Вспомним</a:t>
            </a:r>
            <a:r>
              <a:rPr dirty="0"/>
              <a:t> </a:t>
            </a:r>
            <a:r>
              <a:rPr dirty="0" err="1"/>
              <a:t>про</a:t>
            </a:r>
            <a:r>
              <a:rPr dirty="0"/>
              <a:t> </a:t>
            </a:r>
            <a:r>
              <a:rPr dirty="0" err="1"/>
              <a:t>наш</a:t>
            </a:r>
            <a:r>
              <a:rPr dirty="0"/>
              <a:t> </a:t>
            </a:r>
            <a:r>
              <a:rPr dirty="0" err="1"/>
              <a:t>коррелятор</a:t>
            </a:r>
            <a:r>
              <a:rPr dirty="0"/>
              <a:t>:</a:t>
            </a:r>
          </a:p>
          <a:p>
            <a:pPr marL="0" indent="0">
              <a:buFont typeface="Arial"/>
              <a:buNone/>
              <a:defRPr/>
            </a:pP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входной</a:t>
            </a:r>
            <a:r>
              <a:rPr dirty="0"/>
              <a:t> </a:t>
            </a:r>
            <a:r>
              <a:rPr dirty="0" err="1"/>
              <a:t>сигнал</a:t>
            </a:r>
            <a:r>
              <a:rPr dirty="0"/>
              <a:t> </a:t>
            </a:r>
            <a:r>
              <a:rPr dirty="0" err="1"/>
              <a:t>содержит</a:t>
            </a:r>
            <a:r>
              <a:rPr dirty="0"/>
              <a:t> </a:t>
            </a:r>
            <a:r>
              <a:rPr dirty="0" err="1"/>
              <a:t>частотный</a:t>
            </a:r>
            <a:r>
              <a:rPr dirty="0"/>
              <a:t> </a:t>
            </a:r>
            <a:r>
              <a:rPr dirty="0" err="1"/>
              <a:t>сдвиг</a:t>
            </a:r>
            <a:r>
              <a:rPr dirty="0"/>
              <a:t>?</a:t>
            </a:r>
          </a:p>
          <a:p>
            <a:pPr marL="0" indent="0">
              <a:buFont typeface="Arial"/>
              <a:buNone/>
              <a:defRPr/>
            </a:pPr>
            <a:endParaRPr dirty="0"/>
          </a:p>
        </p:txBody>
      </p:sp>
      <p:sp>
        <p:nvSpPr>
          <p:cNvPr id="71994049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B64FF37-4EB8-3392-AF02-8D5A7C0060D4}" type="slidenum">
              <a:rPr lang="ru-RU"/>
              <a:t>16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297401" name="TextBox 24297400"/>
              <p:cNvSpPr txBox="1"/>
              <p:nvPr/>
            </p:nvSpPr>
            <p:spPr bwMode="auto">
              <a:xfrm>
                <a:off x="838197" y="2848992"/>
                <a:ext cx="9821645" cy="2056269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sz="2600">
                        <a:latin typeface="Cambria Math"/>
                        <a:ea typeface="Cambria Math"/>
                        <a:cs typeface="Cambria Math"/>
                      </a:rPr>
                      <m:t>𝑅</m:t>
                    </m:r>
                    <m:d>
                      <m:dPr>
                        <m:ctrlPr>
                          <a:rPr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6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sz="2600">
                        <a:latin typeface="Cambria Math"/>
                        <a:ea typeface="Cambria Math"/>
                        <a:cs typeface="Cambria Math"/>
                      </a:rPr>
                      <m:t>= </m:t>
                    </m:r>
                    <m:f>
                      <m:fPr>
                        <m:ctrlPr>
                          <a:rPr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𝐻</m:t>
                                </m:r>
                              </m:sub>
                            </m:sSub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d>
                              <m:dPr>
                                <m:ctrlPr>
                                  <a:rPr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  <m:sSup>
                          <m:sSupPr>
                            <m:ctrlPr>
                              <a:rPr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2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sz="2600">
                                <a:latin typeface="Cambria Math"/>
                                <a:ea typeface="Cambria Math"/>
                                <a:cs typeface="Cambria Math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ar-AE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ar-AE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ar-AE" sz="2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−</m:t>
                                </m:r>
                                <m:r>
                                  <a:rPr lang="ar-AE" sz="2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ar-AE" sz="24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240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d>
                                          <m:dPr>
                                            <m:ctrlPr>
                                              <a:rPr lang="ar-AE" sz="24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sz="240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ar-AE" sz="240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ar-AE" sz="240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ar-AE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ar-A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2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ar-AE" sz="24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ar-AE" sz="24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ar-AE" sz="24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sz="24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𝒙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ar-AE" sz="24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ar-AE" sz="24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ar-AE" sz="2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 </m:t>
                                </m:r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sz="2600" dirty="0">
                    <a:latin typeface="Cambria Math"/>
                    <a:ea typeface="Cambria Math"/>
                    <a:cs typeface="Cambria Math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sz="26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naryPr>
                              <m:sub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sz="26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sz="26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nary>
                            <m:sSup>
                              <m:sSupPr>
                                <m:ctrlPr>
                                  <a:rPr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sz="2600"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naryPr>
                              <m:sub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|</m:t>
                                </m:r>
                                <m:r>
                                  <a:rPr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𝒙</m:t>
                                </m:r>
                                <m:r>
                                  <a:rPr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a:rPr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𝑘</m:t>
                                </m:r>
                                <m:r>
                                  <a:rPr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)|</m:t>
                                </m:r>
                              </m:e>
                            </m:nary>
                          </m:e>
                          <m:sup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sz="2600" dirty="0">
                    <a:latin typeface="Cambria Math"/>
                    <a:ea typeface="Cambria Math"/>
                    <a:cs typeface="Cambria Math"/>
                  </a:rPr>
                  <a:t>=</a:t>
                </a:r>
              </a:p>
              <a:p>
                <a:pPr algn="l">
                  <a:defRPr/>
                </a:pPr>
                <a:r>
                  <a:rPr sz="2600" dirty="0">
                    <a:latin typeface="Cambria Math"/>
                    <a:ea typeface="Cambria Math"/>
                    <a:cs typeface="Cambria Math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sz="26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sz="2600"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𝑓𝑛</m:t>
                            </m:r>
                          </m:sup>
                        </m:sSup>
                        <m:sSup>
                          <m:sSupPr>
                            <m:ctrlPr>
                              <a:rPr sz="26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naryPr>
                              <m:sub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sz="26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sz="26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nary>
                            <m:sSup>
                              <m:sSupPr>
                                <m:ctrlPr>
                                  <a:rPr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sz="2600"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𝑓𝑘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sz="26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sz="26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naryPr>
                              <m:sub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sz="2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|</m:t>
                                </m:r>
                                <m:r>
                                  <a:rPr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𝒙</m:t>
                                </m:r>
                                <m:r>
                                  <a:rPr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a:rPr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𝑘</m:t>
                                </m:r>
                                <m:r>
                                  <a:rPr sz="26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)|</m:t>
                                </m:r>
                              </m:e>
                            </m:nary>
                          </m:e>
                          <m:sup>
                            <m:r>
                              <a:rPr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dirty="0"/>
              </a:p>
            </p:txBody>
          </p:sp>
        </mc:Choice>
        <mc:Fallback>
          <p:sp>
            <p:nvSpPr>
              <p:cNvPr id="24297401" name="TextBox 242974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197" y="2848992"/>
                <a:ext cx="9821645" cy="2056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6706409" name="Rectangle 1726706408"/>
              <p:cNvSpPr/>
              <p:nvPr/>
            </p:nvSpPr>
            <p:spPr bwMode="auto">
              <a:xfrm>
                <a:off x="5851798" y="1582211"/>
                <a:ext cx="3384136" cy="870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= 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sz="180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d>
                                    <m:dPr>
                                      <m:ctrlPr>
                                        <a:rPr sz="18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sz="18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18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18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nary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−</m:t>
                                  </m:r>
                                  <m:r>
                                    <a:rPr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|</m:t>
                                  </m:r>
                                  <m:r>
                                    <a:rPr sz="180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d>
                                    <m:dPr>
                                      <m:ctrlPr>
                                        <a:rPr sz="18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sz="18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18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18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|</m:t>
                                  </m:r>
                                  <m:r>
                                    <a:rPr sz="180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|</m:t>
                                  </m:r>
                                  <m: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𝒙</m:t>
                                  </m:r>
                                  <m: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</m:t>
                                  </m:r>
                                  <m: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𝑘</m:t>
                                  </m:r>
                                  <m: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)|</m:t>
                                  </m:r>
                                </m:e>
                              </m:nary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1726706409" name="Rectangle 17267064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1798" y="1582211"/>
                <a:ext cx="3384136" cy="870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6728864" name="TextBox 1626728863"/>
          <p:cNvSpPr txBox="1"/>
          <p:nvPr/>
        </p:nvSpPr>
        <p:spPr bwMode="auto">
          <a:xfrm>
            <a:off x="5211149" y="4677073"/>
            <a:ext cx="6437076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400"/>
              <a:t>Вопрос: повлияет ли частотный сдвиг на помехоустойчивость кадровой синхронизации?</a:t>
            </a:r>
          </a:p>
        </p:txBody>
      </p:sp>
      <p:sp>
        <p:nvSpPr>
          <p:cNvPr id="238810771" name="Rectangle 238810770"/>
          <p:cNvSpPr/>
          <p:nvPr/>
        </p:nvSpPr>
        <p:spPr bwMode="auto">
          <a:xfrm>
            <a:off x="1134449" y="3933824"/>
            <a:ext cx="3695699" cy="1190624"/>
          </a:xfrm>
          <a:prstGeom prst="rect">
            <a:avLst/>
          </a:prstGeom>
          <a:noFill/>
          <a:ln w="38099" cap="flat" cmpd="sng" algn="ctr">
            <a:solidFill>
              <a:srgbClr val="FFC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9186-00FB-4E45-8B5E-236D8BFA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Устойчивость синхронизации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E8386-3001-4E72-80B0-E3F17A0FD8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ar-AE" sz="2800" smtClean="0">
                              <a:latin typeface="Cambria Math"/>
                              <a:ea typeface="Cambria Math"/>
                              <a:cs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ar-AE" i="1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nary>
                                  <m:sSup>
                                    <m:sSup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ar-AE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𝑓𝑘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ar-AE" i="1">
                                          <a:latin typeface="Cambria Math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|</m:t>
                                  </m:r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𝒙</m:t>
                                  </m:r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</m:t>
                                  </m:r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𝑘</m:t>
                                  </m:r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)|</m:t>
                                  </m:r>
                                </m:e>
                              </m:nary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Каждый отсчёт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d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k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=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ar-AE">
                                <a:latin typeface="Cambria Math"/>
                                <a:ea typeface="Cambria Math"/>
                                <a:cs typeface="Cambria Math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latin typeface="Cambria Math"/>
                            <a:ea typeface="Cambria Math"/>
                            <a:cs typeface="Cambria Math"/>
                          </a:rPr>
                          <m:t>2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𝑓𝑘</m:t>
                        </m:r>
                      </m:sup>
                    </m:sSup>
                  </m:oMath>
                </a14:m>
                <a:r>
                  <a:rPr lang="ru-RU" dirty="0"/>
                  <a:t>— комплексное число, можно изобразить в виде вектора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E8386-3001-4E72-80B0-E3F17A0FD8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B2D8B-FEFF-4B9B-9F24-8C827826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8BCFE-0625-4FCB-A955-DEA9E4E11D8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708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0265-35B2-4BD7-9581-D406FC14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Устойчивость синхронизации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8F96D3-C035-47A4-979C-23C08EE8A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873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/>
                              <a:ea typeface="Cambria Math"/>
                              <a:cs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ar-AE" i="1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nary>
                                  <m:sSup>
                                    <m:sSup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ar-AE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𝑓𝑘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ar-AE" i="1">
                                          <a:latin typeface="Cambria Math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|</m:t>
                                  </m:r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𝒙</m:t>
                                  </m:r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</m:t>
                                  </m:r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𝑘</m:t>
                                  </m:r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)|</m:t>
                                  </m:r>
                                </m:e>
                              </m:nary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d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k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ar-A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𝑓𝑘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8F96D3-C035-47A4-979C-23C08EE8A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873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A72-5090-4066-8CE2-EFDCD16F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8BCFE-0625-4FCB-A955-DEA9E4E11D8A}" type="slidenum">
              <a:rPr lang="ru-RU" smtClean="0"/>
              <a:t>18</a:t>
            </a:fld>
            <a:endParaRPr lang="ru-R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CEE2C4-6904-4E1A-912B-3187A74175CA}"/>
              </a:ext>
            </a:extLst>
          </p:cNvPr>
          <p:cNvCxnSpPr>
            <a:cxnSpLocks/>
          </p:cNvCxnSpPr>
          <p:nvPr/>
        </p:nvCxnSpPr>
        <p:spPr>
          <a:xfrm>
            <a:off x="3143672" y="3068960"/>
            <a:ext cx="0" cy="302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DECB24-8466-40DC-91A6-F865D4B0233C}"/>
              </a:ext>
            </a:extLst>
          </p:cNvPr>
          <p:cNvCxnSpPr>
            <a:cxnSpLocks/>
          </p:cNvCxnSpPr>
          <p:nvPr/>
        </p:nvCxnSpPr>
        <p:spPr>
          <a:xfrm>
            <a:off x="1126840" y="4581128"/>
            <a:ext cx="44651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621DF7-3282-4D5F-9A37-2AFE90591587}"/>
              </a:ext>
            </a:extLst>
          </p:cNvPr>
          <p:cNvCxnSpPr>
            <a:cxnSpLocks/>
          </p:cNvCxnSpPr>
          <p:nvPr/>
        </p:nvCxnSpPr>
        <p:spPr>
          <a:xfrm>
            <a:off x="9408368" y="3068960"/>
            <a:ext cx="0" cy="302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735B34-5362-4F53-BA2A-3198BFAABEBB}"/>
              </a:ext>
            </a:extLst>
          </p:cNvPr>
          <p:cNvCxnSpPr>
            <a:cxnSpLocks/>
          </p:cNvCxnSpPr>
          <p:nvPr/>
        </p:nvCxnSpPr>
        <p:spPr>
          <a:xfrm>
            <a:off x="7391536" y="4581128"/>
            <a:ext cx="403366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801B6E-9F34-4F82-B100-35A29531C934}"/>
              </a:ext>
            </a:extLst>
          </p:cNvPr>
          <p:cNvCxnSpPr>
            <a:cxnSpLocks/>
          </p:cNvCxnSpPr>
          <p:nvPr/>
        </p:nvCxnSpPr>
        <p:spPr>
          <a:xfrm>
            <a:off x="3143672" y="4581128"/>
            <a:ext cx="4320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CDA67E-1F73-4E9F-9980-BD0FED2252E1}"/>
              </a:ext>
            </a:extLst>
          </p:cNvPr>
          <p:cNvCxnSpPr>
            <a:cxnSpLocks/>
          </p:cNvCxnSpPr>
          <p:nvPr/>
        </p:nvCxnSpPr>
        <p:spPr>
          <a:xfrm>
            <a:off x="3575720" y="4581128"/>
            <a:ext cx="4320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8C2E2D-CFC7-437B-B82D-9E6EF85FAD73}"/>
              </a:ext>
            </a:extLst>
          </p:cNvPr>
          <p:cNvCxnSpPr>
            <a:cxnSpLocks/>
          </p:cNvCxnSpPr>
          <p:nvPr/>
        </p:nvCxnSpPr>
        <p:spPr>
          <a:xfrm>
            <a:off x="3989106" y="4581128"/>
            <a:ext cx="4320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4FFBE1-A7A8-49CA-8658-D67ED89F51B2}"/>
              </a:ext>
            </a:extLst>
          </p:cNvPr>
          <p:cNvCxnSpPr>
            <a:cxnSpLocks/>
          </p:cNvCxnSpPr>
          <p:nvPr/>
        </p:nvCxnSpPr>
        <p:spPr>
          <a:xfrm>
            <a:off x="4411823" y="4581128"/>
            <a:ext cx="4320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C64209-BAE4-439E-9DA0-A2C86C7B0E15}"/>
              </a:ext>
            </a:extLst>
          </p:cNvPr>
          <p:cNvCxnSpPr>
            <a:cxnSpLocks/>
          </p:cNvCxnSpPr>
          <p:nvPr/>
        </p:nvCxnSpPr>
        <p:spPr>
          <a:xfrm>
            <a:off x="4834540" y="4581128"/>
            <a:ext cx="4320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3E5C66-AF78-4102-A872-C0A806E5DBF4}"/>
              </a:ext>
            </a:extLst>
          </p:cNvPr>
          <p:cNvCxnSpPr>
            <a:cxnSpLocks/>
          </p:cNvCxnSpPr>
          <p:nvPr/>
        </p:nvCxnSpPr>
        <p:spPr>
          <a:xfrm>
            <a:off x="3143368" y="4770211"/>
            <a:ext cx="21232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CBFC25-8CBE-4C40-8797-A56D36D5770B}"/>
              </a:ext>
            </a:extLst>
          </p:cNvPr>
          <p:cNvSpPr txBox="1"/>
          <p:nvPr/>
        </p:nvSpPr>
        <p:spPr>
          <a:xfrm>
            <a:off x="2707737" y="3058840"/>
            <a:ext cx="4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106931-9091-40BC-9D63-A1BA4A1F2C9A}"/>
              </a:ext>
            </a:extLst>
          </p:cNvPr>
          <p:cNvSpPr txBox="1"/>
          <p:nvPr/>
        </p:nvSpPr>
        <p:spPr>
          <a:xfrm>
            <a:off x="5309018" y="4591968"/>
            <a:ext cx="4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5105D5-D1EE-48B0-8530-A53F3E154029}"/>
              </a:ext>
            </a:extLst>
          </p:cNvPr>
          <p:cNvSpPr txBox="1"/>
          <p:nvPr/>
        </p:nvSpPr>
        <p:spPr>
          <a:xfrm>
            <a:off x="11145552" y="4594876"/>
            <a:ext cx="4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5FC561-000D-46A2-A164-6BB700EF0F2A}"/>
              </a:ext>
            </a:extLst>
          </p:cNvPr>
          <p:cNvSpPr txBox="1"/>
          <p:nvPr/>
        </p:nvSpPr>
        <p:spPr>
          <a:xfrm>
            <a:off x="8997568" y="3055213"/>
            <a:ext cx="4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endParaRPr lang="ru-R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347F9F-A75B-4C4C-8682-302091AFF2E7}"/>
              </a:ext>
            </a:extLst>
          </p:cNvPr>
          <p:cNvCxnSpPr>
            <a:cxnSpLocks/>
          </p:cNvCxnSpPr>
          <p:nvPr/>
        </p:nvCxnSpPr>
        <p:spPr>
          <a:xfrm>
            <a:off x="9408368" y="4576214"/>
            <a:ext cx="43204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5FFB41-6974-4CF3-9796-F6FC47AD995A}"/>
              </a:ext>
            </a:extLst>
          </p:cNvPr>
          <p:cNvCxnSpPr>
            <a:cxnSpLocks/>
          </p:cNvCxnSpPr>
          <p:nvPr/>
        </p:nvCxnSpPr>
        <p:spPr>
          <a:xfrm flipV="1">
            <a:off x="9812423" y="4437112"/>
            <a:ext cx="388033" cy="137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2A403D-89F4-4124-8411-5CADF8C8F515}"/>
              </a:ext>
            </a:extLst>
          </p:cNvPr>
          <p:cNvCxnSpPr>
            <a:cxnSpLocks/>
          </p:cNvCxnSpPr>
          <p:nvPr/>
        </p:nvCxnSpPr>
        <p:spPr>
          <a:xfrm flipV="1">
            <a:off x="10193222" y="4149080"/>
            <a:ext cx="283249" cy="2880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F6A160-D2DF-42BF-B6F8-8F55FBAAC68A}"/>
              </a:ext>
            </a:extLst>
          </p:cNvPr>
          <p:cNvCxnSpPr>
            <a:cxnSpLocks/>
          </p:cNvCxnSpPr>
          <p:nvPr/>
        </p:nvCxnSpPr>
        <p:spPr>
          <a:xfrm flipV="1">
            <a:off x="10448478" y="3825043"/>
            <a:ext cx="184026" cy="3536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5109C0-71EE-4CFC-AA49-8305B19DB6FF}"/>
              </a:ext>
            </a:extLst>
          </p:cNvPr>
          <p:cNvCxnSpPr>
            <a:cxnSpLocks/>
          </p:cNvCxnSpPr>
          <p:nvPr/>
        </p:nvCxnSpPr>
        <p:spPr>
          <a:xfrm flipV="1">
            <a:off x="10632504" y="3424545"/>
            <a:ext cx="0" cy="416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5EBB43-9387-45D5-A3BB-AE643EECC787}"/>
              </a:ext>
            </a:extLst>
          </p:cNvPr>
          <p:cNvCxnSpPr>
            <a:cxnSpLocks/>
          </p:cNvCxnSpPr>
          <p:nvPr/>
        </p:nvCxnSpPr>
        <p:spPr>
          <a:xfrm flipV="1">
            <a:off x="9380375" y="3424545"/>
            <a:ext cx="1252129" cy="11565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100D0E6-E101-457A-BD66-A70BE2A132AB}"/>
                  </a:ext>
                </a:extLst>
              </p:cNvPr>
              <p:cNvSpPr txBox="1"/>
              <p:nvPr/>
            </p:nvSpPr>
            <p:spPr>
              <a:xfrm>
                <a:off x="3070027" y="4146038"/>
                <a:ext cx="505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100D0E6-E101-457A-BD66-A70BE2A13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027" y="4146038"/>
                <a:ext cx="505693" cy="369332"/>
              </a:xfrm>
              <a:prstGeom prst="rect">
                <a:avLst/>
              </a:prstGeom>
              <a:blipFill>
                <a:blip r:embed="rId3"/>
                <a:stretch>
                  <a:fillRect r="-36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BF90A9-C7F0-42E2-BB20-AB6106C4A78E}"/>
                  </a:ext>
                </a:extLst>
              </p:cNvPr>
              <p:cNvSpPr txBox="1"/>
              <p:nvPr/>
            </p:nvSpPr>
            <p:spPr>
              <a:xfrm>
                <a:off x="3502075" y="4121672"/>
                <a:ext cx="505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BF90A9-C7F0-42E2-BB20-AB6106C4A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75" y="4121672"/>
                <a:ext cx="505693" cy="369332"/>
              </a:xfrm>
              <a:prstGeom prst="rect">
                <a:avLst/>
              </a:prstGeom>
              <a:blipFill>
                <a:blip r:embed="rId4"/>
                <a:stretch>
                  <a:fillRect r="-48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63DBF67-52B0-4B66-A72E-611342E34D99}"/>
                  </a:ext>
                </a:extLst>
              </p:cNvPr>
              <p:cNvSpPr txBox="1"/>
              <p:nvPr/>
            </p:nvSpPr>
            <p:spPr>
              <a:xfrm>
                <a:off x="3934941" y="4127092"/>
                <a:ext cx="505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63DBF67-52B0-4B66-A72E-611342E34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941" y="4127092"/>
                <a:ext cx="505693" cy="369332"/>
              </a:xfrm>
              <a:prstGeom prst="rect">
                <a:avLst/>
              </a:prstGeom>
              <a:blipFill>
                <a:blip r:embed="rId5"/>
                <a:stretch>
                  <a:fillRect r="-48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BF28502-01BE-4D6C-AD70-6D055C8F99E5}"/>
                  </a:ext>
                </a:extLst>
              </p:cNvPr>
              <p:cNvSpPr txBox="1"/>
              <p:nvPr/>
            </p:nvSpPr>
            <p:spPr>
              <a:xfrm>
                <a:off x="4338178" y="4108430"/>
                <a:ext cx="505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BF28502-01BE-4D6C-AD70-6D055C8F9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178" y="4108430"/>
                <a:ext cx="505693" cy="369332"/>
              </a:xfrm>
              <a:prstGeom prst="rect">
                <a:avLst/>
              </a:prstGeom>
              <a:blipFill>
                <a:blip r:embed="rId6"/>
                <a:stretch>
                  <a:fillRect r="-36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F9F80D8-921F-4CF9-9BD7-D094C4C51205}"/>
                  </a:ext>
                </a:extLst>
              </p:cNvPr>
              <p:cNvSpPr txBox="1"/>
              <p:nvPr/>
            </p:nvSpPr>
            <p:spPr>
              <a:xfrm>
                <a:off x="4791470" y="4106117"/>
                <a:ext cx="505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F9F80D8-921F-4CF9-9BD7-D094C4C51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470" y="4106117"/>
                <a:ext cx="505693" cy="369332"/>
              </a:xfrm>
              <a:prstGeom prst="rect">
                <a:avLst/>
              </a:prstGeom>
              <a:blipFill>
                <a:blip r:embed="rId7"/>
                <a:stretch>
                  <a:fillRect r="-48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7546438-E8E5-49BE-BD22-EE224719F7C2}"/>
                  </a:ext>
                </a:extLst>
              </p:cNvPr>
              <p:cNvSpPr txBox="1"/>
              <p:nvPr/>
            </p:nvSpPr>
            <p:spPr>
              <a:xfrm>
                <a:off x="9306730" y="4588664"/>
                <a:ext cx="505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7546438-E8E5-49BE-BD22-EE224719F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730" y="4588664"/>
                <a:ext cx="505693" cy="369332"/>
              </a:xfrm>
              <a:prstGeom prst="rect">
                <a:avLst/>
              </a:prstGeom>
              <a:blipFill>
                <a:blip r:embed="rId8"/>
                <a:stretch>
                  <a:fillRect r="-36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1BCD9A-BDDC-49F7-BE3C-CBCA967143DB}"/>
                  </a:ext>
                </a:extLst>
              </p:cNvPr>
              <p:cNvSpPr txBox="1"/>
              <p:nvPr/>
            </p:nvSpPr>
            <p:spPr>
              <a:xfrm>
                <a:off x="9791176" y="4499036"/>
                <a:ext cx="505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1BCD9A-BDDC-49F7-BE3C-CBCA96714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176" y="4499036"/>
                <a:ext cx="505693" cy="369332"/>
              </a:xfrm>
              <a:prstGeom prst="rect">
                <a:avLst/>
              </a:prstGeom>
              <a:blipFill>
                <a:blip r:embed="rId9"/>
                <a:stretch>
                  <a:fillRect r="-48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3FF9825-8871-4ED9-BB3A-F74A52B8B074}"/>
                  </a:ext>
                </a:extLst>
              </p:cNvPr>
              <p:cNvSpPr txBox="1"/>
              <p:nvPr/>
            </p:nvSpPr>
            <p:spPr>
              <a:xfrm>
                <a:off x="10218234" y="4276630"/>
                <a:ext cx="505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3FF9825-8871-4ED9-BB3A-F74A52B8B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34" y="4276630"/>
                <a:ext cx="505693" cy="369332"/>
              </a:xfrm>
              <a:prstGeom prst="rect">
                <a:avLst/>
              </a:prstGeom>
              <a:blipFill>
                <a:blip r:embed="rId10"/>
                <a:stretch>
                  <a:fillRect r="-48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9DF2A6-6E6D-44BE-87A5-1AC11F0ACC36}"/>
                  </a:ext>
                </a:extLst>
              </p:cNvPr>
              <p:cNvSpPr txBox="1"/>
              <p:nvPr/>
            </p:nvSpPr>
            <p:spPr>
              <a:xfrm>
                <a:off x="10478126" y="3952805"/>
                <a:ext cx="505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9DF2A6-6E6D-44BE-87A5-1AC11F0A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126" y="3952805"/>
                <a:ext cx="505693" cy="369332"/>
              </a:xfrm>
              <a:prstGeom prst="rect">
                <a:avLst/>
              </a:prstGeom>
              <a:blipFill>
                <a:blip r:embed="rId11"/>
                <a:stretch>
                  <a:fillRect r="-36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D6F0E34-FEE7-43D2-800F-6D8022E48D4C}"/>
                  </a:ext>
                </a:extLst>
              </p:cNvPr>
              <p:cNvSpPr txBox="1"/>
              <p:nvPr/>
            </p:nvSpPr>
            <p:spPr>
              <a:xfrm>
                <a:off x="10555315" y="3504009"/>
                <a:ext cx="505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D6F0E34-FEE7-43D2-800F-6D8022E4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315" y="3504009"/>
                <a:ext cx="505693" cy="369332"/>
              </a:xfrm>
              <a:prstGeom prst="rect">
                <a:avLst/>
              </a:prstGeom>
              <a:blipFill>
                <a:blip r:embed="rId12"/>
                <a:stretch>
                  <a:fillRect r="-60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D2B5CB-EB30-4E71-BBD8-FE0870D1F5B5}"/>
                  </a:ext>
                </a:extLst>
              </p:cNvPr>
              <p:cNvSpPr txBox="1"/>
              <p:nvPr/>
            </p:nvSpPr>
            <p:spPr>
              <a:xfrm>
                <a:off x="1949167" y="3712386"/>
                <a:ext cx="8861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D2B5CB-EB30-4E71-BBD8-FE0870D1F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167" y="3712386"/>
                <a:ext cx="886163" cy="369332"/>
              </a:xfrm>
              <a:prstGeom prst="rect">
                <a:avLst/>
              </a:prstGeom>
              <a:blipFill>
                <a:blip r:embed="rId13"/>
                <a:stretch>
                  <a:fillRect l="-2069"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C82ABFB-3076-4D1C-B132-DF0B321E962E}"/>
                  </a:ext>
                </a:extLst>
              </p:cNvPr>
              <p:cNvSpPr txBox="1"/>
              <p:nvPr/>
            </p:nvSpPr>
            <p:spPr>
              <a:xfrm>
                <a:off x="8070971" y="3263212"/>
                <a:ext cx="8861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C82ABFB-3076-4D1C-B132-DF0B321E9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971" y="3263212"/>
                <a:ext cx="886163" cy="369332"/>
              </a:xfrm>
              <a:prstGeom prst="rect">
                <a:avLst/>
              </a:prstGeom>
              <a:blipFill>
                <a:blip r:embed="rId14"/>
                <a:stretch>
                  <a:fillRect l="-2069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1F8B98A-2F82-4E21-BFFB-84E477A47828}"/>
                  </a:ext>
                </a:extLst>
              </p:cNvPr>
              <p:cNvSpPr txBox="1"/>
              <p:nvPr/>
            </p:nvSpPr>
            <p:spPr>
              <a:xfrm>
                <a:off x="3989006" y="4829671"/>
                <a:ext cx="505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∑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1F8B98A-2F82-4E21-BFFB-84E477A47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006" y="4829671"/>
                <a:ext cx="505693" cy="369332"/>
              </a:xfrm>
              <a:prstGeom prst="rect">
                <a:avLst/>
              </a:prstGeom>
              <a:blipFill>
                <a:blip r:embed="rId15"/>
                <a:stretch>
                  <a:fillRect l="-3614" r="-37349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91F15E7-70CE-4491-BA6B-7B076EC1F57F}"/>
                  </a:ext>
                </a:extLst>
              </p:cNvPr>
              <p:cNvSpPr txBox="1"/>
              <p:nvPr/>
            </p:nvSpPr>
            <p:spPr>
              <a:xfrm>
                <a:off x="9485933" y="3702857"/>
                <a:ext cx="505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∑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91F15E7-70CE-4491-BA6B-7B076EC1F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933" y="3702857"/>
                <a:ext cx="505693" cy="369332"/>
              </a:xfrm>
              <a:prstGeom prst="rect">
                <a:avLst/>
              </a:prstGeom>
              <a:blipFill>
                <a:blip r:embed="rId16"/>
                <a:stretch>
                  <a:fillRect l="-3614" r="-37349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503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1492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Дифференциальные коэффициенты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762000" y="1447801"/>
                <a:ext cx="10515600" cy="46227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ru-RU" dirty="0"/>
                  <a:t>Сигнал с </a:t>
                </a:r>
                <a:r>
                  <a:rPr lang="ru-RU" dirty="0" err="1"/>
                  <a:t>частотным</a:t>
                </a:r>
                <a:r>
                  <a:rPr lang="ru-RU" dirty="0"/>
                  <a:t> </a:t>
                </a:r>
                <a:r>
                  <a:rPr lang="ru-RU" dirty="0" err="1"/>
                  <a:t>сдвигом</a:t>
                </a:r>
                <a:r>
                  <a:rPr lang="ru-RU" dirty="0"/>
                  <a:t>:</a:t>
                </a:r>
                <a:endParaRPr lang="ru-RU" sz="3600" b="0" i="1" dirty="0">
                  <a:latin typeface="Cambria Math"/>
                  <a:ea typeface="Cambria Math"/>
                  <a:cs typeface="Cambria Math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3600" b="0" i="1">
                          <a:latin typeface="Cambria Math"/>
                        </a:rPr>
                        <m:t>(</m:t>
                      </m:r>
                      <m:r>
                        <a:rPr lang="ru-RU" sz="3600" b="0" i="1">
                          <a:latin typeface="Cambria Math"/>
                        </a:rPr>
                        <m:t>𝑛</m:t>
                      </m:r>
                      <m:r>
                        <a:rPr lang="ru-RU" sz="3600" b="0" i="1">
                          <a:latin typeface="Cambria Math"/>
                        </a:rPr>
                        <m:t>)=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3600" i="1">
                          <a:latin typeface="Cambria Math"/>
                        </a:rPr>
                        <m:t>(</m:t>
                      </m:r>
                      <m:r>
                        <a:rPr lang="ru-RU" sz="3600" i="1">
                          <a:latin typeface="Cambria Math"/>
                        </a:rPr>
                        <m:t>𝑛</m:t>
                      </m:r>
                      <m:r>
                        <a:rPr lang="ru-RU" sz="3600" i="1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ar-AE" sz="36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ar-AE" sz="3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ar-AE" sz="3600" i="1">
                              <a:latin typeface="Cambria Math"/>
                            </a:rPr>
                            <m:t>𝑓𝑛</m:t>
                          </m:r>
                        </m:sup>
                      </m:sSup>
                    </m:oMath>
                  </m:oMathPara>
                </a14:m>
                <a:endParaRPr lang="ar-AE" sz="3600" dirty="0"/>
              </a:p>
              <a:p>
                <a:pPr marL="0" indent="0">
                  <a:buNone/>
                  <a:defRPr/>
                </a:pPr>
                <a:r>
                  <a:rPr lang="ru-RU" sz="2800" dirty="0" err="1"/>
                  <a:t>Диф</a:t>
                </a:r>
                <a:r>
                  <a:rPr lang="ru-RU" sz="2800" dirty="0"/>
                  <a:t>. </a:t>
                </a:r>
                <a:r>
                  <a:rPr lang="ru-RU" sz="2800" dirty="0" err="1"/>
                  <a:t>коэффициенты</a:t>
                </a:r>
                <a:r>
                  <a:rPr lang="ru-RU" sz="2800" dirty="0"/>
                  <a:t> </a:t>
                </a:r>
                <a:r>
                  <a:rPr lang="ru-RU" sz="2800" dirty="0" err="1"/>
                  <a:t>для</a:t>
                </a:r>
                <a:r>
                  <a:rPr lang="ru-RU" sz="2800" dirty="0"/>
                  <a:t> </a:t>
                </a:r>
                <a:r>
                  <a:rPr lang="ru-RU" sz="2800" dirty="0" err="1"/>
                  <a:t>этого</a:t>
                </a:r>
                <a:r>
                  <a:rPr lang="ru-RU" sz="2800" dirty="0"/>
                  <a:t> </a:t>
                </a:r>
                <a:r>
                  <a:rPr lang="ru-RU" sz="2800" dirty="0" err="1"/>
                  <a:t>сигнала</a:t>
                </a:r>
                <a:endParaRPr lang="ru-RU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ar-AE" sz="3600" b="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ar-AE" sz="3600" b="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ar-AE" sz="3600" b="0" i="1">
                          <a:latin typeface="Cambria Math"/>
                        </a:rPr>
                        <m:t>∗</m:t>
                      </m:r>
                      <m:r>
                        <a:rPr lang="ar-AE" sz="3600" b="0" i="1">
                          <a:latin typeface="Cambria Math"/>
                        </a:rPr>
                        <m:t>𝑐𝑜𝑛𝑗</m:t>
                      </m:r>
                      <m:d>
                        <m:dPr>
                          <m:ctrlPr>
                            <a:rPr lang="ar-AE" sz="3600" b="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𝑧</m:t>
                          </m:r>
                          <m:d>
                            <m:dPr>
                              <m:ctrlPr>
                                <a:rPr lang="ar-AE" sz="3600" b="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a:rPr lang="ar-AE" sz="3600" b="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ar-AE" sz="3600" b="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ar-AE" sz="3600" b="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ar-AE" sz="36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</m:oMath>
                  </m:oMathPara>
                </a14:m>
                <a:endParaRPr lang="ar-AE" sz="3600" b="0" i="1" dirty="0">
                  <a:latin typeface="Cambria Math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3600" b="0" i="1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sz="36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ar-AE" sz="3600" b="0" i="1">
                              <a:latin typeface="Cambria Math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ar-AE" sz="36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ar-AE" sz="3600" b="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ar-AE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ar-AE" sz="3600" b="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  <m:t>Δ</m:t>
                              </m:r>
                              <m:r>
                                <a:rPr lang="ar-AE" sz="3600" b="0" i="1">
                                  <a:latin typeface="Cambria Math"/>
                                </a:rPr>
                                <m:t>𝑓𝑛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sz="3600" b="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ar-AE" sz="3600" b="0" i="1">
                              <a:latin typeface="Cambria Math"/>
                            </a:rPr>
                            <m:t>𝑛</m:t>
                          </m:r>
                          <m:r>
                            <a:rPr lang="ar-AE" sz="3600" b="0" i="1">
                              <a:latin typeface="Cambria Math"/>
                            </a:rPr>
                            <m:t>+</m:t>
                          </m:r>
                          <m:r>
                            <a:rPr lang="ar-AE" sz="3600" b="0" i="1">
                              <a:latin typeface="Cambria Math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ar-AE" sz="3600" b="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ar-AE" sz="3600" b="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ar-AE" sz="3600" b="0" i="1">
                              <a:latin typeface="Cambria Math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ar-AE" sz="3600" b="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  <m:t>Δ</m:t>
                              </m:r>
                              <m:r>
                                <a:rPr lang="ar-AE" sz="3600" b="0" i="1">
                                  <a:latin typeface="Cambria Math"/>
                                </a:rPr>
                                <m:t>𝑓𝑛</m:t>
                              </m:r>
                              <m:r>
                                <a:rPr lang="ar-AE" sz="3600" b="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ar-AE" sz="3600" b="0" i="1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</m:sup>
                      </m:sSup>
                      <m:r>
                        <a:rPr lang="ar-AE" sz="36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</m:oMath>
                  </m:oMathPara>
                </a14:m>
                <a:endParaRPr lang="ar-AE" sz="3600" b="0" i="1" dirty="0">
                  <a:latin typeface="Cambria Math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3600" b="0" i="1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sz="3600" b="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ar-AE" sz="3600" b="0" i="1">
                              <a:latin typeface="Cambria Math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sz="3600" b="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ar-AE" sz="3600" b="0" i="1">
                              <a:latin typeface="Cambria Math"/>
                            </a:rPr>
                            <m:t>𝑛</m:t>
                          </m:r>
                          <m:r>
                            <a:rPr lang="ar-AE" sz="3600" b="0" i="1">
                              <a:latin typeface="Cambria Math"/>
                            </a:rPr>
                            <m:t>+</m:t>
                          </m:r>
                          <m:r>
                            <a:rPr lang="ar-AE" sz="3600" b="0" i="1">
                              <a:latin typeface="Cambria Math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ar-AE" sz="3600" b="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ar-AE" sz="3600" b="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ar-AE" sz="3600" b="0" i="1">
                              <a:latin typeface="Cambria Math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ar-AE" sz="3600" b="0" i="1">
                              <a:latin typeface="Cambria Math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762000" y="1447801"/>
                <a:ext cx="10515600" cy="4622799"/>
              </a:xfrm>
              <a:blipFill>
                <a:blip r:embed="rId2"/>
                <a:stretch>
                  <a:fillRect l="-1159" t="-22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39634" y="1253330"/>
            <a:ext cx="11458666" cy="4627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 dirty="0"/>
              <a:t>Что такое синхронизация?</a:t>
            </a:r>
            <a:endParaRPr dirty="0"/>
          </a:p>
          <a:p>
            <a:pPr>
              <a:defRPr/>
            </a:pPr>
            <a:r>
              <a:rPr lang="ru-RU" sz="3200" dirty="0"/>
              <a:t>Как начинается сеанс связи</a:t>
            </a:r>
            <a:r>
              <a:rPr lang="en-US" sz="3200" dirty="0"/>
              <a:t> (</a:t>
            </a:r>
            <a:r>
              <a:rPr lang="ru-RU" sz="3200" dirty="0"/>
              <a:t>повторение)</a:t>
            </a:r>
            <a:endParaRPr lang="en-US" sz="3200" dirty="0"/>
          </a:p>
          <a:p>
            <a:pPr>
              <a:defRPr/>
            </a:pPr>
            <a:r>
              <a:rPr lang="ru-RU" sz="3200" dirty="0"/>
              <a:t>Свертка и корреляция</a:t>
            </a:r>
            <a:endParaRPr dirty="0"/>
          </a:p>
          <a:p>
            <a:pPr>
              <a:defRPr/>
            </a:pPr>
            <a:r>
              <a:rPr lang="ru-RU" sz="3200" dirty="0"/>
              <a:t>Псевдослучайные последовательности</a:t>
            </a:r>
          </a:p>
          <a:p>
            <a:pPr>
              <a:defRPr/>
            </a:pPr>
            <a:r>
              <a:rPr lang="ru-RU" sz="3200" dirty="0"/>
              <a:t>Детектирование заголовка</a:t>
            </a:r>
            <a:endParaRPr dirty="0"/>
          </a:p>
          <a:p>
            <a:pPr>
              <a:defRPr/>
            </a:pPr>
            <a:r>
              <a:rPr lang="ru-RU" sz="3200" dirty="0"/>
              <a:t>Восстановление несущей частоты</a:t>
            </a:r>
          </a:p>
          <a:p>
            <a:pPr>
              <a:defRPr/>
            </a:pPr>
            <a:r>
              <a:rPr lang="ru-RU" sz="3200" dirty="0"/>
              <a:t>Домашнее задание</a:t>
            </a:r>
            <a:endParaRPr lang="ru-RU" sz="3200" b="1" dirty="0"/>
          </a:p>
          <a:p>
            <a:pPr marL="0" indent="0">
              <a:buFont typeface="Arial"/>
              <a:buNone/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ru-RU" sz="3200" dirty="0"/>
          </a:p>
          <a:p>
            <a:pPr>
              <a:defRPr/>
            </a:pPr>
            <a:endParaRPr lang="ru-RU" sz="3200" dirty="0"/>
          </a:p>
          <a:p>
            <a:pPr>
              <a:defRPr/>
            </a:pPr>
            <a:endParaRPr lang="ru-RU" sz="3200" dirty="0"/>
          </a:p>
          <a:p>
            <a:pPr>
              <a:defRPr/>
            </a:pP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2</a:t>
            </a:fld>
            <a:endParaRPr lang="ru-RU"/>
          </a:p>
        </p:txBody>
      </p:sp>
      <p:sp>
        <p:nvSpPr>
          <p:cNvPr id="10" name="Заголовок 1"/>
          <p:cNvSpPr txBox="1"/>
          <p:nvPr/>
        </p:nvSpPr>
        <p:spPr bwMode="auto">
          <a:xfrm>
            <a:off x="339634" y="548640"/>
            <a:ext cx="11014166" cy="704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План лекции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203C-86FA-4C41-8ADB-B0CAAF8F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Дифференциальные коэффициенты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3E30C-414D-4A17-96BD-6206E40E4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1959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Для устойчивости к частотному сдвигу корреляцию производят по дифферинциальным коэффициентам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ar-AE" sz="28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2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28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— диф. коэффициент по принятому сигналу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ru-RU" dirty="0"/>
                  <a:t> — диф. коэффициент по заранее известной последовательности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3E30C-414D-4A17-96BD-6206E40E4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19599"/>
              </a:xfrm>
              <a:blipFill>
                <a:blip r:embed="rId2"/>
                <a:stretch>
                  <a:fillRect l="-1043" t="-33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21D0-72F6-4825-BCC0-6D3CAAB5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8BCFE-0625-4FCB-A955-DEA9E4E11D8A}" type="slidenum">
              <a:rPr lang="ru-RU" smtClean="0"/>
              <a:t>20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477125-6DA6-4497-8A76-67E2AC12E2FA}"/>
                  </a:ext>
                </a:extLst>
              </p:cNvPr>
              <p:cNvSpPr txBox="1"/>
              <p:nvPr/>
            </p:nvSpPr>
            <p:spPr>
              <a:xfrm>
                <a:off x="2421176" y="2854954"/>
                <a:ext cx="8064896" cy="1560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0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ar-AE" sz="2800" smtClean="0">
                              <a:latin typeface="Cambria Math"/>
                              <a:ea typeface="Cambria Math"/>
                              <a:cs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ar-AE" sz="2800">
                          <a:latin typeface="Cambria Math"/>
                          <a:ea typeface="Cambria Math"/>
                          <a:cs typeface="Cambria Math"/>
                        </a:rPr>
                        <m:t>= </m:t>
                      </m:r>
                      <m:f>
                        <m:f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ar-AE" sz="2800" i="1">
                                      <a:latin typeface="Cambria Math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ar-AE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80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ar-AE" sz="280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 lang="ar-AE" sz="2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−</m:t>
                                  </m:r>
                                  <m:r>
                                    <a:rPr lang="ar-AE" sz="2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ar-AE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ar-AE" sz="28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ar-AE" sz="28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sz="280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ar-AE" sz="280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ar-AE" sz="280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ar-AE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ar-AE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ar-AE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 sz="28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ar-AE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ar-AE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28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ar-AE" sz="28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  <m:r>
                                        <a:rPr lang="ar-AE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sz="28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ar-AE" sz="28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ar-AE" sz="28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sz="2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 sz="2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ar-AE" sz="2800" dirty="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477125-6DA6-4497-8A76-67E2AC12E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176" y="2854954"/>
                <a:ext cx="8064896" cy="1560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529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F3D2-097D-4B56-96B4-182BB747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Дифференциальные коэффициенты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865AE-B3C3-4FA0-8FF3-CAC0FD2A9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8800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ar-AE" sz="2800" smtClean="0">
                              <a:latin typeface="Cambria Math"/>
                              <a:ea typeface="Cambria Math"/>
                              <a:cs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ar-AE" sz="2800">
                          <a:latin typeface="Cambria Math"/>
                          <a:ea typeface="Cambria Math"/>
                          <a:cs typeface="Cambria Math"/>
                        </a:rPr>
                        <m:t>= </m:t>
                      </m:r>
                      <m:f>
                        <m:f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ar-AE" sz="2800" i="1">
                                      <a:latin typeface="Cambria Math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ar-AE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ar-AE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ar-AE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ar-AE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ar-AE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=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/>
                  <a:cs typeface="Cambria Math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ea typeface="Cambria Math"/>
                  <a:cs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ar-AE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ar-AE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ar-AE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ar-AE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ar-AE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=</m:t>
                      </m:r>
                    </m:oMath>
                  </m:oMathPara>
                </a14:m>
                <a:endParaRPr lang="en-US" sz="2800" b="0" dirty="0">
                  <a:ea typeface="Cambria Math"/>
                  <a:cs typeface="Cambria Math"/>
                </a:endParaRPr>
              </a:p>
              <a:p>
                <a:pPr marL="0" indent="0">
                  <a:buNone/>
                </a:pPr>
                <a:br>
                  <a:rPr lang="en-US" sz="2800" b="0" dirty="0">
                    <a:ea typeface="Cambria Math"/>
                    <a:cs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ar-AE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ar-AE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ar-AE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ar-AE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ar-AE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800" b="0" dirty="0">
                  <a:ea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865AE-B3C3-4FA0-8FF3-CAC0FD2A9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8800"/>
                <a:ext cx="10515600" cy="4351338"/>
              </a:xfrm>
              <a:blipFill>
                <a:blip r:embed="rId2"/>
                <a:stretch>
                  <a:fillRect t="-420" b="-19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0E9BE-80CD-4494-8AD7-206BEAE9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8BCFE-0625-4FCB-A955-DEA9E4E11D8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12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6F5F-67B1-47DC-B730-26183A68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Изменится ли устойчивость к шуму?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3FD3A-5417-4611-905F-62958571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8BCFE-0625-4FCB-A955-DEA9E4E11D8A}" type="slidenum">
              <a:rPr lang="ru-RU" smtClean="0"/>
              <a:t>22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FD717-9490-4E8B-A2BE-E9AD03E1D430}"/>
                  </a:ext>
                </a:extLst>
              </p:cNvPr>
              <p:cNvSpPr txBox="1"/>
              <p:nvPr/>
            </p:nvSpPr>
            <p:spPr>
              <a:xfrm>
                <a:off x="983432" y="1412776"/>
                <a:ext cx="11208568" cy="413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Сигнал с частотным сдвигом и шумом: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sz="1800" b="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1800" i="1">
                            <a:latin typeface="Cambria Math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ar-AE" sz="18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lang="ar-A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ar-AE" sz="1800" i="1">
                            <a:latin typeface="Cambria Math"/>
                          </a:rPr>
                          <m:t>𝑓𝑛</m:t>
                        </m:r>
                      </m:sup>
                    </m:sSup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Диф. коэффициент по шумному сигналу с частотным сдвигом: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ru-RU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1800" b="0" i="1" dirty="0">
                  <a:latin typeface="Cambria Math" panose="02040503050406030204" pitchFamily="18" charset="0"/>
                </a:endParaRPr>
              </a:p>
              <a:p>
                <a:endParaRPr lang="ru-RU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Числитель корреляции по диф. коэффициентам: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Числитель обычной корреляции: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Доп. задание (+40 баллов): </a:t>
                </a:r>
                <a:endParaRPr lang="en-US" dirty="0"/>
              </a:p>
              <a:p>
                <a:r>
                  <a:rPr lang="ru-RU" dirty="0"/>
                  <a:t>В предположении совпадения окна с заголовком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r>
                  <a:rPr lang="ru-RU" dirty="0"/>
                  <a:t>аналитически качественно обосновать разницу в кривых вероятности ошибки кадровой синхронизации от </a:t>
                </a:r>
                <a:r>
                  <a:rPr lang="en-US" dirty="0"/>
                  <a:t>SNR </a:t>
                </a:r>
                <a:r>
                  <a:rPr lang="ru-RU" dirty="0"/>
                  <a:t>для обычной корреляции и для корреляции по диф. коэффициентам.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FD717-9490-4E8B-A2BE-E9AD03E1D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1412776"/>
                <a:ext cx="11208568" cy="4139723"/>
              </a:xfrm>
              <a:prstGeom prst="rect">
                <a:avLst/>
              </a:prstGeom>
              <a:blipFill>
                <a:blip r:embed="rId2"/>
                <a:stretch>
                  <a:fillRect l="-435" t="-5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700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Как начинается сеанс связи (</a:t>
            </a:r>
            <a:r>
              <a:rPr lang="en-US"/>
              <a:t>PHY layer)</a:t>
            </a:r>
            <a:r>
              <a:rPr lang="ru-RU"/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23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705392" y="1690688"/>
          <a:ext cx="9030790" cy="3119120"/>
        </p:xfrm>
        <a:graphic>
          <a:graphicData uri="http://schemas.openxmlformats.org/drawingml/2006/table">
            <a:tbl>
              <a:tblPr firstRow="1" bandRow="1">
                <a:tableStyleId>{BAA5D1D9-858D-7753-E64C-32B73F803A59}</a:tableStyleId>
              </a:tblPr>
              <a:tblGrid>
                <a:gridCol w="451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Проблема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Решение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Приёмник не знает, в какой момент начинать приём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Разделить поток символов на кадры с определённым заголовком, который заранее известен приёмнику. Искать в принятом сигнале заголовок.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При большом частотном сдвиге сложно избежать ошибок при демодуляции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Грубо компенсировать частотный сдвиг по заголовку, сделать алгоритм кадровой синхронизации инвариантным к частотному сдвигу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Как начинается сеанс связи (</a:t>
            </a:r>
            <a:r>
              <a:rPr lang="en-US"/>
              <a:t>PHY layer)</a:t>
            </a:r>
            <a:r>
              <a:rPr lang="ru-RU"/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24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705392" y="1690688"/>
          <a:ext cx="9030790" cy="3388360"/>
        </p:xfrm>
        <a:graphic>
          <a:graphicData uri="http://schemas.openxmlformats.org/drawingml/2006/table">
            <a:tbl>
              <a:tblPr firstRow="1" bandRow="1">
                <a:tableStyleId>{BAA5D1D9-858D-7753-E64C-32B73F803A59}</a:tableStyleId>
              </a:tblPr>
              <a:tblGrid>
                <a:gridCol w="451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Проблема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Решение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Приёмник не знает, в какой момент начинать приём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Разделить поток символов на кадры с определённым заголовком, который заранее известен приёмнику. Искать в принятом сигнале заголовок.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При большом частотном сдвиге сложно избежать ошибок при демодуляции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Грубо компенсировать частотный сдвиг по заголовку, сделать алгоритм кадровой синхронизации инвариантным к частотному сдвигу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Приёмник не знает параметры сигнала (тип созвездия, кодовая скорость, длина кадра)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Как начинается сеанс связи (</a:t>
            </a:r>
            <a:r>
              <a:rPr lang="en-US"/>
              <a:t>PHY layer)</a:t>
            </a:r>
            <a:r>
              <a:rPr lang="ru-RU"/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25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705392" y="1690688"/>
          <a:ext cx="9030790" cy="3388360"/>
        </p:xfrm>
        <a:graphic>
          <a:graphicData uri="http://schemas.openxmlformats.org/drawingml/2006/table">
            <a:tbl>
              <a:tblPr firstRow="1" bandRow="1">
                <a:tableStyleId>{BAA5D1D9-858D-7753-E64C-32B73F803A59}</a:tableStyleId>
              </a:tblPr>
              <a:tblGrid>
                <a:gridCol w="451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Проблема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Решение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Приёмник не знает, в какой момент начинать приём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Разделить поток символов на кадры с определённым заголовком, который заранее известен приёмнику. Искать в принятом сигнале заголовок.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При большом частотном сдвиге сложно избежать ошибок при демодуляции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Грубо компенсировать частотный сдвиг по заголовку, сделать алгоритм кадровой синхронизации инвариантным к частотному сдвигу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Приёмник не знает параметры сигнала (тип созвездия, кодовая скорость, длина кадра)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Передавать параметры сигнала в заголовке (</a:t>
                      </a:r>
                      <a:r>
                        <a:rPr lang="en-US"/>
                        <a:t>physical layer signaling)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Physical Layer Signaling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623300" y="1677853"/>
            <a:ext cx="337820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/>
              <a:t>Декодирование блочного кода</a:t>
            </a:r>
            <a:endParaRPr/>
          </a:p>
          <a:p>
            <a:pPr marL="0" indent="0">
              <a:buNone/>
              <a:defRPr/>
            </a:pPr>
            <a:r>
              <a:rPr lang="en-US"/>
              <a:t>Data-aided</a:t>
            </a:r>
            <a:r>
              <a:rPr lang="ru-RU"/>
              <a:t> восстановление несущей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26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65101" y="1465202"/>
            <a:ext cx="8369300" cy="3919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CE51-8AC8-4781-A03F-BFBACB27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кадра на курсе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F17C6-14B8-4A8F-AD83-1D75D4A1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8BCFE-0625-4FCB-A955-DEA9E4E11D8A}" type="slidenum">
              <a:rPr lang="ru-RU" smtClean="0"/>
              <a:t>27</a:t>
            </a:fld>
            <a:endParaRPr lang="ru-RU"/>
          </a:p>
        </p:txBody>
      </p:sp>
      <p:sp>
        <p:nvSpPr>
          <p:cNvPr id="5" name="Прямоугольник 6">
            <a:extLst>
              <a:ext uri="{FF2B5EF4-FFF2-40B4-BE49-F238E27FC236}">
                <a16:creationId xmlns:a16="http://schemas.microsoft.com/office/drawing/2014/main" id="{AB593A56-811C-459B-ADB1-F5692A943F53}"/>
              </a:ext>
            </a:extLst>
          </p:cNvPr>
          <p:cNvSpPr/>
          <p:nvPr/>
        </p:nvSpPr>
        <p:spPr bwMode="auto">
          <a:xfrm>
            <a:off x="737997" y="1870075"/>
            <a:ext cx="1469570" cy="48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7">
            <a:extLst>
              <a:ext uri="{FF2B5EF4-FFF2-40B4-BE49-F238E27FC236}">
                <a16:creationId xmlns:a16="http://schemas.microsoft.com/office/drawing/2014/main" id="{8737880B-E948-4AE3-819E-0E32D690DAC4}"/>
              </a:ext>
            </a:extLst>
          </p:cNvPr>
          <p:cNvSpPr/>
          <p:nvPr/>
        </p:nvSpPr>
        <p:spPr bwMode="auto">
          <a:xfrm>
            <a:off x="2207568" y="1870075"/>
            <a:ext cx="7128792" cy="4876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9BF903B7-51FC-45C3-AC37-9C15A6BE8F96}"/>
              </a:ext>
            </a:extLst>
          </p:cNvPr>
          <p:cNvSpPr txBox="1"/>
          <p:nvPr/>
        </p:nvSpPr>
        <p:spPr bwMode="auto">
          <a:xfrm>
            <a:off x="886024" y="1931016"/>
            <a:ext cx="1173515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/>
              <a:t>Заголовок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21C5549D-CE7F-4828-B591-8DD7E38A84E2}"/>
              </a:ext>
            </a:extLst>
          </p:cNvPr>
          <p:cNvSpPr txBox="1"/>
          <p:nvPr/>
        </p:nvSpPr>
        <p:spPr bwMode="auto">
          <a:xfrm>
            <a:off x="2295009" y="1911934"/>
            <a:ext cx="1173550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/>
              <a:t>Данные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A3D39-BCBC-40FB-9CC3-1031FD11C54B}"/>
              </a:ext>
            </a:extLst>
          </p:cNvPr>
          <p:cNvSpPr txBox="1"/>
          <p:nvPr/>
        </p:nvSpPr>
        <p:spPr>
          <a:xfrm>
            <a:off x="737997" y="2636912"/>
            <a:ext cx="802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Заголовок </a:t>
            </a:r>
            <a:r>
              <a:rPr lang="en-US" dirty="0"/>
              <a:t>— m-</a:t>
            </a:r>
            <a:r>
              <a:rPr lang="ru-RU" dirty="0"/>
              <a:t>последовательность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Помимо данных для символьной и кадровой синхронизации будут пилоты, в рамках кадровой их не рассматриваем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CC42E-945B-4D4C-9086-CE779015BDB2}"/>
              </a:ext>
            </a:extLst>
          </p:cNvPr>
          <p:cNvSpPr/>
          <p:nvPr/>
        </p:nvSpPr>
        <p:spPr>
          <a:xfrm>
            <a:off x="3287688" y="1870075"/>
            <a:ext cx="432048" cy="4876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676758-C14A-4C28-8A9E-21B6D7CBE4AA}"/>
              </a:ext>
            </a:extLst>
          </p:cNvPr>
          <p:cNvSpPr/>
          <p:nvPr/>
        </p:nvSpPr>
        <p:spPr>
          <a:xfrm>
            <a:off x="4729550" y="1870073"/>
            <a:ext cx="432048" cy="4876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DA407-9816-4291-BE9E-69DFE93EB9C0}"/>
              </a:ext>
            </a:extLst>
          </p:cNvPr>
          <p:cNvSpPr/>
          <p:nvPr/>
        </p:nvSpPr>
        <p:spPr>
          <a:xfrm>
            <a:off x="6228398" y="1870072"/>
            <a:ext cx="432048" cy="4876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B8A00F-F38A-4579-BE3A-295DCA7C7825}"/>
              </a:ext>
            </a:extLst>
          </p:cNvPr>
          <p:cNvSpPr/>
          <p:nvPr/>
        </p:nvSpPr>
        <p:spPr>
          <a:xfrm>
            <a:off x="7670260" y="1870071"/>
            <a:ext cx="432048" cy="4876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549FB-DD8E-413C-ABCA-385121B69DA1}"/>
              </a:ext>
            </a:extLst>
          </p:cNvPr>
          <p:cNvSpPr txBox="1"/>
          <p:nvPr/>
        </p:nvSpPr>
        <p:spPr>
          <a:xfrm>
            <a:off x="5292294" y="136116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Пилоты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2A9DCC-59F7-49FF-A2EB-7B0ABB369D3B}"/>
              </a:ext>
            </a:extLst>
          </p:cNvPr>
          <p:cNvCxnSpPr>
            <a:stCxn id="14" idx="1"/>
            <a:endCxn id="10" idx="0"/>
          </p:cNvCxnSpPr>
          <p:nvPr/>
        </p:nvCxnSpPr>
        <p:spPr>
          <a:xfrm flipH="1">
            <a:off x="3503712" y="1545827"/>
            <a:ext cx="1788582" cy="32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4B8FBD-F8F1-4A96-8BB9-9A95F5E9B857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945574" y="1640801"/>
            <a:ext cx="562744" cy="22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59E80D-F54F-4C4D-BDBE-D7C62775656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881678" y="1640799"/>
            <a:ext cx="562744" cy="22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27A0FA-2FD4-4D68-854C-DFCF4F0281F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128814" y="1586283"/>
            <a:ext cx="1757470" cy="28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97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Домашнее задание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657225" y="1235074"/>
                <a:ext cx="10515600" cy="4351338"/>
              </a:xfrm>
            </p:spPr>
            <p:txBody>
              <a:bodyPr vertOverflow="overflow" horzOverflow="clip" vert="horz" wrap="square" lIns="91440" tIns="45720" rIns="91440" bIns="45720" numCol="1" spcCol="0" rtlCol="0" fromWordArt="0" anchor="t" anchorCtr="0" forceAA="0" compatLnSpc="0">
                <a:normAutofit/>
              </a:bodyPr>
              <a:lstStyle/>
              <a:p>
                <a:pPr>
                  <a:defRPr/>
                </a:pPr>
                <a:r>
                  <a:rPr lang="ru-RU" sz="2400"/>
                  <a:t>Написать генератор </a:t>
                </a:r>
                <a:r>
                  <a:rPr lang="en-US" sz="2400"/>
                  <a:t>m</a:t>
                </a:r>
                <a:r>
                  <a:rPr lang="ru-RU" sz="2400"/>
                  <a:t>-последовательности длины </a:t>
                </a:r>
                <mc:AlternateContent>
                  <mc:Choice Requires="a14">
                    <a14:m>
                      <m:oMath xmlns:m="http://schemas.openxmlformats.org/officeDocument/2006/math">
                        <m:sSup>
                          <m:sSup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sz="2400">
                            <a:latin typeface="Cambria Math"/>
                            <a:ea typeface="Cambria Math"/>
                            <a:cs typeface="Cambria Math"/>
                          </a:rPr>
                          <m:t>−</m:t>
                        </m:r>
                        <m:r>
                          <a:rPr sz="2400">
                            <a:latin typeface="Cambria Math"/>
                            <a:ea typeface="Cambria Math"/>
                            <a:cs typeface="Cambria Math"/>
                          </a:rPr>
                          <m:t>1</m:t>
                        </m:r>
                        <m:r>
                          <a:rPr lang="ru-RU" sz="2400" b="0" i="0">
                            <a:latin typeface="Cambria Math"/>
                          </a:rPr>
                          <m:t>.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sz="2400"/>
                  <a:t> Коэффициенты обратной связи взять из таблицы:</a:t>
                </a:r>
                <a:endParaRPr lang="ru-RU"/>
              </a:p>
              <a:p>
                <a:pPr>
                  <a:defRPr/>
                </a:pPr>
                <a:endParaRPr lang="ru-RU"/>
              </a:p>
              <a:p>
                <a:pPr>
                  <a:defRPr/>
                </a:pPr>
                <a:endParaRPr lang="ru-RU"/>
              </a:p>
              <a:p>
                <a:pPr>
                  <a:defRPr/>
                </a:pPr>
                <a:endParaRPr lang="ru-RU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57225" y="1235074"/>
                <a:ext cx="10515600" cy="4351338"/>
              </a:xfrm>
              <a:blipFill>
                <a:blip r:embed="rId2"/>
                <a:stretch>
                  <a:fillRect l="-58" t="-21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28</a:t>
            </a:fld>
            <a:endParaRPr lang="ru-RU"/>
          </a:p>
        </p:txBody>
      </p:sp>
      <p:graphicFrame>
        <p:nvGraphicFramePr>
          <p:cNvPr id="1874034420" name="Table 18740344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163911"/>
              </p:ext>
            </p:extLst>
          </p:nvPr>
        </p:nvGraphicFramePr>
        <p:xfrm>
          <a:off x="838198" y="1936025"/>
          <a:ext cx="9237048" cy="3297494"/>
        </p:xfrm>
        <a:graphic>
          <a:graphicData uri="http://schemas.openxmlformats.org/drawingml/2006/table">
            <a:tbl>
              <a:tblPr firstRow="1" bandRow="1">
                <a:tableStyleId>{CBEF0FB2-3344-7E41-A533-8C32B5008A3E}</a:tableStyleId>
              </a:tblPr>
              <a:tblGrid>
                <a:gridCol w="4618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8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1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Студент(ка)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Коэффициенты обратной связи РСЛОС (oct)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8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/>
                        <a:t>Акимов Захар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211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1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/>
                        <a:t>Леднёва Александра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217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1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/>
                        <a:t>Лепарский Роман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235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1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/>
                        <a:t>Нестеренко Владислав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1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/>
                        <a:t>Отращенко Алексей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1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/>
                        <a:t>Савельева Софья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71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/>
                        <a:t>Шувалов Денис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71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/>
                        <a:t>Спинов Максим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dirty="0"/>
                        <a:t>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544595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Calibri Light"/>
                <a:ea typeface="Arial"/>
                <a:cs typeface="Arial"/>
              </a:rPr>
              <a:t>Домашнее задание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3087132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838198" y="1349374"/>
                <a:ext cx="10515600" cy="4351338"/>
              </a:xfrm>
            </p:spPr>
            <p:txBody>
              <a:bodyPr vertOverflow="overflow" horzOverflow="clip" vert="horz" wrap="square" lIns="91440" tIns="45720" rIns="91440" bIns="45720" numCol="1" spcCol="0" rtlCol="0" fromWordArt="0" anchor="t" anchorCtr="0" forceAA="0" compatLnSpc="0">
                <a:normAutofit fontScale="90000" lnSpcReduction="2000"/>
              </a:bodyPr>
              <a:lstStyle/>
              <a:p>
                <a:pPr>
                  <a:defRPr/>
                </a:pPr>
                <a:r>
                  <a:rPr lang="ru-RU" sz="2800" b="0" i="0" u="none" strike="noStrike" cap="none" spc="0" dirty="0">
                    <a:solidFill>
                      <a:schemeClr val="tx1"/>
                    </a:solidFill>
                    <a:latin typeface="Calibri"/>
                    <a:ea typeface="Arial"/>
                    <a:cs typeface="Arial"/>
                  </a:rPr>
                  <a:t>Построить АКФ полученной m-последовательности. Проверить выполнение свойств</a:t>
                </a:r>
              </a:p>
              <a:p>
                <a:pPr>
                  <a:defRPr/>
                </a:pPr>
                <a:r>
                  <a:rPr lang="ru-RU" sz="2800" b="0" i="0" u="none" strike="noStrike" cap="none" spc="0" dirty="0">
                    <a:solidFill>
                      <a:schemeClr val="tx1"/>
                    </a:solidFill>
                    <a:latin typeface="Calibri"/>
                    <a:ea typeface="Arial"/>
                    <a:cs typeface="Arial"/>
                  </a:rPr>
                  <a:t>Сгенерировать сигнал с заголовком в виде полученной m-последовательности.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800" b="0" i="1"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en-US" sz="2800">
                        <a:latin typeface="Cambria Math"/>
                        <a:ea typeface="Cambria Math"/>
                        <a:cs typeface="Cambria Math"/>
                      </a:rPr>
                      <m:t>=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>
                        <a:latin typeface="Cambria Math"/>
                        <a:ea typeface="Cambria Math"/>
                        <a:cs typeface="Cambria Math"/>
                      </a:rPr>
                      <m:t>−</m:t>
                    </m:r>
                    <m:r>
                      <a:rPr>
                        <a:latin typeface="Cambria Math"/>
                        <a:ea typeface="Cambria Math"/>
                        <a:cs typeface="Cambria Math"/>
                      </a:rPr>
                      <m:t>1</m:t>
                    </m:r>
                  </m:oMath>
                </a14:m>
                <a:r>
                  <a:rPr lang="ru-RU" sz="2800" b="0" i="0" u="none" strike="noStrike" cap="none" spc="0" dirty="0">
                    <a:solidFill>
                      <a:schemeClr val="tx1"/>
                    </a:solidFill>
                    <a:latin typeface="Calibri"/>
                    <a:ea typeface="Arial"/>
                    <a:cs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800" b="0" i="1">
                            <a:latin typeface="Cambria Math"/>
                            <a:ea typeface="Cambria Math"/>
                            <a:cs typeface="Cambria Math"/>
                          </a:rPr>
                          <m:t>𝐷</m:t>
                        </m:r>
                      </m:sub>
                    </m:sSub>
                    <m:r>
                      <a:rPr lang="en-US" sz="2800">
                        <a:latin typeface="Cambria Math"/>
                        <a:ea typeface="Cambria Math"/>
                        <a:cs typeface="Cambria Math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ru-RU" sz="2800" b="0" i="0" u="none" strike="noStrike" cap="none" spc="0" dirty="0">
                    <a:solidFill>
                      <a:schemeClr val="tx1"/>
                    </a:solidFill>
                    <a:latin typeface="Calibri"/>
                    <a:ea typeface="Arial"/>
                    <a:cs typeface="Arial"/>
                  </a:rPr>
                  <a:t>.</a:t>
                </a:r>
                <a:endParaRPr lang="ru-RU" sz="2800" dirty="0"/>
              </a:p>
              <a:p>
                <a:pPr>
                  <a:defRPr/>
                </a:pPr>
                <a:r>
                  <a:rPr lang="ru-RU" sz="2800" b="0" i="0" u="none" strike="noStrike" cap="none" spc="0" dirty="0">
                    <a:solidFill>
                      <a:schemeClr val="tx1"/>
                    </a:solidFill>
                    <a:latin typeface="Calibri"/>
                    <a:ea typeface="Arial"/>
                    <a:cs typeface="Arial"/>
                  </a:rPr>
                  <a:t>Построить график зависимости вероятности детектирования от SNR в пределах [-10, 5] дБ.</a:t>
                </a:r>
              </a:p>
              <a:p>
                <a:pPr>
                  <a:defRPr/>
                </a:pPr>
                <a:r>
                  <a:rPr lang="ru-RU" sz="2800" b="0" i="0" u="none" strike="noStrike" cap="none" spc="0" dirty="0">
                    <a:solidFill>
                      <a:schemeClr val="tx1"/>
                    </a:solidFill>
                    <a:latin typeface="Calibri"/>
                    <a:ea typeface="Arial"/>
                    <a:cs typeface="Arial"/>
                  </a:rPr>
                  <a:t>На том же графике построить кривые при наличии частотного сдвига от </a:t>
                </a:r>
              </a:p>
              <a:p>
                <a:pPr marL="0" indent="0">
                  <a:buFont typeface="Arial"/>
                  <a:buNone/>
                  <a:defRPr/>
                </a:pPr>
                <a:r>
                  <a:rPr lang="ru-RU" sz="2800" b="0" i="0" u="none" strike="noStrike" cap="none" spc="0" dirty="0">
                    <a:solidFill>
                      <a:schemeClr val="tx1"/>
                    </a:solidFill>
                    <a:latin typeface="Calibri"/>
                    <a:ea typeface="Arial"/>
                    <a:cs typeface="Arial"/>
                  </a:rPr>
                  <a:t>-0.2f до 0.2f</a:t>
                </a:r>
                <a:endParaRPr sz="2800" dirty="0"/>
              </a:p>
              <a:p>
                <a:pPr>
                  <a:defRPr/>
                </a:pPr>
                <a:r>
                  <a:rPr lang="ru-RU" sz="2800" b="0" i="0" u="none" strike="noStrike" cap="none" spc="0" dirty="0">
                    <a:solidFill>
                      <a:schemeClr val="tx1"/>
                    </a:solidFill>
                    <a:latin typeface="Calibri"/>
                    <a:ea typeface="Arial"/>
                    <a:cs typeface="Arial"/>
                  </a:rPr>
                  <a:t>Проделать то же для дифференциальных коэффициентов.</a:t>
                </a:r>
                <a:endParaRPr dirty="0"/>
              </a:p>
              <a:p>
                <a:pPr>
                  <a:defRPr/>
                </a:pPr>
                <a:r>
                  <a:rPr dirty="0" err="1"/>
                  <a:t>Сделать</a:t>
                </a:r>
                <a:r>
                  <a:rPr dirty="0"/>
                  <a:t> </a:t>
                </a:r>
                <a:r>
                  <a:rPr dirty="0" err="1"/>
                  <a:t>вывод</a:t>
                </a:r>
                <a:r>
                  <a:rPr dirty="0"/>
                  <a:t> о </a:t>
                </a:r>
                <a:r>
                  <a:rPr dirty="0" err="1"/>
                  <a:t>рабочем</a:t>
                </a:r>
                <a:r>
                  <a:rPr dirty="0"/>
                  <a:t> </a:t>
                </a:r>
                <a:r>
                  <a:rPr dirty="0" err="1"/>
                  <a:t>диапазоне</a:t>
                </a:r>
                <a:r>
                  <a:rPr dirty="0"/>
                  <a:t> SNR.</a:t>
                </a:r>
                <a:endParaRPr sz="2800" dirty="0"/>
              </a:p>
            </p:txBody>
          </p:sp>
        </mc:Choice>
        <mc:Fallback>
          <p:sp>
            <p:nvSpPr>
              <p:cNvPr id="283087132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198" y="1349374"/>
                <a:ext cx="10515600" cy="4351338"/>
              </a:xfrm>
              <a:blipFill>
                <a:blip r:embed="rId2"/>
                <a:stretch>
                  <a:fillRect t="-2381" b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3654934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E42B050-FD2D-F621-CC89-43FE27A1AD2B}" type="slidenum">
              <a:rPr lang="ru-RU"/>
              <a:t>29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Блок-схема системы связи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690688"/>
            <a:ext cx="1041713" cy="98615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 bwMode="auto">
          <a:xfrm>
            <a:off x="1463040" y="1690687"/>
            <a:ext cx="1184366" cy="986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Стрелка вправо 6"/>
          <p:cNvSpPr/>
          <p:nvPr/>
        </p:nvSpPr>
        <p:spPr bwMode="auto">
          <a:xfrm>
            <a:off x="1091268" y="2089627"/>
            <a:ext cx="322217" cy="18827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TextBox 7"/>
          <p:cNvSpPr txBox="1"/>
          <p:nvPr/>
        </p:nvSpPr>
        <p:spPr bwMode="auto">
          <a:xfrm>
            <a:off x="1463040" y="1999098"/>
            <a:ext cx="12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…010110…</a:t>
            </a:r>
          </a:p>
        </p:txBody>
      </p:sp>
      <p:sp>
        <p:nvSpPr>
          <p:cNvPr id="9" name="Стрелка вправо 8"/>
          <p:cNvSpPr/>
          <p:nvPr/>
        </p:nvSpPr>
        <p:spPr bwMode="auto">
          <a:xfrm>
            <a:off x="2696963" y="2089626"/>
            <a:ext cx="322217" cy="18827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3068735" y="1690687"/>
            <a:ext cx="1459722" cy="986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TextBox 11"/>
          <p:cNvSpPr txBox="1"/>
          <p:nvPr/>
        </p:nvSpPr>
        <p:spPr bwMode="auto">
          <a:xfrm>
            <a:off x="3068735" y="1999098"/>
            <a:ext cx="155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...</a:t>
            </a:r>
            <a:r>
              <a:rPr lang="ru-RU"/>
              <a:t>1</a:t>
            </a:r>
            <a:r>
              <a:rPr lang="en-US"/>
              <a:t>-</a:t>
            </a:r>
            <a:r>
              <a:rPr lang="ru-RU"/>
              <a:t>1</a:t>
            </a:r>
            <a:r>
              <a:rPr lang="en-US"/>
              <a:t>j, -1-1j,…</a:t>
            </a:r>
            <a:endParaRPr lang="ru-RU"/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5073981" y="2692610"/>
            <a:ext cx="839106" cy="616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 </a:t>
            </a:r>
            <a:endParaRPr lang="ru-RU"/>
          </a:p>
        </p:txBody>
      </p:sp>
      <p:sp>
        <p:nvSpPr>
          <p:cNvPr id="15" name="TextBox 14"/>
          <p:cNvSpPr txBox="1"/>
          <p:nvPr/>
        </p:nvSpPr>
        <p:spPr bwMode="auto">
          <a:xfrm>
            <a:off x="5174075" y="2720457"/>
            <a:ext cx="73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ЦАП</a:t>
            </a:r>
            <a:endParaRPr/>
          </a:p>
          <a:p>
            <a:pPr>
              <a:defRPr/>
            </a:pPr>
            <a:r>
              <a:rPr lang="ru-RU"/>
              <a:t>(</a:t>
            </a:r>
            <a:r>
              <a:rPr lang="en-US"/>
              <a:t>DAC)</a:t>
            </a:r>
            <a:endParaRPr lang="ru-RU"/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5058984" y="1367758"/>
            <a:ext cx="839106" cy="616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TextBox 16"/>
          <p:cNvSpPr txBox="1"/>
          <p:nvPr/>
        </p:nvSpPr>
        <p:spPr bwMode="auto">
          <a:xfrm>
            <a:off x="5160740" y="1352767"/>
            <a:ext cx="73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ЦАП</a:t>
            </a:r>
            <a:endParaRPr/>
          </a:p>
          <a:p>
            <a:pPr>
              <a:defRPr/>
            </a:pPr>
            <a:r>
              <a:rPr lang="ru-RU"/>
              <a:t>(</a:t>
            </a:r>
            <a:r>
              <a:rPr lang="en-US"/>
              <a:t>DAC)</a:t>
            </a:r>
            <a:endParaRPr lang="ru-RU"/>
          </a:p>
        </p:txBody>
      </p:sp>
      <p:sp>
        <p:nvSpPr>
          <p:cNvPr id="18" name="Стрелка вправо 17"/>
          <p:cNvSpPr/>
          <p:nvPr/>
        </p:nvSpPr>
        <p:spPr bwMode="auto">
          <a:xfrm rot="19427976">
            <a:off x="4535791" y="1742680"/>
            <a:ext cx="539752" cy="2269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Стрелка вправо 18"/>
          <p:cNvSpPr/>
          <p:nvPr/>
        </p:nvSpPr>
        <p:spPr bwMode="auto">
          <a:xfrm rot="2429339">
            <a:off x="4521462" y="2612715"/>
            <a:ext cx="539752" cy="2269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TextBox 19"/>
          <p:cNvSpPr txBox="1"/>
          <p:nvPr/>
        </p:nvSpPr>
        <p:spPr bwMode="auto">
          <a:xfrm>
            <a:off x="4520869" y="1351341"/>
            <a:ext cx="47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Re</a:t>
            </a:r>
            <a:endParaRPr lang="ru-RU"/>
          </a:p>
        </p:txBody>
      </p:sp>
      <p:sp>
        <p:nvSpPr>
          <p:cNvPr id="21" name="TextBox 20"/>
          <p:cNvSpPr txBox="1"/>
          <p:nvPr/>
        </p:nvSpPr>
        <p:spPr bwMode="auto">
          <a:xfrm>
            <a:off x="4516814" y="2738386"/>
            <a:ext cx="47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Im</a:t>
            </a:r>
            <a:endParaRPr lang="ru-RU"/>
          </a:p>
        </p:txBody>
      </p:sp>
      <p:sp>
        <p:nvSpPr>
          <p:cNvPr id="22" name="Блок-схема: узел суммирования 21"/>
          <p:cNvSpPr/>
          <p:nvPr/>
        </p:nvSpPr>
        <p:spPr bwMode="auto">
          <a:xfrm>
            <a:off x="7953764" y="1462956"/>
            <a:ext cx="333904" cy="351656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Блок-схема: узел суммирования 22"/>
          <p:cNvSpPr/>
          <p:nvPr/>
        </p:nvSpPr>
        <p:spPr bwMode="auto">
          <a:xfrm>
            <a:off x="8003034" y="2824957"/>
            <a:ext cx="333904" cy="351656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Прямоугольник 23"/>
          <p:cNvSpPr/>
          <p:nvPr/>
        </p:nvSpPr>
        <p:spPr bwMode="auto">
          <a:xfrm>
            <a:off x="6551287" y="2685253"/>
            <a:ext cx="839106" cy="616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 </a:t>
            </a:r>
            <a:endParaRPr lang="ru-RU"/>
          </a:p>
        </p:txBody>
      </p:sp>
      <p:sp>
        <p:nvSpPr>
          <p:cNvPr id="25" name="Прямоугольник 24"/>
          <p:cNvSpPr/>
          <p:nvPr/>
        </p:nvSpPr>
        <p:spPr bwMode="auto">
          <a:xfrm>
            <a:off x="6542599" y="1382512"/>
            <a:ext cx="839106" cy="616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 </a:t>
            </a:r>
            <a:endParaRPr lang="ru-RU"/>
          </a:p>
        </p:txBody>
      </p:sp>
      <p:sp>
        <p:nvSpPr>
          <p:cNvPr id="26" name="TextBox 25"/>
          <p:cNvSpPr txBox="1"/>
          <p:nvPr/>
        </p:nvSpPr>
        <p:spPr bwMode="auto">
          <a:xfrm>
            <a:off x="6656661" y="2803057"/>
            <a:ext cx="73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ФНЧ</a:t>
            </a:r>
            <a:endParaRPr/>
          </a:p>
        </p:txBody>
      </p:sp>
      <p:sp>
        <p:nvSpPr>
          <p:cNvPr id="27" name="TextBox 26"/>
          <p:cNvSpPr txBox="1"/>
          <p:nvPr/>
        </p:nvSpPr>
        <p:spPr bwMode="auto">
          <a:xfrm>
            <a:off x="6631728" y="1491266"/>
            <a:ext cx="73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ФНЧ</a:t>
            </a:r>
            <a:endParaRPr/>
          </a:p>
        </p:txBody>
      </p:sp>
      <p:sp>
        <p:nvSpPr>
          <p:cNvPr id="28" name="Прямоугольник 27"/>
          <p:cNvSpPr/>
          <p:nvPr/>
        </p:nvSpPr>
        <p:spPr bwMode="auto">
          <a:xfrm>
            <a:off x="7386100" y="1935141"/>
            <a:ext cx="1517039" cy="3417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 </a:t>
            </a:r>
            <a:endParaRPr lang="ru-RU"/>
          </a:p>
        </p:txBody>
      </p:sp>
      <p:sp>
        <p:nvSpPr>
          <p:cNvPr id="29" name="TextBox 28"/>
          <p:cNvSpPr txBox="1"/>
          <p:nvPr/>
        </p:nvSpPr>
        <p:spPr bwMode="auto">
          <a:xfrm>
            <a:off x="7315430" y="1937272"/>
            <a:ext cx="179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/>
              <a:t>Генератор несущей</a:t>
            </a:r>
          </a:p>
        </p:txBody>
      </p:sp>
      <p:sp>
        <p:nvSpPr>
          <p:cNvPr id="30" name="Стрелка вправо 29"/>
          <p:cNvSpPr/>
          <p:nvPr/>
        </p:nvSpPr>
        <p:spPr bwMode="auto">
          <a:xfrm>
            <a:off x="5942752" y="1558477"/>
            <a:ext cx="539752" cy="2269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1" name="Стрелка вправо 30"/>
          <p:cNvSpPr/>
          <p:nvPr/>
        </p:nvSpPr>
        <p:spPr bwMode="auto">
          <a:xfrm>
            <a:off x="5966695" y="2902774"/>
            <a:ext cx="539752" cy="2269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2" name="Стрелка вправо 31"/>
          <p:cNvSpPr/>
          <p:nvPr/>
        </p:nvSpPr>
        <p:spPr bwMode="auto">
          <a:xfrm>
            <a:off x="7433094" y="2898426"/>
            <a:ext cx="539752" cy="2269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Стрелка вправо 32"/>
          <p:cNvSpPr/>
          <p:nvPr/>
        </p:nvSpPr>
        <p:spPr bwMode="auto">
          <a:xfrm>
            <a:off x="7414012" y="1551532"/>
            <a:ext cx="539752" cy="2269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Стрелка вправо 33"/>
          <p:cNvSpPr/>
          <p:nvPr/>
        </p:nvSpPr>
        <p:spPr bwMode="auto">
          <a:xfrm rot="16199998">
            <a:off x="8069456" y="1762951"/>
            <a:ext cx="113221" cy="18928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Стрелка вправо 34"/>
          <p:cNvSpPr/>
          <p:nvPr/>
        </p:nvSpPr>
        <p:spPr bwMode="auto">
          <a:xfrm rot="5400000">
            <a:off x="8101281" y="2696878"/>
            <a:ext cx="137408" cy="15250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6" name="Блок-схема: ИЛИ 35"/>
          <p:cNvSpPr/>
          <p:nvPr/>
        </p:nvSpPr>
        <p:spPr bwMode="auto">
          <a:xfrm>
            <a:off x="9265106" y="2030542"/>
            <a:ext cx="349660" cy="307062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" name="Стрелка вправо 36"/>
          <p:cNvSpPr/>
          <p:nvPr/>
        </p:nvSpPr>
        <p:spPr bwMode="auto">
          <a:xfrm rot="1363964">
            <a:off x="8344042" y="1770390"/>
            <a:ext cx="978775" cy="19957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Стрелка вправо 37"/>
          <p:cNvSpPr/>
          <p:nvPr/>
        </p:nvSpPr>
        <p:spPr bwMode="auto">
          <a:xfrm rot="19713818">
            <a:off x="8348694" y="2492752"/>
            <a:ext cx="1008548" cy="20851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9" name="Стрелка вправо 38"/>
          <p:cNvSpPr/>
          <p:nvPr/>
        </p:nvSpPr>
        <p:spPr bwMode="auto">
          <a:xfrm>
            <a:off x="9636388" y="2068958"/>
            <a:ext cx="978775" cy="19957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TextBox 39"/>
          <p:cNvSpPr txBox="1"/>
          <p:nvPr/>
        </p:nvSpPr>
        <p:spPr bwMode="auto">
          <a:xfrm>
            <a:off x="1420789" y="1134629"/>
            <a:ext cx="1341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Источник сообщений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245739" y="1139096"/>
            <a:ext cx="1341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Модулятор (</a:t>
            </a:r>
            <a:r>
              <a:rPr lang="en-US"/>
              <a:t>mapper</a:t>
            </a:r>
            <a:r>
              <a:rPr lang="ru-RU"/>
              <a:t>)</a:t>
            </a:r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06742" y="1351341"/>
            <a:ext cx="868680" cy="86868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05311" y="4159855"/>
            <a:ext cx="868680" cy="868680"/>
          </a:xfrm>
          <a:prstGeom prst="rect">
            <a:avLst/>
          </a:prstGeom>
        </p:spPr>
      </p:pic>
      <p:sp>
        <p:nvSpPr>
          <p:cNvPr id="44" name="Прямоугольник 43"/>
          <p:cNvSpPr/>
          <p:nvPr/>
        </p:nvSpPr>
        <p:spPr bwMode="auto">
          <a:xfrm rot="5400000">
            <a:off x="10536411" y="3034096"/>
            <a:ext cx="765769" cy="3991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 </a:t>
            </a:r>
            <a:endParaRPr lang="ru-RU"/>
          </a:p>
        </p:txBody>
      </p:sp>
      <p:sp>
        <p:nvSpPr>
          <p:cNvPr id="45" name="TextBox 44"/>
          <p:cNvSpPr txBox="1"/>
          <p:nvPr/>
        </p:nvSpPr>
        <p:spPr bwMode="auto">
          <a:xfrm rot="5400000">
            <a:off x="10536411" y="3019963"/>
            <a:ext cx="83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Канал</a:t>
            </a:r>
          </a:p>
        </p:txBody>
      </p:sp>
      <p:sp>
        <p:nvSpPr>
          <p:cNvPr id="46" name="Стрелка вправо 45"/>
          <p:cNvSpPr/>
          <p:nvPr/>
        </p:nvSpPr>
        <p:spPr bwMode="auto">
          <a:xfrm rot="5400000">
            <a:off x="10640498" y="2445060"/>
            <a:ext cx="557592" cy="18509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7" name="Стрелка вправо 46"/>
          <p:cNvSpPr/>
          <p:nvPr/>
        </p:nvSpPr>
        <p:spPr bwMode="auto">
          <a:xfrm rot="5400000">
            <a:off x="10660854" y="3837182"/>
            <a:ext cx="557592" cy="18509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8" name="Прямоугольник 47"/>
          <p:cNvSpPr/>
          <p:nvPr/>
        </p:nvSpPr>
        <p:spPr bwMode="auto">
          <a:xfrm>
            <a:off x="8001361" y="2389261"/>
            <a:ext cx="358377" cy="313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 </a:t>
            </a: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 bwMode="auto">
              <a:xfrm>
                <a:off x="7824295" y="2335558"/>
                <a:ext cx="737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>
                              <a:latin typeface="Cambria Math"/>
                            </a:rPr>
                            <m:t>𝜋</m:t>
                          </m:r>
                          <m:r>
                            <a:rPr lang="en-US" b="0" i="1">
                              <a:latin typeface="Cambria Math"/>
                            </a:rPr>
                            <m:t>/</m:t>
                          </m:r>
                          <m:r>
                            <a:rPr lang="en-US" b="0" i="1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lang="ru-RU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4295" y="2335558"/>
                <a:ext cx="73735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Стрелка вправо 49"/>
          <p:cNvSpPr/>
          <p:nvPr/>
        </p:nvSpPr>
        <p:spPr bwMode="auto">
          <a:xfrm rot="5400000">
            <a:off x="8072276" y="2248959"/>
            <a:ext cx="129594" cy="16727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" name="Стрелка вправо 50"/>
          <p:cNvSpPr/>
          <p:nvPr/>
        </p:nvSpPr>
        <p:spPr bwMode="auto">
          <a:xfrm rot="10800000">
            <a:off x="9793979" y="4928749"/>
            <a:ext cx="978775" cy="19957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2" name="Блок-схема: ИЛИ 51"/>
          <p:cNvSpPr/>
          <p:nvPr/>
        </p:nvSpPr>
        <p:spPr bwMode="auto">
          <a:xfrm>
            <a:off x="9439936" y="4875004"/>
            <a:ext cx="349660" cy="307062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6" name="Блок-схема: узел суммирования 55"/>
          <p:cNvSpPr/>
          <p:nvPr/>
        </p:nvSpPr>
        <p:spPr bwMode="auto">
          <a:xfrm>
            <a:off x="8086240" y="4174758"/>
            <a:ext cx="333904" cy="351656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7" name="Блок-схема: узел суммирования 56"/>
          <p:cNvSpPr/>
          <p:nvPr/>
        </p:nvSpPr>
        <p:spPr bwMode="auto">
          <a:xfrm>
            <a:off x="8135510" y="5536759"/>
            <a:ext cx="333904" cy="351656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8" name="Прямоугольник 57"/>
          <p:cNvSpPr/>
          <p:nvPr/>
        </p:nvSpPr>
        <p:spPr bwMode="auto">
          <a:xfrm>
            <a:off x="7518576" y="4646943"/>
            <a:ext cx="1517039" cy="3417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 </a:t>
            </a:r>
            <a:endParaRPr lang="ru-RU"/>
          </a:p>
        </p:txBody>
      </p:sp>
      <p:sp>
        <p:nvSpPr>
          <p:cNvPr id="59" name="TextBox 58"/>
          <p:cNvSpPr txBox="1"/>
          <p:nvPr/>
        </p:nvSpPr>
        <p:spPr bwMode="auto">
          <a:xfrm>
            <a:off x="7447905" y="4649074"/>
            <a:ext cx="179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/>
              <a:t>Генератор несущей</a:t>
            </a:r>
          </a:p>
        </p:txBody>
      </p:sp>
      <p:sp>
        <p:nvSpPr>
          <p:cNvPr id="60" name="Стрелка вправо 59"/>
          <p:cNvSpPr/>
          <p:nvPr/>
        </p:nvSpPr>
        <p:spPr bwMode="auto">
          <a:xfrm rot="10800000">
            <a:off x="7565570" y="5610228"/>
            <a:ext cx="539752" cy="2269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1" name="Стрелка вправо 60"/>
          <p:cNvSpPr/>
          <p:nvPr/>
        </p:nvSpPr>
        <p:spPr bwMode="auto">
          <a:xfrm rot="16199998">
            <a:off x="8201932" y="4474753"/>
            <a:ext cx="113221" cy="18928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2" name="Стрелка вправо 61"/>
          <p:cNvSpPr/>
          <p:nvPr/>
        </p:nvSpPr>
        <p:spPr bwMode="auto">
          <a:xfrm rot="5400000">
            <a:off x="8233757" y="5408680"/>
            <a:ext cx="137408" cy="15250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3" name="Прямоугольник 62"/>
          <p:cNvSpPr/>
          <p:nvPr/>
        </p:nvSpPr>
        <p:spPr bwMode="auto">
          <a:xfrm>
            <a:off x="8133837" y="5101063"/>
            <a:ext cx="358377" cy="313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 </a:t>
            </a: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 bwMode="auto">
              <a:xfrm>
                <a:off x="7956770" y="5047360"/>
                <a:ext cx="737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>
                              <a:latin typeface="Cambria Math"/>
                            </a:rPr>
                            <m:t>𝜋</m:t>
                          </m:r>
                          <m:r>
                            <a:rPr lang="en-US" b="0" i="1">
                              <a:latin typeface="Cambria Math"/>
                            </a:rPr>
                            <m:t>/</m:t>
                          </m:r>
                          <m:r>
                            <a:rPr lang="en-US" b="0" i="1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lang="ru-RU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6770" y="5047360"/>
                <a:ext cx="737350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Стрелка вправо 64"/>
          <p:cNvSpPr/>
          <p:nvPr/>
        </p:nvSpPr>
        <p:spPr bwMode="auto">
          <a:xfrm rot="5400000">
            <a:off x="8204752" y="4960761"/>
            <a:ext cx="129594" cy="16727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6" name="Стрелка вправо 65"/>
          <p:cNvSpPr/>
          <p:nvPr/>
        </p:nvSpPr>
        <p:spPr bwMode="auto">
          <a:xfrm rot="12493575">
            <a:off x="8437081" y="4543168"/>
            <a:ext cx="1091930" cy="20537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7" name="Стрелка вправо 66"/>
          <p:cNvSpPr/>
          <p:nvPr/>
        </p:nvSpPr>
        <p:spPr bwMode="auto">
          <a:xfrm rot="9197977">
            <a:off x="8462487" y="5277940"/>
            <a:ext cx="1008548" cy="20851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8" name="Стрелка вправо 67"/>
          <p:cNvSpPr/>
          <p:nvPr/>
        </p:nvSpPr>
        <p:spPr bwMode="auto">
          <a:xfrm rot="10800000">
            <a:off x="7518576" y="4211171"/>
            <a:ext cx="539752" cy="2269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9" name="Прямоугольник 68"/>
          <p:cNvSpPr/>
          <p:nvPr/>
        </p:nvSpPr>
        <p:spPr bwMode="auto">
          <a:xfrm>
            <a:off x="6652170" y="3967515"/>
            <a:ext cx="839106" cy="616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 </a:t>
            </a:r>
            <a:endParaRPr lang="ru-RU"/>
          </a:p>
        </p:txBody>
      </p:sp>
      <p:sp>
        <p:nvSpPr>
          <p:cNvPr id="70" name="TextBox 69"/>
          <p:cNvSpPr txBox="1"/>
          <p:nvPr/>
        </p:nvSpPr>
        <p:spPr bwMode="auto">
          <a:xfrm>
            <a:off x="6757544" y="4085319"/>
            <a:ext cx="73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ФНЧ</a:t>
            </a:r>
            <a:endParaRPr/>
          </a:p>
        </p:txBody>
      </p:sp>
      <p:sp>
        <p:nvSpPr>
          <p:cNvPr id="71" name="Прямоугольник 70"/>
          <p:cNvSpPr/>
          <p:nvPr/>
        </p:nvSpPr>
        <p:spPr bwMode="auto">
          <a:xfrm>
            <a:off x="6689473" y="5344582"/>
            <a:ext cx="839106" cy="616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 </a:t>
            </a:r>
            <a:endParaRPr lang="ru-RU"/>
          </a:p>
        </p:txBody>
      </p:sp>
      <p:sp>
        <p:nvSpPr>
          <p:cNvPr id="72" name="TextBox 71"/>
          <p:cNvSpPr txBox="1"/>
          <p:nvPr/>
        </p:nvSpPr>
        <p:spPr bwMode="auto">
          <a:xfrm>
            <a:off x="6794846" y="5462386"/>
            <a:ext cx="73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ФНЧ</a:t>
            </a:r>
            <a:endParaRPr/>
          </a:p>
        </p:txBody>
      </p:sp>
      <p:sp>
        <p:nvSpPr>
          <p:cNvPr id="73" name="Стрелка вправо 72"/>
          <p:cNvSpPr/>
          <p:nvPr/>
        </p:nvSpPr>
        <p:spPr bwMode="auto">
          <a:xfrm rot="10800000">
            <a:off x="6314762" y="4156510"/>
            <a:ext cx="295405" cy="23090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" name="Стрелка вправо 73"/>
          <p:cNvSpPr/>
          <p:nvPr/>
        </p:nvSpPr>
        <p:spPr bwMode="auto">
          <a:xfrm rot="10800000">
            <a:off x="6445502" y="5518275"/>
            <a:ext cx="224074" cy="2491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5" name="Прямоугольник 74"/>
          <p:cNvSpPr/>
          <p:nvPr/>
        </p:nvSpPr>
        <p:spPr bwMode="auto">
          <a:xfrm>
            <a:off x="5462394" y="3954204"/>
            <a:ext cx="839106" cy="616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 </a:t>
            </a:r>
            <a:endParaRPr lang="ru-RU"/>
          </a:p>
        </p:txBody>
      </p:sp>
      <p:sp>
        <p:nvSpPr>
          <p:cNvPr id="76" name="TextBox 75"/>
          <p:cNvSpPr txBox="1"/>
          <p:nvPr/>
        </p:nvSpPr>
        <p:spPr bwMode="auto">
          <a:xfrm>
            <a:off x="5562488" y="3982050"/>
            <a:ext cx="73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АЦП</a:t>
            </a:r>
            <a:endParaRPr/>
          </a:p>
          <a:p>
            <a:pPr>
              <a:defRPr/>
            </a:pPr>
            <a:r>
              <a:rPr lang="ru-RU"/>
              <a:t>(</a:t>
            </a:r>
            <a:r>
              <a:rPr lang="en-US"/>
              <a:t>ADC)</a:t>
            </a:r>
            <a:endParaRPr lang="ru-RU"/>
          </a:p>
        </p:txBody>
      </p:sp>
      <p:sp>
        <p:nvSpPr>
          <p:cNvPr id="77" name="Прямоугольник 76"/>
          <p:cNvSpPr/>
          <p:nvPr/>
        </p:nvSpPr>
        <p:spPr bwMode="auto">
          <a:xfrm>
            <a:off x="5585773" y="5348683"/>
            <a:ext cx="839106" cy="616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 </a:t>
            </a:r>
            <a:endParaRPr lang="ru-RU"/>
          </a:p>
        </p:txBody>
      </p:sp>
      <p:sp>
        <p:nvSpPr>
          <p:cNvPr id="78" name="TextBox 77"/>
          <p:cNvSpPr txBox="1"/>
          <p:nvPr/>
        </p:nvSpPr>
        <p:spPr bwMode="auto">
          <a:xfrm>
            <a:off x="5677133" y="5344582"/>
            <a:ext cx="73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АЦП</a:t>
            </a:r>
            <a:endParaRPr/>
          </a:p>
          <a:p>
            <a:pPr>
              <a:defRPr/>
            </a:pPr>
            <a:r>
              <a:rPr lang="ru-RU"/>
              <a:t>(</a:t>
            </a:r>
            <a:r>
              <a:rPr lang="en-US"/>
              <a:t>ADC)</a:t>
            </a:r>
            <a:endParaRPr lang="ru-RU"/>
          </a:p>
        </p:txBody>
      </p:sp>
      <p:sp>
        <p:nvSpPr>
          <p:cNvPr id="79" name="Стрелка вправо 78"/>
          <p:cNvSpPr/>
          <p:nvPr/>
        </p:nvSpPr>
        <p:spPr bwMode="auto">
          <a:xfrm rot="9475369">
            <a:off x="4897004" y="4194222"/>
            <a:ext cx="539752" cy="2269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0" name="Стрелка вправо 79"/>
          <p:cNvSpPr/>
          <p:nvPr/>
        </p:nvSpPr>
        <p:spPr bwMode="auto">
          <a:xfrm rot="12862416">
            <a:off x="5025464" y="5459000"/>
            <a:ext cx="539752" cy="2269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2" name="Прямоугольник 81"/>
          <p:cNvSpPr/>
          <p:nvPr/>
        </p:nvSpPr>
        <p:spPr bwMode="auto">
          <a:xfrm>
            <a:off x="2053548" y="4101107"/>
            <a:ext cx="1163658" cy="1742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3" name="TextBox 82"/>
          <p:cNvSpPr txBox="1"/>
          <p:nvPr/>
        </p:nvSpPr>
        <p:spPr bwMode="auto">
          <a:xfrm>
            <a:off x="2185883" y="4313350"/>
            <a:ext cx="1028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...0.875-0.743j,</a:t>
            </a:r>
            <a:endParaRPr/>
          </a:p>
          <a:p>
            <a:pPr>
              <a:defRPr/>
            </a:pPr>
            <a:r>
              <a:rPr lang="en-US"/>
              <a:t> -0.673-0.234j,…</a:t>
            </a:r>
            <a:endParaRPr lang="ru-RU"/>
          </a:p>
        </p:txBody>
      </p:sp>
      <p:sp>
        <p:nvSpPr>
          <p:cNvPr id="84" name="TextBox 83"/>
          <p:cNvSpPr txBox="1"/>
          <p:nvPr/>
        </p:nvSpPr>
        <p:spPr bwMode="auto">
          <a:xfrm>
            <a:off x="1892740" y="3454776"/>
            <a:ext cx="1558021" cy="64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Демодулятор (</a:t>
            </a:r>
            <a:r>
              <a:rPr lang="en-US"/>
              <a:t>demapper</a:t>
            </a:r>
            <a:r>
              <a:rPr lang="ru-RU"/>
              <a:t>)</a:t>
            </a:r>
          </a:p>
        </p:txBody>
      </p:sp>
      <p:sp>
        <p:nvSpPr>
          <p:cNvPr id="85" name="Стрелка вправо 84"/>
          <p:cNvSpPr/>
          <p:nvPr/>
        </p:nvSpPr>
        <p:spPr bwMode="auto">
          <a:xfrm rot="10800000">
            <a:off x="1732167" y="4824370"/>
            <a:ext cx="321147" cy="22298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6" name="Выноска-облако 85"/>
          <p:cNvSpPr/>
          <p:nvPr/>
        </p:nvSpPr>
        <p:spPr bwMode="auto">
          <a:xfrm>
            <a:off x="3593680" y="4472596"/>
            <a:ext cx="1839626" cy="1106545"/>
          </a:xfrm>
          <a:prstGeom prst="cloudCallout">
            <a:avLst>
              <a:gd name="adj1" fmla="val -11935"/>
              <a:gd name="adj2" fmla="val 45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7" name="TextBox 86"/>
          <p:cNvSpPr txBox="1"/>
          <p:nvPr/>
        </p:nvSpPr>
        <p:spPr bwMode="auto">
          <a:xfrm>
            <a:off x="3687338" y="4734459"/>
            <a:ext cx="18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Синхронизация</a:t>
            </a:r>
          </a:p>
        </p:txBody>
      </p:sp>
      <p:sp>
        <p:nvSpPr>
          <p:cNvPr id="89" name="Стрелка вправо 88"/>
          <p:cNvSpPr/>
          <p:nvPr/>
        </p:nvSpPr>
        <p:spPr bwMode="auto">
          <a:xfrm rot="10800000">
            <a:off x="3238206" y="4824371"/>
            <a:ext cx="320329" cy="23576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90" name="Рисунок 8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7370" y="3415040"/>
            <a:ext cx="1041713" cy="986155"/>
          </a:xfrm>
          <a:prstGeom prst="rect">
            <a:avLst/>
          </a:prstGeom>
        </p:spPr>
      </p:pic>
      <p:sp>
        <p:nvSpPr>
          <p:cNvPr id="91" name="Прямоугольник 90"/>
          <p:cNvSpPr/>
          <p:nvPr/>
        </p:nvSpPr>
        <p:spPr bwMode="auto">
          <a:xfrm>
            <a:off x="860139" y="4570554"/>
            <a:ext cx="851029" cy="784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2" name="TextBox 91"/>
          <p:cNvSpPr txBox="1"/>
          <p:nvPr/>
        </p:nvSpPr>
        <p:spPr bwMode="auto">
          <a:xfrm>
            <a:off x="794426" y="4701283"/>
            <a:ext cx="1022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/>
              <a:t>Формат</a:t>
            </a:r>
            <a:r>
              <a:rPr lang="en-US" sz="1400"/>
              <a:t>/</a:t>
            </a:r>
            <a:endParaRPr/>
          </a:p>
          <a:p>
            <a:pPr>
              <a:defRPr/>
            </a:pPr>
            <a:r>
              <a:rPr lang="ru-RU" sz="1400"/>
              <a:t>Контейнер</a:t>
            </a:r>
          </a:p>
        </p:txBody>
      </p:sp>
      <p:sp>
        <p:nvSpPr>
          <p:cNvPr id="93" name="Стрелка вправо 92"/>
          <p:cNvSpPr/>
          <p:nvPr/>
        </p:nvSpPr>
        <p:spPr bwMode="auto">
          <a:xfrm rot="13494373">
            <a:off x="500800" y="4439745"/>
            <a:ext cx="321147" cy="22298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 bwMode="auto">
              <a:xfrm>
                <a:off x="5267531" y="2107437"/>
                <a:ext cx="470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lang="ru-RU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7531" y="2107437"/>
                <a:ext cx="47026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 bwMode="auto">
              <a:xfrm>
                <a:off x="7866777" y="1004776"/>
                <a:ext cx="470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lang="ru-RU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6777" y="1004776"/>
                <a:ext cx="470262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1723662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ru-RU"/>
              <a:t>Спасибо за внимание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3553097"/>
            <a:ext cx="10515600" cy="2623866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ru-RU"/>
              <a:t>Мы ждем вас на следующем занятии</a:t>
            </a:r>
            <a:endParaRPr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30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Что такое синхронизация?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</p:nvPr>
        </p:nvGraphicFramePr>
        <p:xfrm>
          <a:off x="655318" y="2278470"/>
          <a:ext cx="11009872" cy="1752600"/>
        </p:xfrm>
        <a:graphic>
          <a:graphicData uri="http://schemas.openxmlformats.org/drawingml/2006/table">
            <a:tbl>
              <a:tblPr firstRow="1" bandRow="1">
                <a:tableStyleId>{BAA5D1D9-858D-7753-E64C-32B73F803A59}</a:tableStyleId>
              </a:tblPr>
              <a:tblGrid>
                <a:gridCol w="550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4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Причины искажений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Метод устранения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Неопределённость времени начала приёма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Кадровая синхронизация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Несовпадение фаз и частот ЦАП и АЦП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Символьная синхронизация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Разность частот генераторов несущей приёмника и передатчика, доплеровский 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Частотная синхронизация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Кадровый заголовок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838200" y="2316480"/>
            <a:ext cx="1469571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2307771" y="2316480"/>
            <a:ext cx="3875314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6183085" y="2316480"/>
            <a:ext cx="1469571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7652655" y="2316480"/>
            <a:ext cx="3875314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TextBox 8"/>
          <p:cNvSpPr txBox="1"/>
          <p:nvPr/>
        </p:nvSpPr>
        <p:spPr bwMode="auto">
          <a:xfrm>
            <a:off x="986246" y="2377440"/>
            <a:ext cx="1173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Заголовок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510643" y="2377440"/>
            <a:ext cx="1173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Данные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9003573" y="2351314"/>
            <a:ext cx="1173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Данные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331130" y="2351314"/>
            <a:ext cx="1173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Заголовок</a:t>
            </a:r>
          </a:p>
        </p:txBody>
      </p:sp>
      <p:cxnSp>
        <p:nvCxnSpPr>
          <p:cNvPr id="14" name="Прямая соединительная линия 13"/>
          <p:cNvCxnSpPr>
            <a:cxnSpLocks/>
          </p:cNvCxnSpPr>
          <p:nvPr/>
        </p:nvCxnSpPr>
        <p:spPr bwMode="auto">
          <a:xfrm>
            <a:off x="838200" y="2804160"/>
            <a:ext cx="0" cy="67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cxnSpLocks/>
          </p:cNvCxnSpPr>
          <p:nvPr/>
        </p:nvCxnSpPr>
        <p:spPr bwMode="auto">
          <a:xfrm>
            <a:off x="2307771" y="2730137"/>
            <a:ext cx="0" cy="544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cxnSpLocks/>
          </p:cNvCxnSpPr>
          <p:nvPr/>
        </p:nvCxnSpPr>
        <p:spPr bwMode="auto">
          <a:xfrm flipH="1">
            <a:off x="6183084" y="2804160"/>
            <a:ext cx="1" cy="67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</p:cNvCxnSpPr>
          <p:nvPr/>
        </p:nvCxnSpPr>
        <p:spPr bwMode="auto">
          <a:xfrm flipV="1">
            <a:off x="838200" y="3141618"/>
            <a:ext cx="1469571" cy="8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cxnSpLocks/>
          </p:cNvCxnSpPr>
          <p:nvPr/>
        </p:nvCxnSpPr>
        <p:spPr bwMode="auto">
          <a:xfrm flipV="1">
            <a:off x="2307771" y="3131820"/>
            <a:ext cx="3875313" cy="8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cxnSpLocks/>
          </p:cNvCxnSpPr>
          <p:nvPr/>
        </p:nvCxnSpPr>
        <p:spPr bwMode="auto">
          <a:xfrm flipV="1">
            <a:off x="838200" y="3523705"/>
            <a:ext cx="5344884" cy="42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 bwMode="auto">
              <a:xfrm>
                <a:off x="1120141" y="2804160"/>
                <a:ext cx="940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lang="ru-RU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141" y="2804160"/>
                <a:ext cx="9405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 bwMode="auto">
              <a:xfrm>
                <a:off x="3040380" y="3196199"/>
                <a:ext cx="940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lang="ru-RU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0380" y="3196199"/>
                <a:ext cx="9405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 bwMode="auto">
              <a:xfrm>
                <a:off x="3671207" y="2796304"/>
                <a:ext cx="940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lang="ru-RU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1207" y="2796304"/>
                <a:ext cx="9405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 bwMode="auto">
          <a:xfrm>
            <a:off x="838200" y="1402080"/>
            <a:ext cx="9464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ru-RU"/>
              <a:t>Будем периодически добавлять в данные заголовок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ru-RU"/>
              <a:t>Внесём заголовок в стандарт, приёмник будет его знать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ru-RU"/>
              <a:t>Приёмник сможет найти начало сигнала с данными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 bwMode="auto">
              <a:xfrm>
                <a:off x="784860" y="3708371"/>
                <a:ext cx="1062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ru-RU"/>
                  <a:t>На что влияет величина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</m:sub>
                        </m:sSub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ru-RU"/>
                  <a:t>?</a:t>
                </a:r>
                <a:endParaRPr/>
              </a:p>
              <a:p>
                <a:pPr>
                  <a:defRPr/>
                </a:pPr>
                <a:r>
                  <a:rPr lang="ru-RU"/>
                  <a:t>На что влияет величина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ru-RU"/>
                  <a:t>?</a:t>
                </a:r>
                <a:endParaRPr/>
              </a:p>
              <a:p>
                <a:pPr>
                  <a:defRPr/>
                </a:pPr>
                <a:r>
                  <a:rPr lang="ru-RU"/>
                  <a:t>На что влияет размер кадра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sub>
                        </m:sSub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ru-RU"/>
                  <a:t> (при фиксированном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ru-RU"/>
                  <a:t>)?  </a:t>
                </a:r>
                <a:endParaRPr/>
              </a:p>
              <a:p>
                <a:pPr>
                  <a:defRPr/>
                </a:pPr>
                <a:endParaRPr lang="ru-RU"/>
              </a:p>
              <a:p>
                <a:pPr>
                  <a:defRPr/>
                </a:pPr>
                <a:r>
                  <a:rPr lang="ru-RU"/>
                  <a:t>Ключевые характеристики системы:</a:t>
                </a:r>
                <a:endParaRPr/>
              </a:p>
              <a:p>
                <a:pPr marL="285750" indent="-285750">
                  <a:buFont typeface="Arial"/>
                  <a:buChar char="•"/>
                  <a:defRPr/>
                </a:pPr>
                <a:r>
                  <a:rPr lang="ru-RU"/>
                  <a:t>Задержка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ru-RU" i="1">
                            <a:latin typeface="Cambria Math"/>
                          </a:rPr>
                          <m:t>τ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ru-RU"/>
                  <a:t> между появлением сигнала на антенне и готовностью демодулированной информации</a:t>
                </a:r>
                <a:endParaRPr lang="en-US"/>
              </a:p>
              <a:p>
                <a:pPr marL="285750" indent="-285750">
                  <a:buFont typeface="Arial"/>
                  <a:buChar char="•"/>
                  <a:defRPr/>
                </a:pPr>
                <a:r>
                  <a:rPr lang="ru-RU"/>
                  <a:t>Вероятность обнаружения заголовка (зависит от отношения сигнал</a:t>
                </a:r>
                <a:r>
                  <a:rPr lang="en-US"/>
                  <a:t>/</a:t>
                </a:r>
                <a:r>
                  <a:rPr lang="ru-RU"/>
                  <a:t>шум)</a:t>
                </a:r>
                <a:endParaRPr/>
              </a:p>
              <a:p>
                <a:pPr marL="285750" indent="-285750">
                  <a:buFont typeface="Arial"/>
                  <a:buChar char="•"/>
                  <a:defRPr/>
                </a:pPr>
                <a:r>
                  <a:rPr lang="ru-RU"/>
                  <a:t>Пропускная способность</a:t>
                </a:r>
                <a:r>
                  <a:rPr lang="en-US"/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en-US"/>
                  <a:t> [</a:t>
                </a:r>
                <a:r>
                  <a:rPr lang="ru-RU"/>
                  <a:t>бит</a:t>
                </a:r>
                <a:r>
                  <a:rPr lang="en-US"/>
                  <a:t>/</a:t>
                </a:r>
                <a:r>
                  <a:rPr lang="ru-RU"/>
                  <a:t>с</a:t>
                </a:r>
                <a:r>
                  <a:rPr lang="en-US"/>
                  <a:t>]</a:t>
                </a:r>
                <a:endParaRPr lang="ru-RU"/>
              </a:p>
              <a:p>
                <a:pPr>
                  <a:defRPr/>
                </a:pPr>
                <a:endParaRPr lang="ru-RU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860" y="3708371"/>
                <a:ext cx="10622280" cy="2585323"/>
              </a:xfrm>
              <a:prstGeom prst="rect">
                <a:avLst/>
              </a:prstGeom>
              <a:blipFill>
                <a:blip r:embed="rId5"/>
                <a:stretch>
                  <a:fillRect l="-517" t="-1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 стрелкой 41"/>
          <p:cNvCxnSpPr>
            <a:cxnSpLocks/>
          </p:cNvCxnSpPr>
          <p:nvPr/>
        </p:nvCxnSpPr>
        <p:spPr bwMode="auto">
          <a:xfrm flipH="1" flipV="1">
            <a:off x="5277394" y="4589417"/>
            <a:ext cx="156755" cy="531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cxnSpLocks/>
          </p:cNvCxnSpPr>
          <p:nvPr/>
        </p:nvCxnSpPr>
        <p:spPr bwMode="auto">
          <a:xfrm>
            <a:off x="435429" y="4145280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cxnSpLocks/>
          </p:cNvCxnSpPr>
          <p:nvPr/>
        </p:nvCxnSpPr>
        <p:spPr bwMode="auto">
          <a:xfrm flipV="1">
            <a:off x="435429" y="5812971"/>
            <a:ext cx="402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cxnSpLocks/>
          </p:cNvCxnSpPr>
          <p:nvPr/>
        </p:nvCxnSpPr>
        <p:spPr bwMode="auto">
          <a:xfrm>
            <a:off x="435429" y="4145280"/>
            <a:ext cx="0" cy="1667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cxnSpLocks/>
          </p:cNvCxnSpPr>
          <p:nvPr/>
        </p:nvCxnSpPr>
        <p:spPr bwMode="auto">
          <a:xfrm>
            <a:off x="209006" y="3893529"/>
            <a:ext cx="6302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cxnSpLocks/>
          </p:cNvCxnSpPr>
          <p:nvPr/>
        </p:nvCxnSpPr>
        <p:spPr bwMode="auto">
          <a:xfrm>
            <a:off x="209006" y="5561220"/>
            <a:ext cx="6302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cxnSpLocks/>
          </p:cNvCxnSpPr>
          <p:nvPr/>
        </p:nvCxnSpPr>
        <p:spPr bwMode="auto">
          <a:xfrm>
            <a:off x="209006" y="3893529"/>
            <a:ext cx="0" cy="166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Как начинается сеанс связи (</a:t>
            </a:r>
            <a:r>
              <a:rPr lang="en-US"/>
              <a:t>PHY layer)</a:t>
            </a:r>
            <a:r>
              <a:rPr lang="ru-RU"/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E8BCFE-0625-4FCB-A955-DEA9E4E11D8A}" type="slidenum">
              <a:rPr lang="ru-RU"/>
              <a:t>6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705392" y="1690688"/>
          <a:ext cx="9030790" cy="2301240"/>
        </p:xfrm>
        <a:graphic>
          <a:graphicData uri="http://schemas.openxmlformats.org/drawingml/2006/table">
            <a:tbl>
              <a:tblPr firstRow="1" bandRow="1">
                <a:tableStyleId>{BAA5D1D9-858D-7753-E64C-32B73F803A59}</a:tableStyleId>
              </a:tblPr>
              <a:tblGrid>
                <a:gridCol w="451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Проблема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Решение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Приёмник не знает, в какой момент начинать приём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Разделить поток символов на кадры с определённым заголовком, который заранее известен приёмнику. Искать в принятом сигнале заголовок.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99453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Как начинается сеанс связи (</a:t>
            </a:r>
            <a:r>
              <a:rPr lang="en-US"/>
              <a:t>PHY layer)</a:t>
            </a:r>
            <a:r>
              <a:rPr lang="ru-RU"/>
              <a:t>?</a:t>
            </a:r>
          </a:p>
        </p:txBody>
      </p:sp>
      <p:sp>
        <p:nvSpPr>
          <p:cNvPr id="72816750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2956F02-8084-FFEA-9FE8-BDD2C5911408}" type="slidenum">
              <a:rPr lang="ru-RU"/>
              <a:t>7</a:t>
            </a:fld>
            <a:endParaRPr lang="ru-RU"/>
          </a:p>
        </p:txBody>
      </p:sp>
      <p:graphicFrame>
        <p:nvGraphicFramePr>
          <p:cNvPr id="1169596505" name="Таблица 4"/>
          <p:cNvGraphicFramePr>
            <a:graphicFrameLocks/>
          </p:cNvGraphicFramePr>
          <p:nvPr/>
        </p:nvGraphicFramePr>
        <p:xfrm>
          <a:off x="705391" y="1690687"/>
          <a:ext cx="9030788" cy="2301237"/>
        </p:xfrm>
        <a:graphic>
          <a:graphicData uri="http://schemas.openxmlformats.org/drawingml/2006/table">
            <a:tbl>
              <a:tblPr firstRow="1" bandRow="1">
                <a:tableStyleId>{BAA5D1D9-858D-7753-E64C-32B73F803A59}</a:tableStyleId>
              </a:tblPr>
              <a:tblGrid>
                <a:gridCol w="4515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Проблема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Решение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Приёмник не знает, в какой момент начинать приём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Разделить поток символов на кадры с определённым заголовком, который заранее известен приёмнику. Искать в принятом сигнале заголовок.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5104130" name="Прямоугольник 5"/>
          <p:cNvSpPr/>
          <p:nvPr/>
        </p:nvSpPr>
        <p:spPr bwMode="auto">
          <a:xfrm>
            <a:off x="8208370" y="2720558"/>
            <a:ext cx="735332" cy="219907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12239236" name="Овальная выноска 6"/>
          <p:cNvSpPr/>
          <p:nvPr/>
        </p:nvSpPr>
        <p:spPr bwMode="auto">
          <a:xfrm>
            <a:off x="8390165" y="1947708"/>
            <a:ext cx="1533794" cy="665602"/>
          </a:xfrm>
          <a:prstGeom prst="wedgeEllipse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90373692" name="TextBox 7"/>
          <p:cNvSpPr txBox="1"/>
          <p:nvPr/>
        </p:nvSpPr>
        <p:spPr bwMode="auto">
          <a:xfrm>
            <a:off x="8589918" y="1949508"/>
            <a:ext cx="1406432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Каким образом?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012254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Как искать заголовок?</a:t>
            </a:r>
          </a:p>
        </p:txBody>
      </p:sp>
      <p:sp>
        <p:nvSpPr>
          <p:cNvPr id="65992967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8E099D5-C6F8-FC53-8A21-88A44200F679}" type="slidenum">
              <a:rPr lang="ru-RU"/>
              <a:t>8</a:t>
            </a:fld>
            <a:endParaRPr lang="ru-RU"/>
          </a:p>
        </p:txBody>
      </p:sp>
      <p:sp>
        <p:nvSpPr>
          <p:cNvPr id="626685822" name="Прямоугольник 5"/>
          <p:cNvSpPr/>
          <p:nvPr/>
        </p:nvSpPr>
        <p:spPr bwMode="auto">
          <a:xfrm>
            <a:off x="839781" y="2316497"/>
            <a:ext cx="2772159" cy="4876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9858550" name="Прямоугольник 6"/>
          <p:cNvSpPr/>
          <p:nvPr/>
        </p:nvSpPr>
        <p:spPr bwMode="auto">
          <a:xfrm>
            <a:off x="3611940" y="2316497"/>
            <a:ext cx="1469570" cy="48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67493079" name="Прямоугольник 7"/>
          <p:cNvSpPr/>
          <p:nvPr/>
        </p:nvSpPr>
        <p:spPr bwMode="auto">
          <a:xfrm>
            <a:off x="5081511" y="2316497"/>
            <a:ext cx="3875313" cy="4876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6366340" name="TextBox 9"/>
          <p:cNvSpPr txBox="1"/>
          <p:nvPr/>
        </p:nvSpPr>
        <p:spPr bwMode="auto">
          <a:xfrm>
            <a:off x="2377774" y="2351331"/>
            <a:ext cx="1173515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Данные</a:t>
            </a:r>
          </a:p>
        </p:txBody>
      </p:sp>
      <p:sp>
        <p:nvSpPr>
          <p:cNvPr id="1803830897" name="TextBox 10"/>
          <p:cNvSpPr txBox="1"/>
          <p:nvPr/>
        </p:nvSpPr>
        <p:spPr bwMode="auto">
          <a:xfrm>
            <a:off x="6432429" y="2351331"/>
            <a:ext cx="1173515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/>
              <a:t>Данные</a:t>
            </a:r>
          </a:p>
        </p:txBody>
      </p:sp>
      <p:sp>
        <p:nvSpPr>
          <p:cNvPr id="591659100" name="TextBox 11"/>
          <p:cNvSpPr txBox="1"/>
          <p:nvPr/>
        </p:nvSpPr>
        <p:spPr bwMode="auto">
          <a:xfrm>
            <a:off x="3759986" y="2351331"/>
            <a:ext cx="1173515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/>
              <a:t>Заголовок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9044399" name="Rectangle 709044398"/>
              <p:cNvSpPr/>
              <p:nvPr/>
            </p:nvSpPr>
            <p:spPr bwMode="auto">
              <a:xfrm>
                <a:off x="125343" y="2377440"/>
                <a:ext cx="587906" cy="3657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𝒚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𝑛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709044399" name="Rectangle 7090443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343" y="2377440"/>
                <a:ext cx="587906" cy="365795"/>
              </a:xfrm>
              <a:prstGeom prst="rect">
                <a:avLst/>
              </a:prstGeom>
              <a:blipFill>
                <a:blip r:embed="rId2"/>
                <a:stretch>
                  <a:fillRect l="-1042" r="-1042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7955134" name="Rectangle 1267955133"/>
              <p:cNvSpPr/>
              <p:nvPr/>
            </p:nvSpPr>
            <p:spPr bwMode="auto">
              <a:xfrm>
                <a:off x="93459" y="4870127"/>
                <a:ext cx="555094" cy="3657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𝒙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𝑘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1267955134" name="Rectangle 1267955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459" y="4870127"/>
                <a:ext cx="555094" cy="365795"/>
              </a:xfrm>
              <a:prstGeom prst="rect">
                <a:avLst/>
              </a:prstGeom>
              <a:blipFill>
                <a:blip r:embed="rId3"/>
                <a:stretch>
                  <a:fillRect r="-1099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7939877" name="TextBox 2037939876"/>
          <p:cNvSpPr txBox="1"/>
          <p:nvPr/>
        </p:nvSpPr>
        <p:spPr bwMode="auto">
          <a:xfrm>
            <a:off x="131762" y="1895474"/>
            <a:ext cx="1977883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t>принятый сигнал</a:t>
            </a:r>
          </a:p>
        </p:txBody>
      </p:sp>
      <p:sp>
        <p:nvSpPr>
          <p:cNvPr id="612335691" name="TextBox 612335690"/>
          <p:cNvSpPr txBox="1"/>
          <p:nvPr/>
        </p:nvSpPr>
        <p:spPr bwMode="auto">
          <a:xfrm>
            <a:off x="125343" y="4443389"/>
            <a:ext cx="2364833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t>эталонный заголовок</a:t>
            </a:r>
          </a:p>
        </p:txBody>
      </p:sp>
      <p:sp>
        <p:nvSpPr>
          <p:cNvPr id="566704939" name="Прямоугольник 4"/>
          <p:cNvSpPr/>
          <p:nvPr/>
        </p:nvSpPr>
        <p:spPr bwMode="auto">
          <a:xfrm>
            <a:off x="791472" y="4809184"/>
            <a:ext cx="1469570" cy="48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0429803" name="Rectangle 730429802"/>
              <p:cNvSpPr/>
              <p:nvPr/>
            </p:nvSpPr>
            <p:spPr bwMode="auto">
              <a:xfrm>
                <a:off x="3303094" y="3974049"/>
                <a:ext cx="4611455" cy="1030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/>
                          <a:ea typeface="Cambria Math"/>
                          <a:cs typeface="Cambria Math"/>
                        </a:rPr>
                        <m:t>𝑅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ar-AE">
                          <a:latin typeface="Cambria Math"/>
                          <a:ea typeface="Cambria Math"/>
                          <a:cs typeface="Cambria Math"/>
                        </a:rPr>
                        <m:t>= 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r-AE" sz="1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ar-AE" sz="1800" i="1">
                                      <a:latin typeface="Cambria Math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d>
                                <m:dPr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ar-AE" sz="1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ar-AE" sz="1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ar-AE" sz="1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ar-A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ar-AE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ar-AE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ar-AE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𝒙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i="1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  <m:r>
                            <a:rPr lang="ar-AE"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dirty="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730429803" name="Rectangle 7304298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3094" y="3974049"/>
                <a:ext cx="4611455" cy="1030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1032551" name="Прямоугольник 6"/>
          <p:cNvSpPr/>
          <p:nvPr/>
        </p:nvSpPr>
        <p:spPr bwMode="auto">
          <a:xfrm>
            <a:off x="8956825" y="2316497"/>
            <a:ext cx="1469570" cy="48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80881421" name="TextBox 11"/>
          <p:cNvSpPr txBox="1"/>
          <p:nvPr/>
        </p:nvSpPr>
        <p:spPr bwMode="auto">
          <a:xfrm>
            <a:off x="9104870" y="2351331"/>
            <a:ext cx="1173550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Заголовок</a:t>
            </a:r>
          </a:p>
        </p:txBody>
      </p:sp>
      <p:sp>
        <p:nvSpPr>
          <p:cNvPr id="634690859" name="Прямоугольник 7"/>
          <p:cNvSpPr/>
          <p:nvPr/>
        </p:nvSpPr>
        <p:spPr bwMode="auto">
          <a:xfrm>
            <a:off x="10426396" y="2316515"/>
            <a:ext cx="1495796" cy="4876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04326520" name="TextBox 10"/>
          <p:cNvSpPr txBox="1"/>
          <p:nvPr/>
        </p:nvSpPr>
        <p:spPr bwMode="auto">
          <a:xfrm>
            <a:off x="10700989" y="2377458"/>
            <a:ext cx="1173550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Данные</a:t>
            </a:r>
          </a:p>
        </p:txBody>
      </p:sp>
      <p:sp>
        <p:nvSpPr>
          <p:cNvPr id="1643344236" name="Left Brace 1643344235"/>
          <p:cNvSpPr/>
          <p:nvPr/>
        </p:nvSpPr>
        <p:spPr bwMode="auto">
          <a:xfrm rot="16199969">
            <a:off x="1461555" y="2181923"/>
            <a:ext cx="225252" cy="1468799"/>
          </a:xfrm>
          <a:prstGeom prst="leftBrace">
            <a:avLst>
              <a:gd name="adj1" fmla="val 8333"/>
              <a:gd name="adj2" fmla="val 49892"/>
            </a:avLst>
          </a:prstGeom>
          <a:ln w="28575" cap="rnd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cxnSp>
        <p:nvCxnSpPr>
          <p:cNvPr id="1897898057" name="Прямая соединительная линия 13"/>
          <p:cNvCxnSpPr>
            <a:cxnSpLocks/>
          </p:cNvCxnSpPr>
          <p:nvPr/>
        </p:nvCxnSpPr>
        <p:spPr bwMode="auto">
          <a:xfrm>
            <a:off x="839781" y="2351331"/>
            <a:ext cx="0" cy="455970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8112570" name="Прямая соединительная линия 14"/>
          <p:cNvCxnSpPr>
            <a:cxnSpLocks/>
          </p:cNvCxnSpPr>
          <p:nvPr/>
        </p:nvCxnSpPr>
        <p:spPr bwMode="auto">
          <a:xfrm>
            <a:off x="2307771" y="2316515"/>
            <a:ext cx="0" cy="544285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0696226" name="Прямая со стрелкой 26"/>
          <p:cNvCxnSpPr>
            <a:cxnSpLocks/>
          </p:cNvCxnSpPr>
          <p:nvPr/>
        </p:nvCxnSpPr>
        <p:spPr bwMode="auto">
          <a:xfrm flipV="1">
            <a:off x="838198" y="2588658"/>
            <a:ext cx="1469570" cy="8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5847568" name="TextBox 35"/>
              <p:cNvSpPr txBox="1"/>
              <p:nvPr/>
            </p:nvSpPr>
            <p:spPr bwMode="auto">
              <a:xfrm>
                <a:off x="1120704" y="2261270"/>
                <a:ext cx="940560" cy="365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lang="ru-RU"/>
              </a:p>
            </p:txBody>
          </p:sp>
        </mc:Choice>
        <mc:Fallback>
          <p:sp>
            <p:nvSpPr>
              <p:cNvPr id="415847568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704" y="2261270"/>
                <a:ext cx="940560" cy="3657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9939602" name="TextBox 599939601"/>
              <p:cNvSpPr txBox="1"/>
              <p:nvPr/>
            </p:nvSpPr>
            <p:spPr bwMode="auto">
              <a:xfrm>
                <a:off x="8012475" y="4169069"/>
                <a:ext cx="2973968" cy="640115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algn="l">
                  <a:defRPr/>
                </a:pPr>
                <a14:m>
                  <m:oMath xmlns:m="http://schemas.openxmlformats.org/officeDocument/2006/math">
                    <m:r>
                      <a:rPr sz="1800">
                        <a:latin typeface="Cambria Math"/>
                        <a:ea typeface="Cambria Math"/>
                        <a:cs typeface="Cambria Math"/>
                      </a:rPr>
                      <m:t>𝑛</m:t>
                    </m:r>
                  </m:oMath>
                </a14:m>
                <a:r>
                  <a:rPr dirty="0">
                    <a:latin typeface="Cambria Math"/>
                    <a:ea typeface="Cambria Math"/>
                    <a:cs typeface="Cambria Math"/>
                  </a:rPr>
                  <a:t> — </a:t>
                </a:r>
                <a:r>
                  <a:rPr dirty="0" err="1">
                    <a:latin typeface="Cambria Math"/>
                    <a:ea typeface="Cambria Math"/>
                    <a:cs typeface="Cambria Math"/>
                  </a:rPr>
                  <a:t>начало</a:t>
                </a:r>
                <a:r>
                  <a:rPr dirty="0">
                    <a:latin typeface="Cambria Math"/>
                    <a:ea typeface="Cambria Math"/>
                    <a:cs typeface="Cambria Math"/>
                  </a:rPr>
                  <a:t> </a:t>
                </a:r>
                <a:r>
                  <a:rPr dirty="0" err="1">
                    <a:latin typeface="Cambria Math"/>
                    <a:ea typeface="Cambria Math"/>
                    <a:cs typeface="Cambria Math"/>
                  </a:rPr>
                  <a:t>окна</a:t>
                </a:r>
                <a:endParaRPr dirty="0">
                  <a:latin typeface="Cambria Math"/>
                  <a:ea typeface="Cambria Math"/>
                  <a:cs typeface="Cambria Math"/>
                </a:endParaRPr>
              </a:p>
              <a:p>
                <a:pPr algn="l">
                  <a:defRPr/>
                </a:pPr>
                <a14:m>
                  <m:oMath xmlns:m="http://schemas.openxmlformats.org/officeDocument/2006/math">
                    <m:r>
                      <a:rPr sz="1800">
                        <a:latin typeface="Cambria Math"/>
                        <a:ea typeface="Cambria Math"/>
                        <a:cs typeface="Cambria Math"/>
                      </a:rPr>
                      <m:t>𝑘</m:t>
                    </m:r>
                  </m:oMath>
                </a14:m>
                <a:r>
                  <a:rPr lang="ru-RU" sz="1800" b="0" i="0" u="none" strike="noStrike" cap="none" spc="0" dirty="0">
                    <a:solidFill>
                      <a:schemeClr val="tx1"/>
                    </a:solidFill>
                    <a:latin typeface="Cambria Math"/>
                    <a:ea typeface="Cambria Math"/>
                    <a:cs typeface="Cambria Math"/>
                  </a:rPr>
                  <a:t> — индекс внутри окна</a:t>
                </a:r>
                <a:endParaRPr dirty="0"/>
              </a:p>
            </p:txBody>
          </p:sp>
        </mc:Choice>
        <mc:Fallback>
          <p:sp>
            <p:nvSpPr>
              <p:cNvPr id="599939602" name="TextBox 5999396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12475" y="4169069"/>
                <a:ext cx="2973968" cy="640115"/>
              </a:xfrm>
              <a:prstGeom prst="rect">
                <a:avLst/>
              </a:prstGeom>
              <a:blipFill>
                <a:blip r:embed="rId6"/>
                <a:stretch>
                  <a:fillRect t="-3810" b="-1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7886155" name="Прямоугольник 7"/>
          <p:cNvSpPr/>
          <p:nvPr/>
        </p:nvSpPr>
        <p:spPr bwMode="auto">
          <a:xfrm>
            <a:off x="791472" y="3668994"/>
            <a:ext cx="1469570" cy="4876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0516393" name="Rectangle 270516392"/>
              <p:cNvSpPr/>
              <p:nvPr/>
            </p:nvSpPr>
            <p:spPr bwMode="auto">
              <a:xfrm>
                <a:off x="-85566" y="3729935"/>
                <a:ext cx="946176" cy="3657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𝒚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𝑛</m:t>
                          </m:r>
                          <m: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𝑘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270516393" name="Rectangle 2705163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85566" y="3729935"/>
                <a:ext cx="946176" cy="365795"/>
              </a:xfrm>
              <a:prstGeom prst="rect">
                <a:avLst/>
              </a:prstGeom>
              <a:blipFill>
                <a:blip r:embed="rId7"/>
                <a:stretch>
                  <a:fillRect l="-645" r="-645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6806482" name="TextBox 646806481"/>
          <p:cNvSpPr txBox="1"/>
          <p:nvPr/>
        </p:nvSpPr>
        <p:spPr bwMode="auto">
          <a:xfrm>
            <a:off x="26987" y="3289997"/>
            <a:ext cx="197874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t>сигнал в окне</a:t>
            </a:r>
          </a:p>
        </p:txBody>
      </p:sp>
      <p:sp>
        <p:nvSpPr>
          <p:cNvPr id="1355166035" name="Arrow: Right 1355166034"/>
          <p:cNvSpPr/>
          <p:nvPr/>
        </p:nvSpPr>
        <p:spPr bwMode="auto">
          <a:xfrm>
            <a:off x="2453368" y="4195739"/>
            <a:ext cx="885825" cy="49529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2164410" name="TextBox 442164409"/>
              <p:cNvSpPr txBox="1"/>
              <p:nvPr/>
            </p:nvSpPr>
            <p:spPr bwMode="auto">
              <a:xfrm>
                <a:off x="2690986" y="2669452"/>
                <a:ext cx="410589" cy="382699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algn="l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/>
              </a:p>
            </p:txBody>
          </p:sp>
        </mc:Choice>
        <mc:Fallback>
          <p:sp>
            <p:nvSpPr>
              <p:cNvPr id="442164410" name="TextBox 4421644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986" y="2669452"/>
                <a:ext cx="410589" cy="382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8791918" name="Left Brace 1308791917"/>
          <p:cNvSpPr/>
          <p:nvPr/>
        </p:nvSpPr>
        <p:spPr bwMode="auto">
          <a:xfrm rot="16199969">
            <a:off x="3852329" y="2205125"/>
            <a:ext cx="225252" cy="1468799"/>
          </a:xfrm>
          <a:prstGeom prst="leftBrace">
            <a:avLst>
              <a:gd name="adj1" fmla="val 8333"/>
              <a:gd name="adj2" fmla="val 49892"/>
            </a:avLst>
          </a:prstGeom>
          <a:ln w="28575" cap="rnd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796320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Как искать заголовок?</a:t>
            </a:r>
          </a:p>
        </p:txBody>
      </p:sp>
      <p:sp>
        <p:nvSpPr>
          <p:cNvPr id="1558370675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B6EB65-EC7E-6D10-67A2-7F5106EA3022}" type="slidenum">
              <a:rPr lang="ru-RU"/>
              <a:t>9</a:t>
            </a:fld>
            <a:endParaRPr lang="ru-RU"/>
          </a:p>
        </p:txBody>
      </p:sp>
      <p:sp>
        <p:nvSpPr>
          <p:cNvPr id="287366273" name="Прямоугольник 5"/>
          <p:cNvSpPr/>
          <p:nvPr/>
        </p:nvSpPr>
        <p:spPr bwMode="auto">
          <a:xfrm>
            <a:off x="839781" y="2316497"/>
            <a:ext cx="2772159" cy="4876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84501967" name="Прямоугольник 6"/>
          <p:cNvSpPr/>
          <p:nvPr/>
        </p:nvSpPr>
        <p:spPr bwMode="auto">
          <a:xfrm>
            <a:off x="3611940" y="2316497"/>
            <a:ext cx="1469570" cy="48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76010418" name="Прямоугольник 7"/>
          <p:cNvSpPr/>
          <p:nvPr/>
        </p:nvSpPr>
        <p:spPr bwMode="auto">
          <a:xfrm>
            <a:off x="5081511" y="2316497"/>
            <a:ext cx="3875313" cy="4876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13775694" name="TextBox 9"/>
          <p:cNvSpPr txBox="1"/>
          <p:nvPr/>
        </p:nvSpPr>
        <p:spPr bwMode="auto">
          <a:xfrm>
            <a:off x="2377774" y="2351331"/>
            <a:ext cx="1173514" cy="36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Данные</a:t>
            </a:r>
          </a:p>
        </p:txBody>
      </p:sp>
      <p:sp>
        <p:nvSpPr>
          <p:cNvPr id="1520554279" name="TextBox 10"/>
          <p:cNvSpPr txBox="1"/>
          <p:nvPr/>
        </p:nvSpPr>
        <p:spPr bwMode="auto">
          <a:xfrm>
            <a:off x="6432429" y="2351331"/>
            <a:ext cx="1173514" cy="36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Данные</a:t>
            </a:r>
          </a:p>
        </p:txBody>
      </p:sp>
      <p:sp>
        <p:nvSpPr>
          <p:cNvPr id="1583908518" name="TextBox 11"/>
          <p:cNvSpPr txBox="1"/>
          <p:nvPr/>
        </p:nvSpPr>
        <p:spPr bwMode="auto">
          <a:xfrm>
            <a:off x="3759986" y="2351331"/>
            <a:ext cx="1173514" cy="36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Заголовок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0850139" name="Rectangle 520850138"/>
              <p:cNvSpPr/>
              <p:nvPr/>
            </p:nvSpPr>
            <p:spPr bwMode="auto">
              <a:xfrm>
                <a:off x="125343" y="2377440"/>
                <a:ext cx="587906" cy="3657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𝒚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𝑛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520850139" name="Rectangle 520850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343" y="2377440"/>
                <a:ext cx="587906" cy="365794"/>
              </a:xfrm>
              <a:prstGeom prst="rect">
                <a:avLst/>
              </a:prstGeom>
              <a:blipFill>
                <a:blip r:embed="rId2"/>
                <a:stretch>
                  <a:fillRect l="-1042" r="-1042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6258724" name="Rectangle 1406258723"/>
              <p:cNvSpPr/>
              <p:nvPr/>
            </p:nvSpPr>
            <p:spPr bwMode="auto">
              <a:xfrm>
                <a:off x="93458" y="4870126"/>
                <a:ext cx="555093" cy="3657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𝒙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𝑘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1406258724" name="Rectangle 14062587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458" y="4870126"/>
                <a:ext cx="555093" cy="365794"/>
              </a:xfrm>
              <a:prstGeom prst="rect">
                <a:avLst/>
              </a:prstGeom>
              <a:blipFill>
                <a:blip r:embed="rId3"/>
                <a:stretch>
                  <a:fillRect r="-1099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402908" name="TextBox 440402907"/>
          <p:cNvSpPr txBox="1"/>
          <p:nvPr/>
        </p:nvSpPr>
        <p:spPr bwMode="auto">
          <a:xfrm>
            <a:off x="131762" y="1895473"/>
            <a:ext cx="1977882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t>принятый сигнал</a:t>
            </a:r>
          </a:p>
        </p:txBody>
      </p:sp>
      <p:sp>
        <p:nvSpPr>
          <p:cNvPr id="363526058" name="TextBox 363526057"/>
          <p:cNvSpPr txBox="1"/>
          <p:nvPr/>
        </p:nvSpPr>
        <p:spPr bwMode="auto">
          <a:xfrm>
            <a:off x="125343" y="4443388"/>
            <a:ext cx="2364832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t>эталонный заголовок</a:t>
            </a:r>
          </a:p>
        </p:txBody>
      </p:sp>
      <p:sp>
        <p:nvSpPr>
          <p:cNvPr id="746860355" name="Прямоугольник 4"/>
          <p:cNvSpPr/>
          <p:nvPr/>
        </p:nvSpPr>
        <p:spPr bwMode="auto">
          <a:xfrm>
            <a:off x="791471" y="4809184"/>
            <a:ext cx="1469570" cy="48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79038099" name="Прямоугольник 6"/>
          <p:cNvSpPr/>
          <p:nvPr/>
        </p:nvSpPr>
        <p:spPr bwMode="auto">
          <a:xfrm>
            <a:off x="8956825" y="2316497"/>
            <a:ext cx="1469570" cy="48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72669419" name="TextBox 11"/>
          <p:cNvSpPr txBox="1"/>
          <p:nvPr/>
        </p:nvSpPr>
        <p:spPr bwMode="auto">
          <a:xfrm>
            <a:off x="9104870" y="2351331"/>
            <a:ext cx="1173549" cy="36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Заголовок</a:t>
            </a:r>
          </a:p>
        </p:txBody>
      </p:sp>
      <p:sp>
        <p:nvSpPr>
          <p:cNvPr id="1458072462" name="Прямоугольник 7"/>
          <p:cNvSpPr/>
          <p:nvPr/>
        </p:nvSpPr>
        <p:spPr bwMode="auto">
          <a:xfrm>
            <a:off x="10426395" y="2316515"/>
            <a:ext cx="1495795" cy="4876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42564593" name="TextBox 10"/>
          <p:cNvSpPr txBox="1"/>
          <p:nvPr/>
        </p:nvSpPr>
        <p:spPr bwMode="auto">
          <a:xfrm>
            <a:off x="10700989" y="2377457"/>
            <a:ext cx="1173549" cy="36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Данные</a:t>
            </a:r>
          </a:p>
        </p:txBody>
      </p:sp>
      <p:sp>
        <p:nvSpPr>
          <p:cNvPr id="1860709488" name="Left Brace 1860709487"/>
          <p:cNvSpPr/>
          <p:nvPr/>
        </p:nvSpPr>
        <p:spPr bwMode="auto">
          <a:xfrm rot="16199969">
            <a:off x="1461555" y="2181922"/>
            <a:ext cx="225252" cy="1468799"/>
          </a:xfrm>
          <a:prstGeom prst="leftBrace">
            <a:avLst>
              <a:gd name="adj1" fmla="val 8333"/>
              <a:gd name="adj2" fmla="val 49892"/>
            </a:avLst>
          </a:prstGeom>
          <a:ln w="28575" cap="rnd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cxnSp>
        <p:nvCxnSpPr>
          <p:cNvPr id="410229293" name="Прямая соединительная линия 13"/>
          <p:cNvCxnSpPr>
            <a:cxnSpLocks/>
          </p:cNvCxnSpPr>
          <p:nvPr/>
        </p:nvCxnSpPr>
        <p:spPr bwMode="auto">
          <a:xfrm>
            <a:off x="839781" y="2351331"/>
            <a:ext cx="0" cy="455970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6793318" name="Прямая соединительная линия 14"/>
          <p:cNvCxnSpPr>
            <a:cxnSpLocks/>
          </p:cNvCxnSpPr>
          <p:nvPr/>
        </p:nvCxnSpPr>
        <p:spPr bwMode="auto">
          <a:xfrm>
            <a:off x="2307771" y="2316515"/>
            <a:ext cx="0" cy="544285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0937361" name="Прямая со стрелкой 26"/>
          <p:cNvCxnSpPr>
            <a:cxnSpLocks/>
          </p:cNvCxnSpPr>
          <p:nvPr/>
        </p:nvCxnSpPr>
        <p:spPr bwMode="auto">
          <a:xfrm flipV="1">
            <a:off x="838198" y="2588658"/>
            <a:ext cx="1469570" cy="8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9316975" name="TextBox 35"/>
              <p:cNvSpPr txBox="1"/>
              <p:nvPr/>
            </p:nvSpPr>
            <p:spPr bwMode="auto">
              <a:xfrm>
                <a:off x="1120704" y="2261269"/>
                <a:ext cx="940560" cy="365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lang="ru-RU"/>
              </a:p>
            </p:txBody>
          </p:sp>
        </mc:Choice>
        <mc:Fallback>
          <p:sp>
            <p:nvSpPr>
              <p:cNvPr id="2039316975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704" y="2261269"/>
                <a:ext cx="940560" cy="365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5033291" name="TextBox 1015033290"/>
              <p:cNvSpPr txBox="1"/>
              <p:nvPr/>
            </p:nvSpPr>
            <p:spPr bwMode="auto">
              <a:xfrm>
                <a:off x="8112224" y="3945337"/>
                <a:ext cx="2973968" cy="640115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algn="l">
                  <a:defRPr/>
                </a:pPr>
                <a14:m>
                  <m:oMath xmlns:m="http://schemas.openxmlformats.org/officeDocument/2006/math">
                    <m:r>
                      <a:rPr sz="1800">
                        <a:latin typeface="Cambria Math"/>
                        <a:ea typeface="Cambria Math"/>
                        <a:cs typeface="Cambria Math"/>
                      </a:rPr>
                      <m:t>𝑛</m:t>
                    </m:r>
                  </m:oMath>
                </a14:m>
                <a:r>
                  <a:rPr dirty="0">
                    <a:latin typeface="Cambria Math"/>
                    <a:ea typeface="Cambria Math"/>
                    <a:cs typeface="Cambria Math"/>
                  </a:rPr>
                  <a:t> — </a:t>
                </a:r>
                <a:r>
                  <a:rPr dirty="0" err="1">
                    <a:latin typeface="Cambria Math"/>
                    <a:ea typeface="Cambria Math"/>
                    <a:cs typeface="Cambria Math"/>
                  </a:rPr>
                  <a:t>начало</a:t>
                </a:r>
                <a:r>
                  <a:rPr dirty="0">
                    <a:latin typeface="Cambria Math"/>
                    <a:ea typeface="Cambria Math"/>
                    <a:cs typeface="Cambria Math"/>
                  </a:rPr>
                  <a:t> </a:t>
                </a:r>
                <a:r>
                  <a:rPr dirty="0" err="1">
                    <a:latin typeface="Cambria Math"/>
                    <a:ea typeface="Cambria Math"/>
                    <a:cs typeface="Cambria Math"/>
                  </a:rPr>
                  <a:t>окна</a:t>
                </a:r>
                <a:endParaRPr dirty="0">
                  <a:latin typeface="Cambria Math"/>
                  <a:ea typeface="Cambria Math"/>
                  <a:cs typeface="Cambria Math"/>
                </a:endParaRPr>
              </a:p>
              <a:p>
                <a:pPr algn="l">
                  <a:defRPr/>
                </a:pPr>
                <a14:m>
                  <m:oMath xmlns:m="http://schemas.openxmlformats.org/officeDocument/2006/math">
                    <m:r>
                      <a:rPr sz="1800">
                        <a:latin typeface="Cambria Math"/>
                        <a:ea typeface="Cambria Math"/>
                        <a:cs typeface="Cambria Math"/>
                      </a:rPr>
                      <m:t>𝑘</m:t>
                    </m:r>
                  </m:oMath>
                </a14:m>
                <a:r>
                  <a:rPr lang="ru-RU" sz="1800" b="0" i="0" u="none" strike="noStrike" cap="none" spc="0" dirty="0">
                    <a:solidFill>
                      <a:schemeClr val="tx1"/>
                    </a:solidFill>
                    <a:latin typeface="Cambria Math"/>
                    <a:ea typeface="Cambria Math"/>
                    <a:cs typeface="Cambria Math"/>
                  </a:rPr>
                  <a:t> — индекс внутри окна</a:t>
                </a:r>
                <a:endParaRPr dirty="0"/>
              </a:p>
            </p:txBody>
          </p:sp>
        </mc:Choice>
        <mc:Fallback>
          <p:sp>
            <p:nvSpPr>
              <p:cNvPr id="1015033291" name="TextBox 1015033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2224" y="3945337"/>
                <a:ext cx="2973968" cy="640115"/>
              </a:xfrm>
              <a:prstGeom prst="rect">
                <a:avLst/>
              </a:prstGeom>
              <a:blipFill>
                <a:blip r:embed="rId5"/>
                <a:stretch>
                  <a:fillRect t="-3810" b="-1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5575339" name="Прямоугольник 7"/>
          <p:cNvSpPr/>
          <p:nvPr/>
        </p:nvSpPr>
        <p:spPr bwMode="auto">
          <a:xfrm>
            <a:off x="791471" y="3668994"/>
            <a:ext cx="1469569" cy="4876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7105176" name="Rectangle 467105175"/>
              <p:cNvSpPr/>
              <p:nvPr/>
            </p:nvSpPr>
            <p:spPr bwMode="auto">
              <a:xfrm>
                <a:off x="-85565" y="3729935"/>
                <a:ext cx="946175" cy="3657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𝒚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𝑛</m:t>
                          </m:r>
                          <m: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𝑘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467105176" name="Rectangle 467105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85565" y="3729935"/>
                <a:ext cx="946175" cy="365794"/>
              </a:xfrm>
              <a:prstGeom prst="rect">
                <a:avLst/>
              </a:prstGeom>
              <a:blipFill>
                <a:blip r:embed="rId6"/>
                <a:stretch>
                  <a:fillRect l="-645" r="-645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3608917" name="TextBox 893608916"/>
          <p:cNvSpPr txBox="1"/>
          <p:nvPr/>
        </p:nvSpPr>
        <p:spPr bwMode="auto">
          <a:xfrm>
            <a:off x="26987" y="3289996"/>
            <a:ext cx="1978745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t>сигнал в окне</a:t>
            </a:r>
          </a:p>
        </p:txBody>
      </p:sp>
      <p:sp>
        <p:nvSpPr>
          <p:cNvPr id="404521781" name="Arrow: Right 404521780"/>
          <p:cNvSpPr/>
          <p:nvPr/>
        </p:nvSpPr>
        <p:spPr bwMode="auto">
          <a:xfrm>
            <a:off x="2453369" y="4195738"/>
            <a:ext cx="885825" cy="49529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1677979" name="TextBox 381677978"/>
              <p:cNvSpPr txBox="1"/>
              <p:nvPr/>
            </p:nvSpPr>
            <p:spPr bwMode="auto">
              <a:xfrm>
                <a:off x="2690985" y="2669451"/>
                <a:ext cx="410589" cy="382698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algn="l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/>
              </a:p>
            </p:txBody>
          </p:sp>
        </mc:Choice>
        <mc:Fallback>
          <p:sp>
            <p:nvSpPr>
              <p:cNvPr id="381677979" name="TextBox 3816779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985" y="2669451"/>
                <a:ext cx="410589" cy="3826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5325699" name="Left Brace 815325698"/>
          <p:cNvSpPr/>
          <p:nvPr/>
        </p:nvSpPr>
        <p:spPr bwMode="auto">
          <a:xfrm rot="16199969">
            <a:off x="3852329" y="2205124"/>
            <a:ext cx="225252" cy="1468799"/>
          </a:xfrm>
          <a:prstGeom prst="leftBrace">
            <a:avLst>
              <a:gd name="adj1" fmla="val 8333"/>
              <a:gd name="adj2" fmla="val 49892"/>
            </a:avLst>
          </a:prstGeom>
          <a:ln w="28575" cap="rnd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0964269" name="Speech Bubble: Oval 1400964268"/>
          <p:cNvSpPr/>
          <p:nvPr/>
        </p:nvSpPr>
        <p:spPr bwMode="auto">
          <a:xfrm>
            <a:off x="2770239" y="5110174"/>
            <a:ext cx="2812384" cy="895349"/>
          </a:xfrm>
          <a:prstGeom prst="wedgeEllipseCallout">
            <a:avLst>
              <a:gd name="adj1" fmla="val -64089"/>
              <a:gd name="adj2" fmla="val -56916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2">
                <a:lumMod val="74901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835579" name="TextBox 192835578"/>
          <p:cNvSpPr txBox="1"/>
          <p:nvPr/>
        </p:nvSpPr>
        <p:spPr bwMode="auto">
          <a:xfrm>
            <a:off x="3230554" y="5237791"/>
            <a:ext cx="2065082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>
                <a:latin typeface="Cambria Math"/>
                <a:ea typeface="Cambria Math"/>
                <a:cs typeface="Cambria Math"/>
              </a:rPr>
              <a:t>Каким должен быть заголовок?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9423579" name="Rectangle 1209423578"/>
              <p:cNvSpPr/>
              <p:nvPr/>
            </p:nvSpPr>
            <p:spPr bwMode="auto">
              <a:xfrm>
                <a:off x="3303091" y="3805844"/>
                <a:ext cx="4560159" cy="1030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/>
                          <a:ea typeface="Cambria Math"/>
                          <a:cs typeface="Cambria Math"/>
                        </a:rPr>
                        <m:t>𝑅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ar-AE">
                          <a:latin typeface="Cambria Math"/>
                          <a:ea typeface="Cambria Math"/>
                          <a:cs typeface="Cambria Math"/>
                        </a:rPr>
                        <m:t>= 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r-AE" sz="1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ar-AE" sz="1800" i="1">
                                      <a:latin typeface="Cambria Math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d>
                                <m:dPr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ar-AE" sz="1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ar-AE" sz="1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ar-AE" sz="1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ar-A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ar-AE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ar-AE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b="0" i="0" smtClean="0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ar-AE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𝒙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i="1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dirty="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1209423579" name="Rectangle 12094235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3091" y="3805844"/>
                <a:ext cx="4560159" cy="10301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1567</Words>
  <Application>Microsoft Office PowerPoint</Application>
  <DocSecurity>0</DocSecurity>
  <PresentationFormat>Widescreen</PresentationFormat>
  <Paragraphs>335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Тема Office</vt:lpstr>
      <vt:lpstr>Кадровая синхронизация</vt:lpstr>
      <vt:lpstr>PowerPoint Presentation</vt:lpstr>
      <vt:lpstr>Блок-схема системы связи</vt:lpstr>
      <vt:lpstr>Что такое синхронизация?</vt:lpstr>
      <vt:lpstr>Кадровый заголовок</vt:lpstr>
      <vt:lpstr>Как начинается сеанс связи (PHY layer)?</vt:lpstr>
      <vt:lpstr>Как начинается сеанс связи (PHY layer)?</vt:lpstr>
      <vt:lpstr>Как искать заголовок?</vt:lpstr>
      <vt:lpstr>Как искать заголовок?</vt:lpstr>
      <vt:lpstr>Как устроен заголовок?</vt:lpstr>
      <vt:lpstr>Свойства m-последовательностей</vt:lpstr>
      <vt:lpstr>Как генерировать m-последовательности?</vt:lpstr>
      <vt:lpstr>Как начинается сеанс связи (PHY layer)?</vt:lpstr>
      <vt:lpstr>Частотный сдвиг = поворот созвездия</vt:lpstr>
      <vt:lpstr>Устойчивость синхронизации</vt:lpstr>
      <vt:lpstr>Устойчивость синхронизации</vt:lpstr>
      <vt:lpstr>Устойчивость синхронизации</vt:lpstr>
      <vt:lpstr>Устойчивость синхронизации</vt:lpstr>
      <vt:lpstr>Дифференциальные коэффициенты</vt:lpstr>
      <vt:lpstr>Дифференциальные коэффициенты</vt:lpstr>
      <vt:lpstr>Дифференциальные коэффициенты</vt:lpstr>
      <vt:lpstr>Изменится ли устойчивость к шуму?</vt:lpstr>
      <vt:lpstr>Как начинается сеанс связи (PHY layer)?</vt:lpstr>
      <vt:lpstr>Как начинается сеанс связи (PHY layer)?</vt:lpstr>
      <vt:lpstr>Как начинается сеанс связи (PHY layer)?</vt:lpstr>
      <vt:lpstr>Physical Layer Signaling </vt:lpstr>
      <vt:lpstr>Структура кадра на курсе</vt:lpstr>
      <vt:lpstr>Домашнее задание</vt:lpstr>
      <vt:lpstr>Домашнее задание</vt:lpstr>
      <vt:lpstr>Спасибо за внимание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SDR. Концепция, описание и примеры.</dc:title>
  <dc:subject/>
  <dc:creator>Арт Гор</dc:creator>
  <cp:keywords/>
  <dc:description/>
  <cp:lastModifiedBy>Семен Дорохин</cp:lastModifiedBy>
  <cp:revision>508</cp:revision>
  <dcterms:created xsi:type="dcterms:W3CDTF">2019-03-11T13:01:46Z</dcterms:created>
  <dcterms:modified xsi:type="dcterms:W3CDTF">2023-10-30T21:11:17Z</dcterms:modified>
  <cp:category/>
  <dc:identifier/>
  <cp:contentStatus/>
  <dc:language/>
  <cp:version/>
</cp:coreProperties>
</file>