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sldIdLst>
    <p:sldId id="256" r:id="rId2"/>
    <p:sldId id="257" r:id="rId3"/>
    <p:sldId id="272" r:id="rId4"/>
    <p:sldId id="274" r:id="rId5"/>
    <p:sldId id="279" r:id="rId6"/>
    <p:sldId id="283" r:id="rId7"/>
    <p:sldId id="275" r:id="rId8"/>
    <p:sldId id="281" r:id="rId9"/>
    <p:sldId id="285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9" r:id="rId18"/>
    <p:sldId id="270" r:id="rId19"/>
    <p:sldId id="277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FF3300"/>
    <a:srgbClr val="FFCCFF"/>
    <a:srgbClr val="99FFCC"/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16EB68D0-B33A-498A-9E63-D1A979461D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6350" y="20638"/>
            <a:ext cx="9144000" cy="6858000"/>
            <a:chOff x="0" y="0"/>
            <a:chExt cx="5760" cy="4320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vi-VN">
                <a:latin typeface="Arial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vi-VN">
                <a:latin typeface="Arial" charset="0"/>
              </a:endParaRPr>
            </a:p>
          </p:txBody>
        </p:sp>
      </p:grpSp>
      <p:sp>
        <p:nvSpPr>
          <p:cNvPr id="7" name="Freeform 5"/>
          <p:cNvSpPr>
            <a:spLocks/>
          </p:cNvSpPr>
          <p:nvPr/>
        </p:nvSpPr>
        <p:spPr bwMode="hidden">
          <a:xfrm>
            <a:off x="6242050" y="626903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vi-VN">
              <a:latin typeface="Arial" charset="0"/>
            </a:endParaRPr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-1588" y="6034088"/>
            <a:ext cx="7845426" cy="850900"/>
            <a:chOff x="0" y="3792"/>
            <a:chExt cx="4942" cy="536"/>
          </a:xfrm>
        </p:grpSpPr>
        <p:sp>
          <p:nvSpPr>
            <p:cNvPr id="9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vi-VN">
                <a:latin typeface="Arial" charset="0"/>
              </a:endParaRPr>
            </a:p>
          </p:txBody>
        </p:sp>
        <p:grpSp>
          <p:nvGrpSpPr>
            <p:cNvPr id="10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6" cy="536"/>
              <a:chOff x="2486" y="3792"/>
              <a:chExt cx="2456" cy="536"/>
            </a:xfrm>
          </p:grpSpPr>
          <p:sp>
            <p:nvSpPr>
              <p:cNvPr id="12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4" cy="529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592" y="527"/>
                  </a:cxn>
                  <a:cxn ang="0">
                    <a:pos x="994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4" h="529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592" y="527"/>
                    </a:lnTo>
                    <a:lnTo>
                      <a:pt x="994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vi-VN">
                  <a:latin typeface="Arial" charset="0"/>
                </a:endParaRPr>
              </a:p>
            </p:txBody>
          </p:sp>
          <p:sp>
            <p:nvSpPr>
              <p:cNvPr id="13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vi-VN">
                  <a:latin typeface="Arial" charset="0"/>
                </a:endParaRPr>
              </a:p>
            </p:txBody>
          </p:sp>
          <p:sp>
            <p:nvSpPr>
              <p:cNvPr id="14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vi-VN">
                  <a:latin typeface="Arial" charset="0"/>
                </a:endParaRPr>
              </a:p>
            </p:txBody>
          </p:sp>
          <p:sp>
            <p:nvSpPr>
              <p:cNvPr id="15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vi-VN">
                  <a:latin typeface="Arial" charset="0"/>
                </a:endParaRPr>
              </a:p>
            </p:txBody>
          </p:sp>
          <p:sp>
            <p:nvSpPr>
              <p:cNvPr id="16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vi-VN">
                  <a:latin typeface="Arial" charset="0"/>
                </a:endParaRPr>
              </a:p>
            </p:txBody>
          </p:sp>
        </p:grpSp>
        <p:sp>
          <p:nvSpPr>
            <p:cNvPr id="11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vi-VN">
                <a:latin typeface="Arial" charset="0"/>
              </a:endParaRPr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vi-VN">
                <a:latin typeface="Arial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vi-VN">
                <a:latin typeface="Arial" charset="0"/>
              </a:endParaRPr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vi-VN">
                <a:latin typeface="Arial" charset="0"/>
              </a:endParaRPr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vi-VN">
                <a:latin typeface="Arial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vi-VN">
                <a:latin typeface="Arial" charset="0"/>
              </a:endParaRPr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vi-VN">
                <a:latin typeface="Arial" charset="0"/>
              </a:endParaRPr>
            </a:p>
          </p:txBody>
        </p:sp>
      </p:grpSp>
      <p:sp>
        <p:nvSpPr>
          <p:cNvPr id="9238" name="Rectangle 2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447800"/>
            <a:ext cx="82296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39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CE498-BA94-414A-965B-A6ABD543EA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6" name="Rectangle 2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FB263-3A05-498C-BE63-61A7D1878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5EACE-B1FC-47E8-8557-54BA858813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771A0-8568-4CEC-8E1C-1A92A290D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30782-736C-4614-BC38-78F56F678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DF7C6-D8DD-424F-91D8-9325B04D83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16441-C451-4218-9462-A17AEDDFF8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11A4A-42D2-4DEB-B8D3-792041745A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5A060-5BF2-4EC7-BCD6-91DEB2AA09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BCB52-CDA0-4C62-B916-C077F1657C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26D2FB-526F-4C2C-A3E1-019AFB2E9F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8195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vi-VN">
                <a:latin typeface="Arial" charset="0"/>
              </a:endParaRPr>
            </a:p>
          </p:txBody>
        </p:sp>
        <p:sp>
          <p:nvSpPr>
            <p:cNvPr id="8196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vi-VN">
                <a:latin typeface="Arial" charset="0"/>
              </a:endParaRPr>
            </a:p>
          </p:txBody>
        </p:sp>
      </p:grpSp>
      <p:sp>
        <p:nvSpPr>
          <p:cNvPr id="8197" name="Freeform 5"/>
          <p:cNvSpPr>
            <a:spLocks/>
          </p:cNvSpPr>
          <p:nvPr/>
        </p:nvSpPr>
        <p:spPr bwMode="hidden">
          <a:xfrm>
            <a:off x="6248400" y="626268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vi-VN">
              <a:latin typeface="Arial" charset="0"/>
            </a:endParaRPr>
          </a:p>
        </p:txBody>
      </p:sp>
      <p:grpSp>
        <p:nvGrpSpPr>
          <p:cNvPr id="1028" name="Group 6"/>
          <p:cNvGrpSpPr>
            <a:grpSpLocks/>
          </p:cNvGrpSpPr>
          <p:nvPr/>
        </p:nvGrpSpPr>
        <p:grpSpPr bwMode="auto">
          <a:xfrm>
            <a:off x="0" y="6019800"/>
            <a:ext cx="7848600" cy="857250"/>
            <a:chOff x="0" y="3792"/>
            <a:chExt cx="4944" cy="540"/>
          </a:xfrm>
        </p:grpSpPr>
        <p:sp>
          <p:nvSpPr>
            <p:cNvPr id="8199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vi-VN">
                <a:latin typeface="Arial" charset="0"/>
              </a:endParaRPr>
            </a:p>
          </p:txBody>
        </p:sp>
        <p:grpSp>
          <p:nvGrpSpPr>
            <p:cNvPr id="1042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8201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6" cy="533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612" y="533"/>
                  </a:cxn>
                  <a:cxn ang="0">
                    <a:pos x="996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vi-VN">
                  <a:latin typeface="Arial" charset="0"/>
                </a:endParaRPr>
              </a:p>
            </p:txBody>
          </p:sp>
          <p:sp>
            <p:nvSpPr>
              <p:cNvPr id="8202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vi-VN">
                  <a:latin typeface="Arial" charset="0"/>
                </a:endParaRPr>
              </a:p>
            </p:txBody>
          </p:sp>
          <p:sp>
            <p:nvSpPr>
              <p:cNvPr id="8203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vi-VN">
                  <a:latin typeface="Arial" charset="0"/>
                </a:endParaRPr>
              </a:p>
            </p:txBody>
          </p:sp>
          <p:sp>
            <p:nvSpPr>
              <p:cNvPr id="8204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vi-VN">
                  <a:latin typeface="Arial" charset="0"/>
                </a:endParaRPr>
              </a:p>
            </p:txBody>
          </p:sp>
          <p:sp>
            <p:nvSpPr>
              <p:cNvPr id="8205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vi-VN">
                  <a:latin typeface="Arial" charset="0"/>
                </a:endParaRPr>
              </a:p>
            </p:txBody>
          </p:sp>
        </p:grpSp>
        <p:sp>
          <p:nvSpPr>
            <p:cNvPr id="8206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vi-VN">
                <a:latin typeface="Arial" charset="0"/>
              </a:endParaRPr>
            </a:p>
          </p:txBody>
        </p:sp>
      </p:grpSp>
      <p:grpSp>
        <p:nvGrpSpPr>
          <p:cNvPr id="1029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8208" name="Freeform 16"/>
            <p:cNvSpPr>
              <a:spLocks/>
            </p:cNvSpPr>
            <p:nvPr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vi-VN">
                <a:latin typeface="Arial" charset="0"/>
              </a:endParaRPr>
            </a:p>
          </p:txBody>
        </p:sp>
        <p:sp>
          <p:nvSpPr>
            <p:cNvPr id="8209" name="Freeform 17"/>
            <p:cNvSpPr>
              <a:spLocks/>
            </p:cNvSpPr>
            <p:nvPr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vi-VN">
                <a:latin typeface="Arial" charset="0"/>
              </a:endParaRPr>
            </a:p>
          </p:txBody>
        </p:sp>
        <p:sp>
          <p:nvSpPr>
            <p:cNvPr id="8210" name="Freeform 18"/>
            <p:cNvSpPr>
              <a:spLocks/>
            </p:cNvSpPr>
            <p:nvPr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vi-VN">
                <a:latin typeface="Arial" charset="0"/>
              </a:endParaRPr>
            </a:p>
          </p:txBody>
        </p:sp>
        <p:sp>
          <p:nvSpPr>
            <p:cNvPr id="8211" name="Freeform 19"/>
            <p:cNvSpPr>
              <a:spLocks/>
            </p:cNvSpPr>
            <p:nvPr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vi-VN">
                <a:latin typeface="Arial" charset="0"/>
              </a:endParaRPr>
            </a:p>
          </p:txBody>
        </p:sp>
        <p:sp>
          <p:nvSpPr>
            <p:cNvPr id="8212" name="Freeform 20"/>
            <p:cNvSpPr>
              <a:spLocks/>
            </p:cNvSpPr>
            <p:nvPr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vi-VN">
                <a:latin typeface="Arial" charset="0"/>
              </a:endParaRPr>
            </a:p>
          </p:txBody>
        </p:sp>
        <p:sp>
          <p:nvSpPr>
            <p:cNvPr id="8213" name="Freeform 21"/>
            <p:cNvSpPr>
              <a:spLocks/>
            </p:cNvSpPr>
            <p:nvPr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vi-VN">
                <a:latin typeface="Arial" charset="0"/>
              </a:endParaRPr>
            </a:p>
          </p:txBody>
        </p:sp>
      </p:grpSp>
      <p:sp>
        <p:nvSpPr>
          <p:cNvPr id="8214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1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216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17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18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0D31EBA0-7AD0-470B-A138-075F18FC0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0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99FFCC"/>
                </a:solidFill>
                <a:latin typeface="VNI-Helve" pitchFamily="2" charset="0"/>
              </a:rPr>
              <a:t>DÒ VAÄT ÑÖÔØNG AÊN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4724400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smtClean="0">
                <a:solidFill>
                  <a:srgbClr val="FFFF00"/>
                </a:solidFill>
                <a:latin typeface="VNI-Helve" pitchFamily="2" charset="0"/>
              </a:rPr>
              <a:t>TS NGUYEÃN HÖÕU DUÕNG</a:t>
            </a:r>
          </a:p>
          <a:p>
            <a:pPr eaLnBrk="1" hangingPunct="1">
              <a:defRPr/>
            </a:pPr>
            <a:r>
              <a:rPr lang="en-US" sz="2400" b="1" smtClean="0">
                <a:solidFill>
                  <a:srgbClr val="FFFF00"/>
                </a:solidFill>
                <a:latin typeface="VNI-Helve" pitchFamily="2" charset="0"/>
              </a:rPr>
              <a:t>BMTMH ĐHYD TPHCM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vi-VN" smtClean="0"/>
          </a:p>
        </p:txBody>
      </p:sp>
      <p:pic>
        <p:nvPicPr>
          <p:cNvPr id="12291" name="Picture 3" descr="Mvc-002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0"/>
            <a:ext cx="6705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vi-VN" smtClean="0"/>
          </a:p>
        </p:txBody>
      </p:sp>
      <p:pic>
        <p:nvPicPr>
          <p:cNvPr id="13315" name="Picture 3" descr="Mvc-003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0"/>
            <a:ext cx="7010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vi-VN" smtClean="0"/>
          </a:p>
        </p:txBody>
      </p:sp>
      <p:pic>
        <p:nvPicPr>
          <p:cNvPr id="14339" name="Picture 3" descr="MVC-013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4582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vi-VN" smtClean="0"/>
          </a:p>
        </p:txBody>
      </p:sp>
      <p:pic>
        <p:nvPicPr>
          <p:cNvPr id="15363" name="Picture 3" descr="MVC-014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vi-VN" smtClean="0"/>
          </a:p>
        </p:txBody>
      </p:sp>
      <p:pic>
        <p:nvPicPr>
          <p:cNvPr id="16387" name="Picture 3" descr="Mvc-004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vi-VN" smtClean="0"/>
          </a:p>
        </p:txBody>
      </p:sp>
      <p:pic>
        <p:nvPicPr>
          <p:cNvPr id="17411" name="Picture 3" descr="Mvc-005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vi-VN" smtClean="0"/>
          </a:p>
        </p:txBody>
      </p:sp>
      <p:pic>
        <p:nvPicPr>
          <p:cNvPr id="18435" name="Picture 3" descr="Mvc-006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vi-VN" smtClean="0"/>
          </a:p>
        </p:txBody>
      </p:sp>
      <p:pic>
        <p:nvPicPr>
          <p:cNvPr id="19459" name="Picture 3" descr="Mvc-008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vi-VN" smtClean="0"/>
          </a:p>
        </p:txBody>
      </p:sp>
      <p:pic>
        <p:nvPicPr>
          <p:cNvPr id="20483" name="Picture 3" descr="Mvc-008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vi-VN" smtClean="0"/>
          </a:p>
        </p:txBody>
      </p:sp>
      <p:pic>
        <p:nvPicPr>
          <p:cNvPr id="21507" name="Picture 3" descr="Mvc-011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0"/>
            <a:ext cx="5943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VNI-Hobo" pitchFamily="2" charset="0"/>
              </a:rPr>
              <a:t>NGUYEÂN NHAÂN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4958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FF9900"/>
                </a:solidFill>
                <a:latin typeface="VNI-Helve" pitchFamily="2" charset="0"/>
              </a:rPr>
              <a:t>- Hoùc xöông caùc loaïi ñoäng vaät.</a:t>
            </a:r>
          </a:p>
          <a:p>
            <a:pPr eaLnBrk="1" hangingPunct="1"/>
            <a:r>
              <a:rPr lang="en-US" b="1" smtClean="0">
                <a:solidFill>
                  <a:srgbClr val="FF9900"/>
                </a:solidFill>
                <a:latin typeface="VNI-Helve" pitchFamily="2" charset="0"/>
              </a:rPr>
              <a:t>- Hoùc caùc vaät duïng: kim, ñinh, moùc caâu, tieàn xu, pin ñieän töû...</a:t>
            </a:r>
          </a:p>
          <a:p>
            <a:pPr eaLnBrk="1" hangingPunct="1"/>
            <a:r>
              <a:rPr lang="en-US" b="1" smtClean="0">
                <a:solidFill>
                  <a:srgbClr val="FF9900"/>
                </a:solidFill>
                <a:latin typeface="VNI-Helve" pitchFamily="2" charset="0"/>
              </a:rPr>
              <a:t>- Hoùc haøm raêng giaû, vieân thuoác coøn bao..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vi-VN" smtClean="0"/>
          </a:p>
        </p:txBody>
      </p:sp>
      <p:pic>
        <p:nvPicPr>
          <p:cNvPr id="5123" name="Picture 4" descr="PICT0869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74800" y="1600200"/>
            <a:ext cx="5994400" cy="4495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vi-VN" smtClean="0"/>
          </a:p>
        </p:txBody>
      </p:sp>
      <p:pic>
        <p:nvPicPr>
          <p:cNvPr id="6147" name="Picture 4" descr="PICT0872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74800" y="1600200"/>
            <a:ext cx="5994400" cy="4495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99FFCC"/>
                </a:solidFill>
                <a:latin typeface="VNI-Hobo" pitchFamily="2" charset="0"/>
              </a:rPr>
              <a:t>Bieán chöùng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VNI-Helve" pitchFamily="2" charset="0"/>
              </a:rPr>
              <a:t>- abceøs vuøng coå</a:t>
            </a:r>
          </a:p>
          <a:p>
            <a:pPr eaLnBrk="1" hangingPunct="1"/>
            <a:r>
              <a:rPr lang="en-US" b="1" smtClean="0">
                <a:latin typeface="VNI-Helve" pitchFamily="2" charset="0"/>
              </a:rPr>
              <a:t>- vieâm maïc hoaïi töû</a:t>
            </a:r>
          </a:p>
          <a:p>
            <a:pPr eaLnBrk="1" hangingPunct="1"/>
            <a:r>
              <a:rPr lang="en-US" b="1" smtClean="0">
                <a:latin typeface="VNI-Helve" pitchFamily="2" charset="0"/>
              </a:rPr>
              <a:t>- abceøs trung thaát</a:t>
            </a:r>
          </a:p>
          <a:p>
            <a:pPr eaLnBrk="1" hangingPunct="1"/>
            <a:r>
              <a:rPr lang="en-US" b="1" smtClean="0">
                <a:latin typeface="VNI-Helve" pitchFamily="2" charset="0"/>
              </a:rPr>
              <a:t>- thuûng caùc maïch maùu lôùn ôû coå vaø trung thaát.</a:t>
            </a:r>
          </a:p>
          <a:p>
            <a:pPr eaLnBrk="1" hangingPunct="1"/>
            <a:r>
              <a:rPr lang="en-US" b="1" smtClean="0">
                <a:latin typeface="VNI-Helve" pitchFamily="2" charset="0"/>
              </a:rPr>
              <a:t>- vieâm maøng phoåi, abceøs phoåi</a:t>
            </a:r>
          </a:p>
          <a:p>
            <a:pPr eaLnBrk="1" hangingPunct="1"/>
            <a:r>
              <a:rPr lang="en-US" b="1" smtClean="0">
                <a:latin typeface="VNI-Helve" pitchFamily="2" charset="0"/>
              </a:rPr>
              <a:t>- lieät daây TK hoài quy.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vi-VN" smtClean="0"/>
          </a:p>
        </p:txBody>
      </p:sp>
      <p:pic>
        <p:nvPicPr>
          <p:cNvPr id="8195" name="Picture 3" descr="PICT0876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868613" y="1600200"/>
            <a:ext cx="3405187" cy="4495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vi-VN" smtClean="0"/>
          </a:p>
        </p:txBody>
      </p:sp>
      <p:pic>
        <p:nvPicPr>
          <p:cNvPr id="9219" name="Picture 4" descr="PICT0874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74800" y="1600200"/>
            <a:ext cx="5994400" cy="4495800"/>
          </a:xfr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99FFCC"/>
                </a:solidFill>
                <a:latin typeface="VNI-Hobo" pitchFamily="2" charset="0"/>
              </a:rPr>
              <a:t>Xöû trí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VNI-Helve" pitchFamily="2" charset="0"/>
              </a:rPr>
              <a:t>- laáy dò vaät caøng sôùm caøng toát.</a:t>
            </a:r>
          </a:p>
          <a:p>
            <a:pPr eaLnBrk="1" hangingPunct="1"/>
            <a:r>
              <a:rPr lang="en-US" b="1" smtClean="0">
                <a:latin typeface="VNI-Helve" pitchFamily="2" charset="0"/>
              </a:rPr>
              <a:t>- soi thöïc quaûn baèng oáng soi meàm hoaëc oáng soi cöùng.</a:t>
            </a:r>
          </a:p>
          <a:p>
            <a:pPr eaLnBrk="1" hangingPunct="1"/>
            <a:r>
              <a:rPr lang="en-US" b="1" smtClean="0">
                <a:latin typeface="VNI-Helve" pitchFamily="2" charset="0"/>
              </a:rPr>
              <a:t>- môû thöïc quaûn laáy dò vaät trong tröôøng hôïp soi khoâng laáy ra ñöôïc.</a:t>
            </a:r>
          </a:p>
          <a:p>
            <a:pPr eaLnBrk="1" hangingPunct="1"/>
            <a:r>
              <a:rPr lang="en-US" b="1" smtClean="0">
                <a:latin typeface="VNI-Helve" pitchFamily="2" charset="0"/>
              </a:rPr>
              <a:t>- môû caïnh coå, môû trung thaát daãn löu abceøs.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041400" y="604838"/>
            <a:ext cx="6864350" cy="1025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sz="3700" b="1">
                <a:solidFill>
                  <a:srgbClr val="FFFF00"/>
                </a:solidFill>
                <a:latin typeface="News Gothic"/>
              </a:rPr>
              <a:t>"Invasive" Removal of Esophageal Foreign Bodies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06375" y="1882775"/>
            <a:ext cx="8713788" cy="4437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5750" indent="-285750">
              <a:spcAft>
                <a:spcPct val="15000"/>
              </a:spcAft>
              <a:buClr>
                <a:srgbClr val="FFFF00"/>
              </a:buClr>
              <a:buSzPct val="100000"/>
              <a:buFont typeface="LotusWP Type"/>
              <a:buChar char="ƒ"/>
            </a:pPr>
            <a:r>
              <a:rPr lang="en-US" sz="2800" b="1">
                <a:solidFill>
                  <a:srgbClr val="FFFFFF"/>
                </a:solidFill>
                <a:latin typeface="News Gothic"/>
              </a:rPr>
              <a:t>Flexible fiberoptic endoscopy</a:t>
            </a:r>
          </a:p>
          <a:p>
            <a:pPr marL="393700" lvl="1" indent="-4763">
              <a:spcAft>
                <a:spcPct val="15000"/>
              </a:spcAft>
              <a:buClr>
                <a:srgbClr val="FFFF00"/>
              </a:buClr>
              <a:buSzPct val="100000"/>
              <a:buFont typeface="NewsGothic"/>
              <a:buChar char="–"/>
            </a:pPr>
            <a:r>
              <a:rPr lang="en-US" sz="2500" b="1">
                <a:solidFill>
                  <a:srgbClr val="FFFFFF"/>
                </a:solidFill>
                <a:latin typeface="News Gothic"/>
              </a:rPr>
              <a:t>Usually method of choice</a:t>
            </a:r>
          </a:p>
          <a:p>
            <a:pPr marL="393700" lvl="1" indent="-4763">
              <a:spcAft>
                <a:spcPct val="15000"/>
              </a:spcAft>
              <a:buClr>
                <a:srgbClr val="FFFF00"/>
              </a:buClr>
              <a:buSzPct val="100000"/>
              <a:buFont typeface="NewsGothic"/>
              <a:buChar char="–"/>
            </a:pPr>
            <a:r>
              <a:rPr lang="en-US" sz="2500" b="1">
                <a:solidFill>
                  <a:srgbClr val="FFFFFF"/>
                </a:solidFill>
                <a:latin typeface="News Gothic"/>
              </a:rPr>
              <a:t>General anesthesia may be required in children</a:t>
            </a:r>
          </a:p>
          <a:p>
            <a:pPr marL="393700" lvl="1" indent="-4763">
              <a:spcAft>
                <a:spcPct val="15000"/>
              </a:spcAft>
              <a:buClr>
                <a:srgbClr val="FFFF00"/>
              </a:buClr>
              <a:buSzPct val="100000"/>
              <a:buFont typeface="NewsGothic"/>
              <a:buChar char="–"/>
            </a:pPr>
            <a:r>
              <a:rPr lang="en-US" sz="2500" b="1">
                <a:solidFill>
                  <a:srgbClr val="FFFFFF"/>
                </a:solidFill>
                <a:latin typeface="News Gothic"/>
              </a:rPr>
              <a:t>If food impaction, may be pushed into stomach rather than removed</a:t>
            </a:r>
          </a:p>
          <a:p>
            <a:pPr marL="285750" indent="-285750">
              <a:spcAft>
                <a:spcPct val="15000"/>
              </a:spcAft>
              <a:buClr>
                <a:srgbClr val="FFFF00"/>
              </a:buClr>
              <a:buSzPct val="100000"/>
              <a:buFont typeface="LotusWP Type"/>
              <a:buChar char="ƒ"/>
            </a:pPr>
            <a:r>
              <a:rPr lang="en-US" sz="2800" b="1">
                <a:solidFill>
                  <a:srgbClr val="FFFFFF"/>
                </a:solidFill>
                <a:latin typeface="News Gothic"/>
              </a:rPr>
              <a:t>Foley catheter extraction</a:t>
            </a:r>
          </a:p>
          <a:p>
            <a:pPr marL="393700" lvl="1" indent="-4763">
              <a:spcAft>
                <a:spcPct val="15000"/>
              </a:spcAft>
              <a:buClr>
                <a:srgbClr val="FFFF00"/>
              </a:buClr>
              <a:buSzPct val="100000"/>
              <a:buFont typeface="NewsGothic"/>
              <a:buChar char="–"/>
            </a:pPr>
            <a:r>
              <a:rPr lang="en-US" sz="2500" b="1">
                <a:solidFill>
                  <a:srgbClr val="FFFFFF"/>
                </a:solidFill>
                <a:latin typeface="News Gothic"/>
              </a:rPr>
              <a:t>Patient must be in head - down position</a:t>
            </a:r>
          </a:p>
          <a:p>
            <a:pPr marL="393700" lvl="1" indent="-4763">
              <a:spcAft>
                <a:spcPct val="15000"/>
              </a:spcAft>
              <a:buClr>
                <a:srgbClr val="FFFF00"/>
              </a:buClr>
              <a:buSzPct val="100000"/>
              <a:buFont typeface="NewsGothic"/>
              <a:buChar char="–"/>
            </a:pPr>
            <a:r>
              <a:rPr lang="en-US" sz="2500" b="1">
                <a:solidFill>
                  <a:srgbClr val="FFFFFF"/>
                </a:solidFill>
                <a:latin typeface="News Gothic"/>
              </a:rPr>
              <a:t>Only suitable for upper esophageal impactions</a:t>
            </a:r>
          </a:p>
          <a:p>
            <a:pPr marL="285750" indent="-285750">
              <a:spcAft>
                <a:spcPct val="15000"/>
              </a:spcAft>
              <a:buClr>
                <a:srgbClr val="FFFF00"/>
              </a:buClr>
              <a:buSzPct val="100000"/>
              <a:buFont typeface="LotusWP Type"/>
              <a:buChar char="ƒ"/>
            </a:pPr>
            <a:r>
              <a:rPr lang="en-US" sz="2800" b="1">
                <a:solidFill>
                  <a:srgbClr val="FFFFFF"/>
                </a:solidFill>
                <a:latin typeface="News Gothic"/>
              </a:rPr>
              <a:t>Nasogastric suction or magnet </a:t>
            </a:r>
            <a:r>
              <a:rPr lang="en-US" sz="2100" b="1">
                <a:solidFill>
                  <a:srgbClr val="FFFFFF"/>
                </a:solidFill>
                <a:latin typeface="News Gothic"/>
              </a:rPr>
              <a:t>(needs fluoroscopy)</a:t>
            </a:r>
          </a:p>
          <a:p>
            <a:pPr marL="393700" lvl="1" indent="-4763">
              <a:spcAft>
                <a:spcPct val="15000"/>
              </a:spcAft>
              <a:buClr>
                <a:srgbClr val="FFFF00"/>
              </a:buClr>
              <a:buSzPct val="100000"/>
              <a:buFont typeface="NewsGothic"/>
              <a:buChar char="–"/>
            </a:pPr>
            <a:r>
              <a:rPr lang="en-US" sz="2100" b="1">
                <a:solidFill>
                  <a:srgbClr val="FFFFFF"/>
                </a:solidFill>
                <a:latin typeface="News Gothic"/>
              </a:rPr>
              <a:t>Rare earth cobalt magnet useful for button batteries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untai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Mountain Top</Template>
  <TotalTime>446</TotalTime>
  <Words>212</Words>
  <Application>Microsoft PowerPoint</Application>
  <PresentationFormat>On-screen Show (4:3)</PresentationFormat>
  <Paragraphs>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VNI-Helve</vt:lpstr>
      <vt:lpstr>VNI-Hobo</vt:lpstr>
      <vt:lpstr>News Gothic</vt:lpstr>
      <vt:lpstr>LotusWP Type</vt:lpstr>
      <vt:lpstr>NewsGothic</vt:lpstr>
      <vt:lpstr>Mountain Top</vt:lpstr>
      <vt:lpstr>DÒ VAÄT ÑÖÔØNG AÊN</vt:lpstr>
      <vt:lpstr>NGUYEÂN NHAÂN</vt:lpstr>
      <vt:lpstr>Slide 3</vt:lpstr>
      <vt:lpstr>Slide 4</vt:lpstr>
      <vt:lpstr>Bieán chöùng</vt:lpstr>
      <vt:lpstr>Slide 6</vt:lpstr>
      <vt:lpstr>Slide 7</vt:lpstr>
      <vt:lpstr>Xöû trí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DHYD - BM. Tai Mui Hong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DÒ VAÄT ÑÖÔØNG AÊN</dc:title>
  <dc:creator>Dr Huu Dung</dc:creator>
  <cp:lastModifiedBy>USER</cp:lastModifiedBy>
  <cp:revision>12</cp:revision>
  <dcterms:created xsi:type="dcterms:W3CDTF">2003-12-20T06:49:08Z</dcterms:created>
  <dcterms:modified xsi:type="dcterms:W3CDTF">2014-01-05T02:09:26Z</dcterms:modified>
</cp:coreProperties>
</file>