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86" r:id="rId4"/>
    <p:sldId id="287" r:id="rId5"/>
    <p:sldId id="270" r:id="rId6"/>
    <p:sldId id="285" r:id="rId7"/>
    <p:sldId id="280" r:id="rId8"/>
    <p:sldId id="259" r:id="rId9"/>
    <p:sldId id="263" r:id="rId10"/>
    <p:sldId id="264" r:id="rId11"/>
    <p:sldId id="260" r:id="rId12"/>
    <p:sldId id="266" r:id="rId13"/>
    <p:sldId id="267" r:id="rId14"/>
    <p:sldId id="268" r:id="rId15"/>
    <p:sldId id="272" r:id="rId16"/>
    <p:sldId id="273" r:id="rId17"/>
    <p:sldId id="274" r:id="rId18"/>
    <p:sldId id="275" r:id="rId19"/>
    <p:sldId id="276" r:id="rId20"/>
    <p:sldId id="281" r:id="rId21"/>
    <p:sldId id="284" r:id="rId22"/>
    <p:sldId id="278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69" autoAdjust="0"/>
    <p:restoredTop sz="94660"/>
  </p:normalViewPr>
  <p:slideViewPr>
    <p:cSldViewPr>
      <p:cViewPr>
        <p:scale>
          <a:sx n="66" d="100"/>
          <a:sy n="66" d="100"/>
        </p:scale>
        <p:origin x="-1344" y="-2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Tensorflow</a:t>
            </a:r>
            <a:r>
              <a:rPr lang="en-US" dirty="0" smtClean="0"/>
              <a:t> </a:t>
            </a:r>
            <a:r>
              <a:rPr lang="ko-KR" altLang="en-US" dirty="0" smtClean="0"/>
              <a:t>모델 에서</a:t>
            </a:r>
            <a:r>
              <a:rPr lang="en-US" dirty="0" smtClean="0"/>
              <a:t> ONNX </a:t>
            </a:r>
            <a:r>
              <a:rPr lang="ko-KR" altLang="en-US" dirty="0" smtClean="0"/>
              <a:t>모델로 변환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5029200"/>
            <a:ext cx="6400800" cy="1752600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Korea Platform Service Technology</a:t>
            </a:r>
          </a:p>
          <a:p>
            <a:r>
              <a:rPr lang="en-US" altLang="ko-KR" dirty="0" smtClean="0"/>
              <a:t>Assistant Manager: </a:t>
            </a:r>
            <a:r>
              <a:rPr lang="en-US" altLang="ko-KR" dirty="0" err="1" smtClean="0"/>
              <a:t>O.Bayanmunkh</a:t>
            </a:r>
            <a:r>
              <a:rPr lang="en-US" altLang="ko-KR" dirty="0" smtClean="0"/>
              <a:t> (</a:t>
            </a:r>
            <a:r>
              <a:rPr lang="en-US" altLang="ko-KR" dirty="0" err="1" smtClean="0"/>
              <a:t>baynaa</a:t>
            </a:r>
            <a:r>
              <a:rPr lang="en-US" altLang="ko-KR" dirty="0" smtClean="0"/>
              <a:t>)</a:t>
            </a:r>
          </a:p>
          <a:p>
            <a:pPr algn="r"/>
            <a:r>
              <a:rPr lang="en-US" altLang="ko-KR" dirty="0" smtClean="0"/>
              <a:t>2019.08.02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14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703634" y="646888"/>
            <a:ext cx="7490501" cy="2433989"/>
            <a:chOff x="703634" y="646888"/>
            <a:chExt cx="7490501" cy="2433989"/>
          </a:xfrm>
        </p:grpSpPr>
        <p:pic>
          <p:nvPicPr>
            <p:cNvPr id="18" name="Picture 3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77" t="4201"/>
            <a:stretch/>
          </p:blipFill>
          <p:spPr bwMode="auto">
            <a:xfrm>
              <a:off x="703634" y="685800"/>
              <a:ext cx="7490501" cy="21443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9" name="TextBox 18"/>
            <p:cNvSpPr txBox="1"/>
            <p:nvPr/>
          </p:nvSpPr>
          <p:spPr>
            <a:xfrm>
              <a:off x="988988" y="646888"/>
              <a:ext cx="569068" cy="3231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500" b="1" dirty="0" smtClean="0"/>
                <a:t>data</a:t>
              </a:r>
              <a:endParaRPr lang="en-US" sz="1500" b="1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988988" y="2757712"/>
              <a:ext cx="2493163" cy="3231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500" b="1" dirty="0" smtClean="0"/>
                <a:t>bottom            -&gt;             top</a:t>
              </a:r>
              <a:endParaRPr lang="en-US" sz="1500" b="1" dirty="0"/>
            </a:p>
          </p:txBody>
        </p:sp>
      </p:grp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7035" y="2085569"/>
            <a:ext cx="4352925" cy="4752975"/>
          </a:xfrm>
          <a:prstGeom prst="rect">
            <a:avLst/>
          </a:prstGeom>
          <a:noFill/>
          <a:ln w="28575">
            <a:solidFill>
              <a:srgbClr val="00B0F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Rectangle 20"/>
          <p:cNvSpPr/>
          <p:nvPr/>
        </p:nvSpPr>
        <p:spPr>
          <a:xfrm>
            <a:off x="642035" y="3683152"/>
            <a:ext cx="2918107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srgbClr val="00B0F0"/>
                </a:solidFill>
              </a:rPr>
              <a:t>Lenet.caffemodel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ko-KR" altLang="en-US" dirty="0" smtClean="0">
                <a:solidFill>
                  <a:srgbClr val="00B0F0"/>
                </a:solidFill>
              </a:rPr>
              <a:t>파일 구성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253916" y="4754483"/>
            <a:ext cx="2175083" cy="1077218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r"/>
            <a:r>
              <a:rPr lang="en-US" altLang="ko-KR" sz="1600" dirty="0" smtClean="0"/>
              <a:t>Output weight channels</a:t>
            </a:r>
          </a:p>
          <a:p>
            <a:pPr algn="r"/>
            <a:r>
              <a:rPr lang="en-US" altLang="ko-KR" sz="1600" dirty="0" smtClean="0"/>
              <a:t>Input weight channels</a:t>
            </a:r>
          </a:p>
          <a:p>
            <a:pPr algn="r"/>
            <a:r>
              <a:rPr lang="en-US" altLang="ko-KR" sz="1600" dirty="0"/>
              <a:t>Weight </a:t>
            </a:r>
            <a:r>
              <a:rPr lang="en-US" altLang="ko-KR" sz="1600" dirty="0" smtClean="0"/>
              <a:t>height</a:t>
            </a:r>
          </a:p>
          <a:p>
            <a:pPr algn="r"/>
            <a:r>
              <a:rPr lang="en-US" altLang="ko-KR" sz="1600" dirty="0"/>
              <a:t>Weight </a:t>
            </a:r>
            <a:r>
              <a:rPr lang="en-US" altLang="ko-KR" sz="1600" dirty="0" smtClean="0"/>
              <a:t>width</a:t>
            </a:r>
            <a:endParaRPr lang="en-US" sz="1600" dirty="0"/>
          </a:p>
        </p:txBody>
      </p:sp>
      <p:cxnSp>
        <p:nvCxnSpPr>
          <p:cNvPr id="28" name="Straight Arrow Connector 27"/>
          <p:cNvCxnSpPr/>
          <p:nvPr/>
        </p:nvCxnSpPr>
        <p:spPr>
          <a:xfrm flipH="1" flipV="1">
            <a:off x="3482151" y="4953000"/>
            <a:ext cx="1576438" cy="22860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 flipV="1">
            <a:off x="3482151" y="5181600"/>
            <a:ext cx="1582918" cy="132944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 flipV="1">
            <a:off x="3482151" y="5419928"/>
            <a:ext cx="1579670" cy="6647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3482151" y="5638800"/>
            <a:ext cx="1574609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2046917" y="4284820"/>
            <a:ext cx="1350434" cy="338554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r"/>
            <a:r>
              <a:rPr lang="en-US" altLang="ko-KR" sz="1600" dirty="0" smtClean="0"/>
              <a:t>Weight values</a:t>
            </a:r>
            <a:endParaRPr lang="en-US" sz="1600" dirty="0"/>
          </a:p>
        </p:txBody>
      </p:sp>
      <p:sp>
        <p:nvSpPr>
          <p:cNvPr id="37" name="Rectangle 36"/>
          <p:cNvSpPr/>
          <p:nvPr/>
        </p:nvSpPr>
        <p:spPr>
          <a:xfrm>
            <a:off x="4953000" y="4052484"/>
            <a:ext cx="1752600" cy="871332"/>
          </a:xfrm>
          <a:prstGeom prst="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/>
          <p:cNvCxnSpPr>
            <a:stCxn id="37" idx="1"/>
          </p:cNvCxnSpPr>
          <p:nvPr/>
        </p:nvCxnSpPr>
        <p:spPr>
          <a:xfrm flipH="1" flipV="1">
            <a:off x="3482152" y="4466616"/>
            <a:ext cx="1470848" cy="21534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4926805" y="6214412"/>
            <a:ext cx="1752600" cy="64166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7336276" y="3473089"/>
            <a:ext cx="1752600" cy="64166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2381283" y="6417677"/>
            <a:ext cx="1087349" cy="338554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r"/>
            <a:r>
              <a:rPr lang="en-US" altLang="ko-KR" sz="1600" dirty="0" smtClean="0"/>
              <a:t>Bias values</a:t>
            </a:r>
            <a:endParaRPr lang="en-US" sz="1600" dirty="0"/>
          </a:p>
        </p:txBody>
      </p:sp>
      <p:cxnSp>
        <p:nvCxnSpPr>
          <p:cNvPr id="46" name="Straight Arrow Connector 45"/>
          <p:cNvCxnSpPr/>
          <p:nvPr/>
        </p:nvCxnSpPr>
        <p:spPr>
          <a:xfrm flipH="1">
            <a:off x="3455956" y="6586954"/>
            <a:ext cx="1470849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 flipV="1">
            <a:off x="6952033" y="3839768"/>
            <a:ext cx="502186" cy="51528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6155577" y="3495393"/>
            <a:ext cx="1093697" cy="338554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r"/>
            <a:r>
              <a:rPr lang="en-US" altLang="ko-KR" sz="1600" dirty="0" smtClean="0"/>
              <a:t>Bias length</a:t>
            </a:r>
            <a:endParaRPr lang="en-US" sz="1600" dirty="0"/>
          </a:p>
        </p:txBody>
      </p:sp>
      <p:sp>
        <p:nvSpPr>
          <p:cNvPr id="25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39762"/>
          </a:xfrm>
        </p:spPr>
        <p:txBody>
          <a:bodyPr>
            <a:noAutofit/>
          </a:bodyPr>
          <a:lstStyle/>
          <a:p>
            <a:r>
              <a:rPr lang="en-US" dirty="0"/>
              <a:t>Caffe </a:t>
            </a:r>
            <a:r>
              <a:rPr lang="ko-KR" altLang="en-US" dirty="0"/>
              <a:t>모델 파일 </a:t>
            </a:r>
            <a:r>
              <a:rPr lang="ko-KR" altLang="en-US" dirty="0" smtClean="0"/>
              <a:t>포멧 </a:t>
            </a:r>
            <a:r>
              <a:rPr lang="en-US" dirty="0" smtClean="0"/>
              <a:t>(</a:t>
            </a:r>
            <a:r>
              <a:rPr lang="en-US" dirty="0"/>
              <a:t>continued)</a:t>
            </a:r>
          </a:p>
        </p:txBody>
      </p:sp>
    </p:spTree>
    <p:extLst>
      <p:ext uri="{BB962C8B-B14F-4D97-AF65-F5344CB8AC3E}">
        <p14:creationId xmlns:p14="http://schemas.microsoft.com/office/powerpoint/2010/main" val="3802973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Tensorflow </a:t>
            </a:r>
            <a:r>
              <a:rPr lang="ko-KR" altLang="en-US" dirty="0" smtClean="0"/>
              <a:t>모델 </a:t>
            </a:r>
            <a:r>
              <a:rPr lang="ko-KR" altLang="en-US" dirty="0"/>
              <a:t>파일 </a:t>
            </a:r>
            <a:r>
              <a:rPr lang="ko-KR" altLang="en-US" dirty="0" smtClean="0"/>
              <a:t>포멧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Tensorflow: </a:t>
            </a:r>
            <a:r>
              <a:rPr lang="ko-KR" altLang="en-US" dirty="0" smtClean="0"/>
              <a:t>넷워크 모</a:t>
            </a:r>
            <a:r>
              <a:rPr lang="ko-KR" altLang="en-US" dirty="0"/>
              <a:t>델</a:t>
            </a:r>
            <a:r>
              <a:rPr lang="ko-KR" altLang="en-US" dirty="0" smtClean="0"/>
              <a:t>을 정한 파일하고 학습된 텐서들이 하나의 파일 </a:t>
            </a:r>
            <a:r>
              <a:rPr lang="en-US" altLang="ko-KR" dirty="0" smtClean="0"/>
              <a:t>(*.</a:t>
            </a:r>
            <a:r>
              <a:rPr lang="en-US" altLang="ko-KR" dirty="0" err="1" smtClean="0"/>
              <a:t>pb</a:t>
            </a:r>
            <a:r>
              <a:rPr lang="en-US" altLang="ko-KR" dirty="0" smtClean="0"/>
              <a:t>) </a:t>
            </a:r>
            <a:r>
              <a:rPr lang="ko-KR" altLang="en-US" dirty="0" smtClean="0"/>
              <a:t>에 존재한다</a:t>
            </a:r>
            <a:r>
              <a:rPr lang="en-US" altLang="ko-KR" dirty="0" smtClean="0"/>
              <a:t>.</a:t>
            </a:r>
          </a:p>
          <a:p>
            <a:pPr algn="just"/>
            <a:r>
              <a:rPr lang="en-US" dirty="0" smtClean="0"/>
              <a:t>*.</a:t>
            </a:r>
            <a:r>
              <a:rPr lang="en-US" dirty="0" err="1" smtClean="0"/>
              <a:t>pbtxt</a:t>
            </a:r>
            <a:r>
              <a:rPr lang="en-US" dirty="0" smtClean="0"/>
              <a:t> (text </a:t>
            </a:r>
            <a:r>
              <a:rPr lang="ko-KR" altLang="en-US" dirty="0" smtClean="0"/>
              <a:t>파일 현식</a:t>
            </a:r>
            <a:r>
              <a:rPr lang="en-US" dirty="0" smtClean="0"/>
              <a:t>) </a:t>
            </a:r>
            <a:r>
              <a:rPr lang="ko-KR" altLang="en-US" dirty="0" smtClean="0"/>
              <a:t>파일을 생성가능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073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39762"/>
          </a:xfrm>
        </p:spPr>
        <p:txBody>
          <a:bodyPr>
            <a:noAutofit/>
          </a:bodyPr>
          <a:lstStyle/>
          <a:p>
            <a:r>
              <a:rPr lang="en-US" sz="3600" dirty="0"/>
              <a:t>Tensorflow </a:t>
            </a:r>
            <a:r>
              <a:rPr lang="ko-KR" altLang="en-US" sz="3600" dirty="0"/>
              <a:t>모델 파일 포멧 </a:t>
            </a:r>
            <a:r>
              <a:rPr lang="en-US" sz="3600" dirty="0"/>
              <a:t>(continued)</a:t>
            </a:r>
          </a:p>
        </p:txBody>
      </p:sp>
      <p:sp>
        <p:nvSpPr>
          <p:cNvPr id="4" name="Rectangle 3"/>
          <p:cNvSpPr/>
          <p:nvPr/>
        </p:nvSpPr>
        <p:spPr>
          <a:xfrm>
            <a:off x="707709" y="6248400"/>
            <a:ext cx="2294282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Lenet.pbtxt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ko-KR" altLang="en-US" dirty="0" smtClean="0">
                <a:solidFill>
                  <a:schemeClr val="accent6">
                    <a:lumMod val="75000"/>
                  </a:schemeClr>
                </a:solidFill>
              </a:rPr>
              <a:t>파일 구성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703634" y="646888"/>
            <a:ext cx="7490501" cy="2433989"/>
            <a:chOff x="703634" y="646888"/>
            <a:chExt cx="7490501" cy="2433989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77" t="4201"/>
            <a:stretch/>
          </p:blipFill>
          <p:spPr bwMode="auto">
            <a:xfrm>
              <a:off x="703634" y="685800"/>
              <a:ext cx="7490501" cy="21443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" name="TextBox 2"/>
            <p:cNvSpPr txBox="1"/>
            <p:nvPr/>
          </p:nvSpPr>
          <p:spPr>
            <a:xfrm>
              <a:off x="988988" y="646888"/>
              <a:ext cx="569068" cy="3231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500" b="1" dirty="0" smtClean="0"/>
                <a:t>data</a:t>
              </a:r>
              <a:endParaRPr lang="en-US" sz="1500" b="1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988988" y="2757712"/>
              <a:ext cx="2493163" cy="3231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500" b="1" dirty="0" smtClean="0"/>
                <a:t>bottom            -&gt;             top</a:t>
              </a:r>
              <a:endParaRPr lang="en-US" sz="1500" b="1" dirty="0"/>
            </a:p>
          </p:txBody>
        </p:sp>
      </p:grpSp>
      <p:pic>
        <p:nvPicPr>
          <p:cNvPr id="1031" name="Picture 7" descr="C:\Users\kpst\Desktop\tf2onnx2caffe\lenet0_tf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1310" y="1566862"/>
            <a:ext cx="2762250" cy="5248275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7371945" y="4721158"/>
            <a:ext cx="178273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Input format</a:t>
            </a:r>
          </a:p>
          <a:p>
            <a:r>
              <a:rPr lang="en-US" sz="1600" dirty="0"/>
              <a:t>(</a:t>
            </a:r>
            <a:r>
              <a:rPr lang="en-US" sz="1600" dirty="0" smtClean="0"/>
              <a:t>NHWC):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Batch </a:t>
            </a:r>
            <a:r>
              <a:rPr lang="en-US" sz="1600" b="1" dirty="0" smtClean="0"/>
              <a:t>N</a:t>
            </a:r>
            <a:r>
              <a:rPr lang="en-US" sz="1600" dirty="0" smtClean="0"/>
              <a:t>umber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image </a:t>
            </a:r>
            <a:r>
              <a:rPr lang="en-US" sz="1600" b="1" dirty="0" smtClean="0"/>
              <a:t>H</a:t>
            </a:r>
            <a:r>
              <a:rPr lang="en-US" sz="1600" dirty="0" smtClean="0"/>
              <a:t>eight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image </a:t>
            </a:r>
            <a:r>
              <a:rPr lang="en-US" sz="1600" b="1" dirty="0" smtClean="0"/>
              <a:t>W</a:t>
            </a:r>
            <a:r>
              <a:rPr lang="en-US" sz="1600" dirty="0" smtClean="0"/>
              <a:t>idth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image </a:t>
            </a:r>
            <a:r>
              <a:rPr lang="en-US" sz="1600" b="1" dirty="0" smtClean="0"/>
              <a:t>C</a:t>
            </a:r>
            <a:r>
              <a:rPr lang="en-US" sz="1600" dirty="0" smtClean="0"/>
              <a:t>hannels</a:t>
            </a:r>
            <a:endParaRPr lang="en-US" sz="1600" dirty="0"/>
          </a:p>
        </p:txBody>
      </p:sp>
      <p:pic>
        <p:nvPicPr>
          <p:cNvPr id="1035" name="Picture 11" descr="C:\Users\kpst\Desktop\tf2onnx2caffe\lenet5_tf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909"/>
          <a:stretch/>
        </p:blipFill>
        <p:spPr bwMode="auto">
          <a:xfrm>
            <a:off x="415101" y="3505200"/>
            <a:ext cx="3067050" cy="1227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/>
          <p:cNvSpPr txBox="1"/>
          <p:nvPr/>
        </p:nvSpPr>
        <p:spPr>
          <a:xfrm>
            <a:off x="411858" y="3200400"/>
            <a:ext cx="3002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Trained </a:t>
            </a:r>
            <a:r>
              <a:rPr lang="en-US" dirty="0" err="1" smtClean="0"/>
              <a:t>tensorflow</a:t>
            </a:r>
            <a:r>
              <a:rPr lang="en-US" dirty="0" smtClean="0"/>
              <a:t> model file:</a:t>
            </a:r>
          </a:p>
        </p:txBody>
      </p:sp>
      <p:pic>
        <p:nvPicPr>
          <p:cNvPr id="38" name="Picture 11" descr="C:\Users\kpst\Desktop\tf2onnx2caffe\lenet5_tf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935" b="20357"/>
          <a:stretch/>
        </p:blipFill>
        <p:spPr bwMode="auto">
          <a:xfrm>
            <a:off x="433723" y="5257800"/>
            <a:ext cx="3067050" cy="239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/>
          <p:cNvSpPr txBox="1"/>
          <p:nvPr/>
        </p:nvSpPr>
        <p:spPr>
          <a:xfrm>
            <a:off x="465875" y="4876800"/>
            <a:ext cx="2931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Frozen </a:t>
            </a:r>
            <a:r>
              <a:rPr lang="en-US" dirty="0" err="1" smtClean="0"/>
              <a:t>tensorflow</a:t>
            </a:r>
            <a:r>
              <a:rPr lang="en-US" dirty="0" smtClean="0"/>
              <a:t> model file:</a:t>
            </a:r>
          </a:p>
        </p:txBody>
      </p:sp>
      <p:pic>
        <p:nvPicPr>
          <p:cNvPr id="40" name="Picture 11" descr="C:\Users\kpst\Desktop\tf2onnx2caffe\lenet5_tf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925" b="4367"/>
          <a:stretch/>
        </p:blipFill>
        <p:spPr bwMode="auto">
          <a:xfrm>
            <a:off x="465875" y="5924287"/>
            <a:ext cx="3067050" cy="239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Box 40"/>
          <p:cNvSpPr txBox="1"/>
          <p:nvPr/>
        </p:nvSpPr>
        <p:spPr>
          <a:xfrm>
            <a:off x="462678" y="5536376"/>
            <a:ext cx="3868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Human readable </a:t>
            </a:r>
            <a:r>
              <a:rPr lang="en-US" dirty="0" err="1" smtClean="0"/>
              <a:t>tensorflow</a:t>
            </a:r>
            <a:r>
              <a:rPr lang="en-US" dirty="0" smtClean="0"/>
              <a:t> model file: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6134100" y="4876800"/>
            <a:ext cx="1333500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8727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703634" y="646888"/>
            <a:ext cx="7490501" cy="2433989"/>
            <a:chOff x="703634" y="646888"/>
            <a:chExt cx="7490501" cy="2433989"/>
          </a:xfrm>
        </p:grpSpPr>
        <p:pic>
          <p:nvPicPr>
            <p:cNvPr id="18" name="Picture 3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77" t="4201"/>
            <a:stretch/>
          </p:blipFill>
          <p:spPr bwMode="auto">
            <a:xfrm>
              <a:off x="703634" y="685800"/>
              <a:ext cx="7490501" cy="21443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9" name="TextBox 18"/>
            <p:cNvSpPr txBox="1"/>
            <p:nvPr/>
          </p:nvSpPr>
          <p:spPr>
            <a:xfrm>
              <a:off x="988988" y="646888"/>
              <a:ext cx="569068" cy="3231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500" b="1" dirty="0" smtClean="0"/>
                <a:t>data</a:t>
              </a:r>
              <a:endParaRPr lang="en-US" sz="1500" b="1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988988" y="2757712"/>
              <a:ext cx="2493163" cy="3231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500" b="1" dirty="0" smtClean="0"/>
                <a:t>bottom            -&gt;             top</a:t>
              </a:r>
              <a:endParaRPr lang="en-US" sz="1500" b="1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39762"/>
          </a:xfrm>
        </p:spPr>
        <p:txBody>
          <a:bodyPr>
            <a:noAutofit/>
          </a:bodyPr>
          <a:lstStyle/>
          <a:p>
            <a:r>
              <a:rPr lang="en-US" sz="3600" dirty="0"/>
              <a:t>Tensorflow </a:t>
            </a:r>
            <a:r>
              <a:rPr lang="ko-KR" altLang="en-US" sz="3600" dirty="0"/>
              <a:t>모델 파일 포멧 </a:t>
            </a:r>
            <a:r>
              <a:rPr lang="en-US" sz="3600" dirty="0"/>
              <a:t>(continued)</a:t>
            </a:r>
          </a:p>
        </p:txBody>
      </p:sp>
      <p:pic>
        <p:nvPicPr>
          <p:cNvPr id="22" name="Picture 6" descr="C:\Users\kpst\Desktop\tf2onnx2caffe\lenet4_tf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143250"/>
            <a:ext cx="2895600" cy="3638550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8" descr="C:\Users\kpst\Desktop\tf2onnx2caffe\lenet1_tf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9946" y="1358449"/>
            <a:ext cx="3790950" cy="5248275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0" name="Straight Arrow Connector 39"/>
          <p:cNvCxnSpPr>
            <a:stCxn id="37" idx="3"/>
            <a:endCxn id="38" idx="1"/>
          </p:cNvCxnSpPr>
          <p:nvPr/>
        </p:nvCxnSpPr>
        <p:spPr>
          <a:xfrm>
            <a:off x="7208826" y="6395254"/>
            <a:ext cx="533120" cy="7035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5313351" y="6214411"/>
            <a:ext cx="1895475" cy="361685"/>
          </a:xfrm>
          <a:prstGeom prst="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7741946" y="6248400"/>
            <a:ext cx="1210908" cy="307777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r"/>
            <a:r>
              <a:rPr lang="en-US" altLang="ko-KR" sz="1400" dirty="0" smtClean="0"/>
              <a:t>Weight values</a:t>
            </a:r>
            <a:endParaRPr lang="en-US" sz="1400" dirty="0"/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5181600" y="5486400"/>
            <a:ext cx="1691229" cy="456694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6872829" y="4677691"/>
            <a:ext cx="1936492" cy="9541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ko-KR" sz="1400" dirty="0"/>
              <a:t>Weight </a:t>
            </a:r>
            <a:r>
              <a:rPr lang="en-US" altLang="ko-KR" sz="1400" dirty="0" smtClean="0"/>
              <a:t>height</a:t>
            </a:r>
          </a:p>
          <a:p>
            <a:r>
              <a:rPr lang="en-US" altLang="ko-KR" sz="1400" dirty="0" smtClean="0"/>
              <a:t>Weight width</a:t>
            </a:r>
          </a:p>
          <a:p>
            <a:r>
              <a:rPr lang="en-US" altLang="ko-KR" sz="1400" dirty="0" smtClean="0"/>
              <a:t>Weight input </a:t>
            </a:r>
            <a:r>
              <a:rPr lang="en-US" altLang="ko-KR" sz="1400" dirty="0"/>
              <a:t>c</a:t>
            </a:r>
            <a:r>
              <a:rPr lang="en-US" altLang="ko-KR" sz="1400" dirty="0" smtClean="0"/>
              <a:t>hannels</a:t>
            </a:r>
            <a:endParaRPr lang="en-US" altLang="ko-KR" sz="1400" dirty="0"/>
          </a:p>
          <a:p>
            <a:r>
              <a:rPr lang="en-US" altLang="ko-KR" sz="1400" dirty="0" smtClean="0"/>
              <a:t>Weight output channels</a:t>
            </a:r>
            <a:endParaRPr lang="en-US" altLang="ko-KR" sz="1400" dirty="0"/>
          </a:p>
        </p:txBody>
      </p:sp>
      <p:cxnSp>
        <p:nvCxnSpPr>
          <p:cNvPr id="39" name="Straight Arrow Connector 38"/>
          <p:cNvCxnSpPr/>
          <p:nvPr/>
        </p:nvCxnSpPr>
        <p:spPr>
          <a:xfrm flipV="1">
            <a:off x="5029200" y="5257800"/>
            <a:ext cx="1843629" cy="161419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5029200" y="4848839"/>
            <a:ext cx="1752600" cy="18036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5029200" y="4343400"/>
            <a:ext cx="1752600" cy="45720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3" name="Picture 9" descr="C:\Users\kpst\Desktop\tf2onnx2caffe\lenet2_tf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7932" y="612841"/>
            <a:ext cx="3143250" cy="3486150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3745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703634" y="646888"/>
            <a:ext cx="7490501" cy="2433989"/>
            <a:chOff x="703634" y="646888"/>
            <a:chExt cx="7490501" cy="2433989"/>
          </a:xfrm>
        </p:grpSpPr>
        <p:pic>
          <p:nvPicPr>
            <p:cNvPr id="18" name="Picture 3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77" t="4201"/>
            <a:stretch/>
          </p:blipFill>
          <p:spPr bwMode="auto">
            <a:xfrm>
              <a:off x="703634" y="685800"/>
              <a:ext cx="7490501" cy="21443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9" name="TextBox 18"/>
            <p:cNvSpPr txBox="1"/>
            <p:nvPr/>
          </p:nvSpPr>
          <p:spPr>
            <a:xfrm>
              <a:off x="988988" y="646888"/>
              <a:ext cx="569068" cy="3231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500" b="1" dirty="0" smtClean="0"/>
                <a:t>data</a:t>
              </a:r>
              <a:endParaRPr lang="en-US" sz="1500" b="1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988988" y="2757712"/>
              <a:ext cx="2493163" cy="3231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500" b="1" dirty="0" smtClean="0"/>
                <a:t>bottom            -&gt;             top</a:t>
              </a:r>
              <a:endParaRPr lang="en-US" sz="1500" b="1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39762"/>
          </a:xfrm>
        </p:spPr>
        <p:txBody>
          <a:bodyPr>
            <a:noAutofit/>
          </a:bodyPr>
          <a:lstStyle/>
          <a:p>
            <a:r>
              <a:rPr lang="en-US" sz="3600" dirty="0"/>
              <a:t>Tensorflow </a:t>
            </a:r>
            <a:r>
              <a:rPr lang="ko-KR" altLang="en-US" sz="3600" dirty="0"/>
              <a:t>모델 파일 포멧 </a:t>
            </a:r>
            <a:r>
              <a:rPr lang="en-US" sz="3600" dirty="0"/>
              <a:t>(continued)</a:t>
            </a:r>
          </a:p>
        </p:txBody>
      </p:sp>
      <p:sp>
        <p:nvSpPr>
          <p:cNvPr id="45" name="Rectangle 44"/>
          <p:cNvSpPr/>
          <p:nvPr/>
        </p:nvSpPr>
        <p:spPr>
          <a:xfrm>
            <a:off x="6456451" y="6172200"/>
            <a:ext cx="1087349" cy="338554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r"/>
            <a:r>
              <a:rPr lang="en-US" altLang="ko-KR" sz="1600" dirty="0" smtClean="0"/>
              <a:t>Bias values</a:t>
            </a:r>
            <a:endParaRPr lang="en-US" sz="1600" dirty="0"/>
          </a:p>
        </p:txBody>
      </p:sp>
      <p:cxnSp>
        <p:nvCxnSpPr>
          <p:cNvPr id="46" name="Straight Arrow Connector 45"/>
          <p:cNvCxnSpPr>
            <a:stCxn id="43" idx="3"/>
          </p:cNvCxnSpPr>
          <p:nvPr/>
        </p:nvCxnSpPr>
        <p:spPr>
          <a:xfrm flipV="1">
            <a:off x="6409435" y="6460969"/>
            <a:ext cx="219965" cy="16041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4" name="Picture 10" descr="C:\Users\kpst\Desktop\tf2onnx2caffe\lenet3_tf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3157077"/>
            <a:ext cx="3495675" cy="3600450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ectangle 42"/>
          <p:cNvSpPr/>
          <p:nvPr/>
        </p:nvSpPr>
        <p:spPr>
          <a:xfrm>
            <a:off x="4829784" y="6460969"/>
            <a:ext cx="1579651" cy="3208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/>
          <p:cNvCxnSpPr/>
          <p:nvPr/>
        </p:nvCxnSpPr>
        <p:spPr>
          <a:xfrm flipV="1">
            <a:off x="4643437" y="5874752"/>
            <a:ext cx="690563" cy="29744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5233794" y="5536198"/>
            <a:ext cx="1093697" cy="338554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r"/>
            <a:r>
              <a:rPr lang="en-US" altLang="ko-KR" sz="1600" dirty="0" smtClean="0"/>
              <a:t>Bias length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4540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505200" y="2472286"/>
            <a:ext cx="2362200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ONNX convertor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Tensorflow to ONNX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52600" y="2333786"/>
            <a:ext cx="1214820" cy="646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Tensorflow</a:t>
            </a:r>
          </a:p>
          <a:p>
            <a:pPr algn="ctr"/>
            <a:r>
              <a:rPr lang="en-US" dirty="0" smtClean="0">
                <a:solidFill>
                  <a:srgbClr val="0000FF"/>
                </a:solidFill>
              </a:rPr>
              <a:t>model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303113" y="2472286"/>
            <a:ext cx="1404552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9900"/>
                </a:solidFill>
              </a:rPr>
              <a:t>ONNX model</a:t>
            </a:r>
          </a:p>
        </p:txBody>
      </p:sp>
      <p:cxnSp>
        <p:nvCxnSpPr>
          <p:cNvPr id="8" name="Straight Arrow Connector 7"/>
          <p:cNvCxnSpPr>
            <a:stCxn id="4" idx="3"/>
            <a:endCxn id="12" idx="1"/>
          </p:cNvCxnSpPr>
          <p:nvPr/>
        </p:nvCxnSpPr>
        <p:spPr>
          <a:xfrm>
            <a:off x="2967420" y="2656952"/>
            <a:ext cx="53778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12" idx="3"/>
            <a:endCxn id="6" idx="1"/>
          </p:cNvCxnSpPr>
          <p:nvPr/>
        </p:nvCxnSpPr>
        <p:spPr>
          <a:xfrm>
            <a:off x="5867400" y="2656952"/>
            <a:ext cx="435713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3598802"/>
              </p:ext>
            </p:extLst>
          </p:nvPr>
        </p:nvGraphicFramePr>
        <p:xfrm>
          <a:off x="2634903" y="3962400"/>
          <a:ext cx="3657600" cy="76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28800"/>
                <a:gridCol w="182880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Convolution</a:t>
                      </a:r>
                      <a:endParaRPr 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9900"/>
                          </a:solidFill>
                        </a:rPr>
                        <a:t>Convolution</a:t>
                      </a:r>
                      <a:endParaRPr lang="en-US" dirty="0">
                        <a:solidFill>
                          <a:srgbClr val="009900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ReLU</a:t>
                      </a:r>
                      <a:endParaRPr 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9900"/>
                          </a:solidFill>
                        </a:rPr>
                        <a:t>ReLU</a:t>
                      </a:r>
                      <a:endParaRPr lang="en-US" dirty="0">
                        <a:solidFill>
                          <a:srgbClr val="0099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Rectangle 18"/>
          <p:cNvSpPr/>
          <p:nvPr/>
        </p:nvSpPr>
        <p:spPr>
          <a:xfrm>
            <a:off x="533400" y="3429000"/>
            <a:ext cx="19159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지원하는 </a:t>
            </a:r>
            <a:r>
              <a:rPr lang="ko-KR" altLang="en-US" dirty="0" smtClean="0"/>
              <a:t>레이어</a:t>
            </a:r>
            <a:r>
              <a:rPr lang="en-US" altLang="ko-KR" dirty="0" smtClean="0"/>
              <a:t>:</a:t>
            </a:r>
            <a:endParaRPr lang="en-US" dirty="0"/>
          </a:p>
        </p:txBody>
      </p: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3231389"/>
              </p:ext>
            </p:extLst>
          </p:nvPr>
        </p:nvGraphicFramePr>
        <p:xfrm>
          <a:off x="2416919" y="4876800"/>
          <a:ext cx="54864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28800"/>
                <a:gridCol w="1828800"/>
                <a:gridCol w="1828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3973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703634" y="646888"/>
            <a:ext cx="7490501" cy="2183253"/>
            <a:chOff x="703634" y="646888"/>
            <a:chExt cx="7490501" cy="2183253"/>
          </a:xfrm>
        </p:grpSpPr>
        <p:pic>
          <p:nvPicPr>
            <p:cNvPr id="18" name="Picture 3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77" t="4201"/>
            <a:stretch/>
          </p:blipFill>
          <p:spPr bwMode="auto">
            <a:xfrm>
              <a:off x="703634" y="685800"/>
              <a:ext cx="7490501" cy="21443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9" name="TextBox 18"/>
            <p:cNvSpPr txBox="1"/>
            <p:nvPr/>
          </p:nvSpPr>
          <p:spPr>
            <a:xfrm>
              <a:off x="988988" y="646888"/>
              <a:ext cx="569068" cy="3231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500" b="1" dirty="0" smtClean="0"/>
                <a:t>data</a:t>
              </a:r>
              <a:endParaRPr lang="en-US" sz="1500" b="1" dirty="0"/>
            </a:p>
          </p:txBody>
        </p:sp>
      </p:grpSp>
      <p:pic>
        <p:nvPicPr>
          <p:cNvPr id="23" name="Picture 2" descr="C:\Users\kpst\Desktop\tf2onnx2caffe\lenet4_onnx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7" r="-387"/>
          <a:stretch/>
        </p:blipFill>
        <p:spPr bwMode="auto">
          <a:xfrm>
            <a:off x="33129" y="2711450"/>
            <a:ext cx="8872745" cy="3865463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C:\Users\kpst\Desktop\tf2onnx2caffe\lenet2_onnx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2379" y="1427174"/>
            <a:ext cx="3811621" cy="3142789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39762"/>
          </a:xfrm>
        </p:spPr>
        <p:txBody>
          <a:bodyPr>
            <a:noAutofit/>
          </a:bodyPr>
          <a:lstStyle/>
          <a:p>
            <a:r>
              <a:rPr lang="en-US" altLang="ko-KR" sz="3600" dirty="0" smtClean="0"/>
              <a:t>ONNX </a:t>
            </a:r>
            <a:r>
              <a:rPr lang="ko-KR" altLang="en-US" sz="3600" dirty="0" smtClean="0"/>
              <a:t>모델 </a:t>
            </a:r>
            <a:r>
              <a:rPr lang="ko-KR" altLang="en-US" sz="3600" dirty="0"/>
              <a:t>파일 포멧 </a:t>
            </a:r>
            <a:r>
              <a:rPr lang="en-US" sz="3600" dirty="0"/>
              <a:t>(continued)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3276600" y="6576913"/>
            <a:ext cx="0" cy="26081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5105400" y="4023057"/>
            <a:ext cx="226979" cy="16794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762036" y="402305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397345" y="2453397"/>
            <a:ext cx="178273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Input format</a:t>
            </a:r>
          </a:p>
          <a:p>
            <a:r>
              <a:rPr lang="en-US" sz="1600" dirty="0"/>
              <a:t>(</a:t>
            </a:r>
            <a:r>
              <a:rPr lang="en-US" sz="1600" dirty="0" smtClean="0"/>
              <a:t>NHWC):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Batch </a:t>
            </a:r>
            <a:r>
              <a:rPr lang="en-US" sz="1600" b="1" dirty="0" smtClean="0"/>
              <a:t>N</a:t>
            </a:r>
            <a:r>
              <a:rPr lang="en-US" sz="1600" dirty="0" smtClean="0"/>
              <a:t>umber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image </a:t>
            </a:r>
            <a:r>
              <a:rPr lang="en-US" sz="1600" b="1" dirty="0" smtClean="0"/>
              <a:t>H</a:t>
            </a:r>
            <a:r>
              <a:rPr lang="en-US" sz="1600" dirty="0" smtClean="0"/>
              <a:t>eight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image </a:t>
            </a:r>
            <a:r>
              <a:rPr lang="en-US" sz="1600" b="1" dirty="0" smtClean="0"/>
              <a:t>W</a:t>
            </a:r>
            <a:r>
              <a:rPr lang="en-US" sz="1600" dirty="0" smtClean="0"/>
              <a:t>idth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image </a:t>
            </a:r>
            <a:r>
              <a:rPr lang="en-US" sz="1600" b="1" dirty="0" smtClean="0"/>
              <a:t>C</a:t>
            </a:r>
            <a:r>
              <a:rPr lang="en-US" sz="1600" dirty="0" smtClean="0"/>
              <a:t>hannels</a:t>
            </a:r>
            <a:endParaRPr lang="en-US" sz="1600" dirty="0"/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6826250" y="2685239"/>
            <a:ext cx="571095" cy="55298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4684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 descr="C:\Users\kpst\Desktop\tf2onnx2caffe\lenet5_onnx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4" r="1639"/>
          <a:stretch/>
        </p:blipFill>
        <p:spPr bwMode="auto">
          <a:xfrm>
            <a:off x="63500" y="3429000"/>
            <a:ext cx="9080500" cy="78543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703634" y="646888"/>
            <a:ext cx="7490501" cy="2433989"/>
            <a:chOff x="703634" y="646888"/>
            <a:chExt cx="7490501" cy="2433989"/>
          </a:xfrm>
        </p:grpSpPr>
        <p:pic>
          <p:nvPicPr>
            <p:cNvPr id="7" name="Picture 3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77" t="4201"/>
            <a:stretch/>
          </p:blipFill>
          <p:spPr bwMode="auto">
            <a:xfrm>
              <a:off x="703634" y="685800"/>
              <a:ext cx="7490501" cy="21443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988988" y="646888"/>
              <a:ext cx="569068" cy="3231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500" b="1" dirty="0" smtClean="0"/>
                <a:t>data</a:t>
              </a:r>
              <a:endParaRPr lang="en-US" sz="1500" b="1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988988" y="2757712"/>
              <a:ext cx="2493163" cy="3231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500" b="1" dirty="0" smtClean="0"/>
                <a:t>bottom            -&gt;             top</a:t>
              </a:r>
              <a:endParaRPr lang="en-US" sz="1500" b="1" dirty="0"/>
            </a:p>
          </p:txBody>
        </p:sp>
      </p:grpSp>
      <p:sp>
        <p:nvSpPr>
          <p:cNvPr id="11" name="Title 1"/>
          <p:cNvSpPr txBox="1">
            <a:spLocks/>
          </p:cNvSpPr>
          <p:nvPr/>
        </p:nvSpPr>
        <p:spPr>
          <a:xfrm>
            <a:off x="457200" y="0"/>
            <a:ext cx="8229600" cy="6397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smtClean="0"/>
              <a:t>ONNX </a:t>
            </a:r>
            <a:r>
              <a:rPr lang="ko-KR" altLang="en-US" sz="3600" smtClean="0"/>
              <a:t>모델 파일 포멧 </a:t>
            </a:r>
            <a:r>
              <a:rPr lang="en-US" sz="3600" smtClean="0"/>
              <a:t>(continued)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513513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 descr="C:\Users\kpst\Desktop\tf2onnx2caffe\lenet5_onnx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4" r="1639"/>
          <a:stretch/>
        </p:blipFill>
        <p:spPr bwMode="auto">
          <a:xfrm>
            <a:off x="63500" y="3429000"/>
            <a:ext cx="9080500" cy="78543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703634" y="646888"/>
            <a:ext cx="7490501" cy="2433989"/>
            <a:chOff x="703634" y="646888"/>
            <a:chExt cx="7490501" cy="2433989"/>
          </a:xfrm>
        </p:grpSpPr>
        <p:pic>
          <p:nvPicPr>
            <p:cNvPr id="7" name="Picture 3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77" t="4201"/>
            <a:stretch/>
          </p:blipFill>
          <p:spPr bwMode="auto">
            <a:xfrm>
              <a:off x="703634" y="685800"/>
              <a:ext cx="7490501" cy="21443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988988" y="646888"/>
              <a:ext cx="569068" cy="3231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500" b="1" dirty="0" smtClean="0"/>
                <a:t>data</a:t>
              </a:r>
              <a:endParaRPr lang="en-US" sz="1500" b="1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988988" y="2757712"/>
              <a:ext cx="2493163" cy="3231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500" b="1" dirty="0" smtClean="0"/>
                <a:t>bottom            -&gt;             top</a:t>
              </a:r>
              <a:endParaRPr lang="en-US" sz="1500" b="1" dirty="0"/>
            </a:p>
          </p:txBody>
        </p:sp>
      </p:grpSp>
      <p:pic>
        <p:nvPicPr>
          <p:cNvPr id="4100" name="Picture 4" descr="C:\Users\kpst\Desktop\tf2onnx2caffe\lenet6_onnx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1378" y="533400"/>
            <a:ext cx="3838575" cy="626745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2471591" y="5833646"/>
            <a:ext cx="2192908" cy="338554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r"/>
            <a:r>
              <a:rPr lang="en-US" sz="1600" dirty="0" smtClean="0"/>
              <a:t>Convolution parameters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3690791" y="5384075"/>
            <a:ext cx="1338409" cy="449571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39762"/>
          </a:xfrm>
        </p:spPr>
        <p:txBody>
          <a:bodyPr>
            <a:noAutofit/>
          </a:bodyPr>
          <a:lstStyle/>
          <a:p>
            <a:r>
              <a:rPr lang="en-US" altLang="ko-KR" sz="3600" dirty="0" smtClean="0"/>
              <a:t>ONNX </a:t>
            </a:r>
            <a:r>
              <a:rPr lang="ko-KR" altLang="en-US" sz="3600" dirty="0" smtClean="0"/>
              <a:t>모델 </a:t>
            </a:r>
            <a:r>
              <a:rPr lang="ko-KR" altLang="en-US" sz="3600" dirty="0"/>
              <a:t>파일 포멧 </a:t>
            </a:r>
            <a:r>
              <a:rPr lang="en-US" sz="3600" dirty="0"/>
              <a:t>(continued)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406291" y="2410804"/>
            <a:ext cx="1644617" cy="338554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r"/>
            <a:r>
              <a:rPr lang="en-US" sz="1600" dirty="0" smtClean="0"/>
              <a:t>Convolution layer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H="1" flipV="1">
            <a:off x="6705600" y="1757970"/>
            <a:ext cx="1371600" cy="65283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8399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 descr="C:\Users\kpst\Desktop\tf2onnx2caffe\lenet5_onnx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4" r="1639"/>
          <a:stretch/>
        </p:blipFill>
        <p:spPr bwMode="auto">
          <a:xfrm>
            <a:off x="63500" y="3429000"/>
            <a:ext cx="9080500" cy="78543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703634" y="646888"/>
            <a:ext cx="7490501" cy="2433989"/>
            <a:chOff x="703634" y="646888"/>
            <a:chExt cx="7490501" cy="2433989"/>
          </a:xfrm>
        </p:grpSpPr>
        <p:pic>
          <p:nvPicPr>
            <p:cNvPr id="7" name="Picture 3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77" t="4201"/>
            <a:stretch/>
          </p:blipFill>
          <p:spPr bwMode="auto">
            <a:xfrm>
              <a:off x="703634" y="685800"/>
              <a:ext cx="7490501" cy="21443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988988" y="646888"/>
              <a:ext cx="569068" cy="3231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500" b="1" dirty="0" smtClean="0"/>
                <a:t>data</a:t>
              </a:r>
              <a:endParaRPr lang="en-US" sz="1500" b="1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988988" y="2757712"/>
              <a:ext cx="2493163" cy="3231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500" b="1" dirty="0" smtClean="0"/>
                <a:t>bottom            -&gt;             top</a:t>
              </a:r>
              <a:endParaRPr lang="en-US" sz="1500" b="1" dirty="0"/>
            </a:p>
          </p:txBody>
        </p:sp>
      </p:grpSp>
      <p:pic>
        <p:nvPicPr>
          <p:cNvPr id="4100" name="Picture 4" descr="C:\Users\kpst\Desktop\tf2onnx2caffe\lenet6_onnx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1378" y="533400"/>
            <a:ext cx="3838575" cy="626745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C:\Users\kpst\Desktop\tf2onnx2caffe\lenet7_onnx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7784" y="5334000"/>
            <a:ext cx="4048125" cy="140970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2817107" y="4783910"/>
            <a:ext cx="1786643" cy="338554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r"/>
            <a:r>
              <a:rPr lang="en-US" sz="1600" dirty="0" smtClean="0"/>
              <a:t>Weight data, shape</a:t>
            </a:r>
          </a:p>
        </p:txBody>
      </p:sp>
      <p:cxnSp>
        <p:nvCxnSpPr>
          <p:cNvPr id="13" name="Straight Arrow Connector 12"/>
          <p:cNvCxnSpPr>
            <a:stCxn id="12" idx="2"/>
          </p:cNvCxnSpPr>
          <p:nvPr/>
        </p:nvCxnSpPr>
        <p:spPr>
          <a:xfrm flipH="1">
            <a:off x="3200400" y="5122464"/>
            <a:ext cx="510029" cy="821136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39762"/>
          </a:xfrm>
        </p:spPr>
        <p:txBody>
          <a:bodyPr>
            <a:noAutofit/>
          </a:bodyPr>
          <a:lstStyle/>
          <a:p>
            <a:r>
              <a:rPr lang="en-US" altLang="ko-KR" sz="3600" dirty="0" smtClean="0"/>
              <a:t>ONNX </a:t>
            </a:r>
            <a:r>
              <a:rPr lang="ko-KR" altLang="en-US" sz="3600" dirty="0" smtClean="0"/>
              <a:t>모델 </a:t>
            </a:r>
            <a:r>
              <a:rPr lang="ko-KR" altLang="en-US" sz="3600" dirty="0"/>
              <a:t>파일 포멧 </a:t>
            </a:r>
            <a:r>
              <a:rPr lang="en-US" sz="3600" dirty="0"/>
              <a:t>(continued)</a:t>
            </a:r>
          </a:p>
        </p:txBody>
      </p:sp>
    </p:spTree>
    <p:extLst>
      <p:ext uri="{BB962C8B-B14F-4D97-AF65-F5344CB8AC3E}">
        <p14:creationId xmlns:p14="http://schemas.microsoft.com/office/powerpoint/2010/main" val="722169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Convolutional Neural Network </a:t>
            </a:r>
            <a:r>
              <a:rPr lang="ko-KR" altLang="en-US" dirty="0" smtClean="0"/>
              <a:t>개념</a:t>
            </a:r>
            <a:endParaRPr lang="en-US" altLang="ko-KR" dirty="0" smtClean="0"/>
          </a:p>
          <a:p>
            <a:r>
              <a:rPr lang="en-US" dirty="0" err="1" smtClean="0"/>
              <a:t>Protobuf</a:t>
            </a:r>
            <a:r>
              <a:rPr lang="en-US" dirty="0" smtClean="0"/>
              <a:t> </a:t>
            </a:r>
            <a:r>
              <a:rPr lang="ko-KR" altLang="en-US" dirty="0" smtClean="0"/>
              <a:t>라이브러리</a:t>
            </a:r>
            <a:endParaRPr lang="en-US" altLang="ko-KR" dirty="0" smtClean="0"/>
          </a:p>
          <a:p>
            <a:r>
              <a:rPr lang="en-US" dirty="0" err="1" smtClean="0"/>
              <a:t>Caffe</a:t>
            </a:r>
            <a:r>
              <a:rPr lang="en-US" dirty="0" smtClean="0"/>
              <a:t> </a:t>
            </a:r>
            <a:r>
              <a:rPr lang="ko-KR" altLang="en-US" dirty="0" smtClean="0"/>
              <a:t>모델 파일 포멧</a:t>
            </a:r>
            <a:endParaRPr lang="en-US" dirty="0" smtClean="0"/>
          </a:p>
          <a:p>
            <a:r>
              <a:rPr lang="en-US" dirty="0" err="1" smtClean="0"/>
              <a:t>Tensorflow</a:t>
            </a:r>
            <a:r>
              <a:rPr lang="ko-KR" altLang="en-US" dirty="0" smtClean="0"/>
              <a:t> </a:t>
            </a:r>
            <a:r>
              <a:rPr lang="ko-KR" altLang="en-US" dirty="0"/>
              <a:t>모델 파일 포멧</a:t>
            </a:r>
            <a:endParaRPr lang="en-US" dirty="0"/>
          </a:p>
          <a:p>
            <a:r>
              <a:rPr lang="en-US" dirty="0" smtClean="0"/>
              <a:t>ONNX (open neural network exchange)</a:t>
            </a:r>
            <a:r>
              <a:rPr lang="ko-KR" altLang="en-US" dirty="0"/>
              <a:t> 모델 파일 포멧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 </a:t>
            </a:r>
            <a:r>
              <a:rPr lang="en-US" sz="2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Lenet</a:t>
            </a: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모델 </a:t>
            </a:r>
            <a:r>
              <a:rPr lang="en-US" altLang="ko-KR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필기 </a:t>
            </a:r>
            <a:r>
              <a:rPr lang="ko-KR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인식</a:t>
            </a: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모델</a:t>
            </a: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 </a:t>
            </a:r>
            <a:r>
              <a:rPr lang="ko-KR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기반으로 설명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5000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정리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protobuf</a:t>
            </a:r>
            <a:r>
              <a:rPr lang="en-US" altLang="ko-KR" dirty="0"/>
              <a:t> </a:t>
            </a:r>
            <a:r>
              <a:rPr lang="ko-KR" altLang="en-US" dirty="0" smtClean="0"/>
              <a:t>파일로 정해진 프레임워크들의 포멧 차이점들</a:t>
            </a:r>
            <a:r>
              <a:rPr lang="en-US" altLang="ko-KR" dirty="0" smtClean="0"/>
              <a:t>: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4217579"/>
              </p:ext>
            </p:extLst>
          </p:nvPr>
        </p:nvGraphicFramePr>
        <p:xfrm>
          <a:off x="1371600" y="2971800"/>
          <a:ext cx="6705600" cy="1676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37414"/>
                <a:gridCol w="2521098"/>
                <a:gridCol w="2547088"/>
              </a:tblGrid>
              <a:tr h="4191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Tensor </a:t>
                      </a:r>
                      <a:r>
                        <a:rPr lang="ko-KR" altLang="en-US" baseline="0" dirty="0" smtClean="0"/>
                        <a:t>차원 순서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191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Input (</a:t>
                      </a:r>
                      <a:r>
                        <a:rPr lang="ko-KR" altLang="en-US" dirty="0" smtClean="0"/>
                        <a:t>피쳐 맵</a:t>
                      </a:r>
                      <a:r>
                        <a:rPr lang="en-US" altLang="ko-KR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CNN weight </a:t>
                      </a:r>
                      <a:endParaRPr lang="en-US" dirty="0"/>
                    </a:p>
                  </a:txBody>
                  <a:tcPr/>
                </a:tc>
              </a:tr>
              <a:tr h="419100">
                <a:tc>
                  <a:txBody>
                    <a:bodyPr/>
                    <a:lstStyle/>
                    <a:p>
                      <a:r>
                        <a:rPr lang="en-US" dirty="0" smtClean="0"/>
                        <a:t>Tensorflow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NHWC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HWIO</a:t>
                      </a:r>
                      <a:endParaRPr lang="en-US" dirty="0"/>
                    </a:p>
                  </a:txBody>
                  <a:tcPr/>
                </a:tc>
              </a:tr>
              <a:tr h="419100">
                <a:tc>
                  <a:txBody>
                    <a:bodyPr/>
                    <a:lstStyle/>
                    <a:p>
                      <a:r>
                        <a:rPr lang="en-US" dirty="0" smtClean="0"/>
                        <a:t>ONNX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NHWC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OIHW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311678" y="4958311"/>
            <a:ext cx="336406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O:  output channel </a:t>
            </a:r>
            <a:r>
              <a:rPr lang="ko-KR" altLang="en-US" dirty="0" smtClean="0"/>
              <a:t>개수 </a:t>
            </a:r>
            <a:r>
              <a:rPr lang="en-US" altLang="ko-KR" dirty="0" smtClean="0"/>
              <a:t>(weight)</a:t>
            </a:r>
          </a:p>
          <a:p>
            <a:r>
              <a:rPr lang="en-US" dirty="0" smtClean="0"/>
              <a:t>  I:  input    channel </a:t>
            </a:r>
            <a:r>
              <a:rPr lang="ko-KR" altLang="en-US" dirty="0" smtClean="0"/>
              <a:t>개수 </a:t>
            </a:r>
            <a:r>
              <a:rPr lang="en-US" altLang="ko-KR" dirty="0" smtClean="0"/>
              <a:t>(weight)</a:t>
            </a:r>
          </a:p>
          <a:p>
            <a:r>
              <a:rPr lang="en-US" dirty="0" smtClean="0"/>
              <a:t> C:  channel </a:t>
            </a:r>
            <a:r>
              <a:rPr lang="ko-KR" altLang="en-US" dirty="0" smtClean="0"/>
              <a:t>개수              </a:t>
            </a:r>
            <a:r>
              <a:rPr lang="en-US" altLang="ko-KR" dirty="0" smtClean="0"/>
              <a:t>(tensor)</a:t>
            </a:r>
          </a:p>
          <a:p>
            <a:r>
              <a:rPr lang="en-US" dirty="0" smtClean="0"/>
              <a:t> N:  batch </a:t>
            </a:r>
            <a:r>
              <a:rPr lang="ko-KR" altLang="en-US" dirty="0" smtClean="0"/>
              <a:t>개수</a:t>
            </a:r>
            <a:endParaRPr lang="en-US" altLang="ko-KR" dirty="0" smtClean="0"/>
          </a:p>
          <a:p>
            <a:r>
              <a:rPr lang="en-US" dirty="0" smtClean="0"/>
              <a:t> H:  height size</a:t>
            </a:r>
          </a:p>
          <a:p>
            <a:r>
              <a:rPr lang="en-US" dirty="0" smtClean="0"/>
              <a:t>W:  width size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524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실습 시간</a:t>
            </a:r>
            <a:r>
              <a:rPr lang="en-US" altLang="ko-KR" dirty="0" smtClean="0"/>
              <a:t>.</a:t>
            </a:r>
          </a:p>
          <a:p>
            <a:pPr lvl="1"/>
            <a:r>
              <a:rPr lang="en-US" dirty="0" err="1" smtClean="0"/>
              <a:t>Tensorflow</a:t>
            </a:r>
            <a:r>
              <a:rPr lang="en-US" dirty="0" smtClean="0"/>
              <a:t> model</a:t>
            </a:r>
          </a:p>
          <a:p>
            <a:pPr lvl="1"/>
            <a:r>
              <a:rPr lang="en-US" dirty="0" smtClean="0"/>
              <a:t>ONNX model</a:t>
            </a:r>
          </a:p>
          <a:p>
            <a:pPr lvl="1"/>
            <a:r>
              <a:rPr lang="en-US" dirty="0" err="1" smtClean="0"/>
              <a:t>Netron</a:t>
            </a:r>
            <a:r>
              <a:rPr lang="en-US" dirty="0" smtClean="0"/>
              <a:t> (graph visualization tool)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365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sz="3600" b="1" dirty="0" smtClean="0"/>
          </a:p>
          <a:p>
            <a:pPr marL="0" indent="0">
              <a:buNone/>
            </a:pPr>
            <a:r>
              <a:rPr lang="en-US" altLang="ko-KR" sz="3600" b="1" dirty="0"/>
              <a:t>	</a:t>
            </a:r>
            <a:r>
              <a:rPr lang="en-US" altLang="ko-KR" sz="3600" b="1" dirty="0" smtClean="0"/>
              <a:t>		</a:t>
            </a:r>
            <a:r>
              <a:rPr lang="ko-KR" altLang="en-US" sz="3600" b="1" dirty="0" smtClean="0"/>
              <a:t>감사합니다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274152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Convolutional Neural Network </a:t>
            </a:r>
            <a:r>
              <a:rPr lang="ko-KR" altLang="en-US" dirty="0" smtClean="0"/>
              <a:t>개념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621" y="1312373"/>
            <a:ext cx="8667750" cy="290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5477" y="4217499"/>
            <a:ext cx="4858523" cy="26405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5489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레이어 타입마다 다른 기능을 갖고 있다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765" y="2286000"/>
            <a:ext cx="7601017" cy="38741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11989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Protobuf </a:t>
            </a:r>
            <a:r>
              <a:rPr lang="ko-KR" altLang="en-US" dirty="0" smtClean="0"/>
              <a:t>라이브러리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 algn="just">
              <a:buNone/>
            </a:pPr>
            <a:r>
              <a:rPr lang="ko-KR" altLang="en-US" sz="2400" dirty="0"/>
              <a:t>프로토토콜 버퍼는 구글에서 개발하고 오픈소스로 공개한</a:t>
            </a:r>
            <a:r>
              <a:rPr lang="en-US" altLang="ko-KR" sz="2400" dirty="0"/>
              <a:t>, </a:t>
            </a:r>
            <a:r>
              <a:rPr lang="ko-KR" altLang="en-US" sz="2400" dirty="0"/>
              <a:t>직렬화 데이타 구조 </a:t>
            </a:r>
            <a:r>
              <a:rPr lang="en-US" altLang="ko-KR" sz="2400" dirty="0"/>
              <a:t>(Serialized Data Structure)</a:t>
            </a:r>
            <a:r>
              <a:rPr lang="ko-KR" altLang="en-US" sz="2400" dirty="0" smtClean="0"/>
              <a:t>이다</a:t>
            </a:r>
            <a:r>
              <a:rPr lang="en-US" altLang="ko-KR" sz="2400" dirty="0" smtClean="0"/>
              <a:t>.</a:t>
            </a:r>
          </a:p>
          <a:p>
            <a:pPr marL="457200" lvl="1" indent="0" algn="just">
              <a:buNone/>
            </a:pPr>
            <a:r>
              <a:rPr lang="en-US" altLang="ko-KR" sz="2400" dirty="0" smtClean="0"/>
              <a:t>(</a:t>
            </a:r>
            <a:r>
              <a:rPr lang="ko-KR" altLang="en-US" sz="2400" dirty="0" smtClean="0"/>
              <a:t>구조화된 </a:t>
            </a:r>
            <a:r>
              <a:rPr lang="ko-KR" altLang="en-US" sz="2400" dirty="0"/>
              <a:t>데이터를 직렬화하기 위한 유연하고 효율적인 자동화 </a:t>
            </a:r>
            <a:r>
              <a:rPr lang="ko-KR" altLang="en-US" sz="2400" dirty="0" smtClean="0"/>
              <a:t>하는 라이브러리이다</a:t>
            </a:r>
            <a:r>
              <a:rPr lang="en-US" altLang="ko-KR" sz="2400" dirty="0" smtClean="0"/>
              <a:t>).</a:t>
            </a:r>
            <a:r>
              <a:rPr lang="ko-KR" altLang="en-US" sz="2400" dirty="0"/>
              <a:t/>
            </a:r>
            <a:br>
              <a:rPr lang="ko-KR" altLang="en-US" sz="2400" dirty="0"/>
            </a:br>
            <a:endParaRPr lang="en-US" sz="2400" dirty="0"/>
          </a:p>
          <a:p>
            <a:pPr marL="457200" lvl="1" indent="0" algn="just">
              <a:buNone/>
            </a:pPr>
            <a:endParaRPr lang="en-US" sz="2400" dirty="0" smtClean="0"/>
          </a:p>
          <a:p>
            <a:pPr marL="457200" lvl="1" indent="0" algn="just">
              <a:buNone/>
            </a:pPr>
            <a:endParaRPr lang="en-US" sz="2400" dirty="0"/>
          </a:p>
          <a:p>
            <a:pPr marL="457200" lvl="1" indent="0" algn="just">
              <a:buNone/>
            </a:pPr>
            <a:endParaRPr lang="en-US" sz="2400" dirty="0" smtClean="0"/>
          </a:p>
          <a:p>
            <a:pPr marL="457200" lvl="1" indent="0" algn="just">
              <a:buNone/>
            </a:pPr>
            <a:endParaRPr lang="en-US" sz="2400" dirty="0"/>
          </a:p>
          <a:p>
            <a:pPr marL="457200" lvl="1" indent="0" algn="just">
              <a:buNone/>
            </a:pPr>
            <a:endParaRPr lang="en-US" sz="2400" dirty="0" smtClean="0"/>
          </a:p>
          <a:p>
            <a:pPr marL="457200" lvl="1" indent="0" algn="just">
              <a:buNone/>
            </a:pPr>
            <a:endParaRPr lang="en-US" sz="2400" dirty="0"/>
          </a:p>
        </p:txBody>
      </p:sp>
      <p:sp>
        <p:nvSpPr>
          <p:cNvPr id="4" name="Oval 3"/>
          <p:cNvSpPr/>
          <p:nvPr/>
        </p:nvSpPr>
        <p:spPr>
          <a:xfrm>
            <a:off x="3048844" y="3581400"/>
            <a:ext cx="1981200" cy="1981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" name="Oval 4"/>
          <p:cNvSpPr/>
          <p:nvPr/>
        </p:nvSpPr>
        <p:spPr>
          <a:xfrm>
            <a:off x="4344244" y="3581400"/>
            <a:ext cx="1981200" cy="1981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6" name="Oval 5"/>
          <p:cNvSpPr/>
          <p:nvPr/>
        </p:nvSpPr>
        <p:spPr>
          <a:xfrm>
            <a:off x="3734644" y="4572000"/>
            <a:ext cx="1981200" cy="1981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7" name="TextBox 6"/>
          <p:cNvSpPr txBox="1"/>
          <p:nvPr/>
        </p:nvSpPr>
        <p:spPr>
          <a:xfrm>
            <a:off x="3410910" y="4190840"/>
            <a:ext cx="665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Caffe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14467" y="5814536"/>
            <a:ext cx="1012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Protobuf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367425" y="5814536"/>
            <a:ext cx="755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ONNX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060848" y="4219864"/>
            <a:ext cx="1214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Tensorflow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3126732" y="4876800"/>
            <a:ext cx="1522312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1383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Protobuf</a:t>
            </a:r>
            <a:r>
              <a:rPr lang="en-US" dirty="0"/>
              <a:t> </a:t>
            </a:r>
            <a:r>
              <a:rPr lang="ko-KR" altLang="en-US" dirty="0"/>
              <a:t>라이브러리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ko-KR" dirty="0" smtClean="0"/>
              <a:t>*.proto </a:t>
            </a:r>
            <a:r>
              <a:rPr lang="ko-KR" altLang="en-US" dirty="0" smtClean="0"/>
              <a:t>파일을 우선 만든다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 파일에 레이어 및 레이어 파라미터들을 정한다</a:t>
            </a:r>
            <a:r>
              <a:rPr lang="en-US" altLang="ko-KR" dirty="0" smtClean="0"/>
              <a:t>.</a:t>
            </a:r>
          </a:p>
          <a:p>
            <a:pPr algn="just"/>
            <a:r>
              <a:rPr lang="en-US" altLang="ko-KR" dirty="0" err="1" smtClean="0"/>
              <a:t>protoc</a:t>
            </a:r>
            <a:r>
              <a:rPr lang="en-US" altLang="ko-KR" dirty="0" smtClean="0"/>
              <a:t> *.proto (</a:t>
            </a:r>
            <a:r>
              <a:rPr lang="ko-KR" altLang="en-US" dirty="0" smtClean="0"/>
              <a:t>실행하면</a:t>
            </a:r>
            <a:r>
              <a:rPr lang="en-US" altLang="ko-KR" dirty="0" smtClean="0"/>
              <a:t>, *.pb.cc, *.</a:t>
            </a:r>
            <a:r>
              <a:rPr lang="en-US" altLang="ko-KR" dirty="0" err="1" smtClean="0"/>
              <a:t>pb.h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파일들이 만들어진다</a:t>
            </a:r>
            <a:r>
              <a:rPr lang="en-US" altLang="ko-KR" dirty="0" smtClean="0"/>
              <a:t>.)</a:t>
            </a:r>
          </a:p>
          <a:p>
            <a:pPr algn="just"/>
            <a:r>
              <a:rPr lang="ko-KR" altLang="en-US" dirty="0" smtClean="0"/>
              <a:t>만들어진 파일들을 프레임워크 소스에서 레이어별로 어떻게 서로 연결되는지를 정해준다</a:t>
            </a:r>
            <a:r>
              <a:rPr lang="en-US" altLang="ko-KR" dirty="0" smtClean="0"/>
              <a:t>.</a:t>
            </a:r>
          </a:p>
          <a:p>
            <a:pPr algn="just"/>
            <a:endParaRPr lang="en-US" dirty="0"/>
          </a:p>
        </p:txBody>
      </p:sp>
      <p:sp>
        <p:nvSpPr>
          <p:cNvPr id="4" name="AutoShape 2" descr="neural network에 대한 이미지 검색결과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026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Protobuf </a:t>
            </a:r>
            <a:r>
              <a:rPr lang="ko-KR" altLang="en-US" dirty="0" smtClean="0"/>
              <a:t>파일 구성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458200" cy="4525963"/>
          </a:xfrm>
        </p:spPr>
        <p:txBody>
          <a:bodyPr>
            <a:noAutofit/>
          </a:bodyPr>
          <a:lstStyle/>
          <a:p>
            <a:r>
              <a:rPr lang="en-US" sz="2800" dirty="0" smtClean="0"/>
              <a:t>Text </a:t>
            </a:r>
            <a:r>
              <a:rPr lang="ko-KR" altLang="en-US" sz="2800" dirty="0" smtClean="0"/>
              <a:t>파일</a:t>
            </a:r>
            <a:r>
              <a:rPr lang="en-US" altLang="ko-KR" sz="2800" dirty="0" smtClean="0"/>
              <a:t>,</a:t>
            </a:r>
            <a:r>
              <a:rPr lang="ko-KR" altLang="en-US" sz="2800" dirty="0" smtClean="0"/>
              <a:t> </a:t>
            </a:r>
            <a:r>
              <a:rPr lang="en-US" altLang="ko-KR" sz="2800" dirty="0"/>
              <a:t>B</a:t>
            </a:r>
            <a:r>
              <a:rPr lang="en-US" altLang="ko-KR" sz="2800" dirty="0" smtClean="0"/>
              <a:t>inary</a:t>
            </a:r>
            <a:r>
              <a:rPr lang="ko-KR" altLang="en-US" sz="2800" dirty="0" smtClean="0"/>
              <a:t> 파일로 주로 쓰인다</a:t>
            </a:r>
            <a:r>
              <a:rPr lang="en-US" altLang="ko-KR" sz="2800" dirty="0" smtClean="0"/>
              <a:t>.</a:t>
            </a:r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r>
              <a:rPr lang="ko-KR" altLang="en-US" sz="2800" dirty="0" smtClean="0"/>
              <a:t>기본적으로 프레임워크들이 </a:t>
            </a:r>
            <a:r>
              <a:rPr lang="en-US" altLang="ko-KR" sz="2800" dirty="0" err="1" smtClean="0"/>
              <a:t>protobuf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라이브러리를 통해서 </a:t>
            </a:r>
            <a:r>
              <a:rPr lang="en-US" altLang="ko-KR" sz="2800" dirty="0" err="1" smtClean="0"/>
              <a:t>protobuf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파일을 읽어서 쓴다</a:t>
            </a:r>
            <a:r>
              <a:rPr lang="en-US" altLang="ko-KR" sz="2800" dirty="0" smtClean="0"/>
              <a:t>.</a:t>
            </a:r>
            <a:endParaRPr lang="en-US" sz="2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176930"/>
              </p:ext>
            </p:extLst>
          </p:nvPr>
        </p:nvGraphicFramePr>
        <p:xfrm>
          <a:off x="1600200" y="2419345"/>
          <a:ext cx="60960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Text </a:t>
                      </a:r>
                      <a:r>
                        <a:rPr lang="ko-KR" altLang="en-US" sz="2400" dirty="0" smtClean="0"/>
                        <a:t>파일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Binary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ko-KR" altLang="en-US" sz="2400" baseline="0" dirty="0" smtClean="0"/>
                        <a:t>파일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Tensorflow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</a:t>
                      </a:r>
                      <a:endParaRPr lang="en-US" sz="2400" b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ONNX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</a:t>
                      </a:r>
                      <a:endParaRPr lang="en-US" sz="2400" b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Caffe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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</a:t>
                      </a:r>
                      <a:endParaRPr lang="en-US" sz="2400" b="1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Oval 5"/>
          <p:cNvSpPr/>
          <p:nvPr/>
        </p:nvSpPr>
        <p:spPr>
          <a:xfrm>
            <a:off x="4545557" y="2934764"/>
            <a:ext cx="281478" cy="27869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545557" y="3378909"/>
            <a:ext cx="281478" cy="27869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543120" y="4437918"/>
            <a:ext cx="281478" cy="27869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818432" y="4382869"/>
            <a:ext cx="25747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: </a:t>
            </a:r>
            <a:r>
              <a:rPr lang="en-US" dirty="0" err="1" smtClean="0"/>
              <a:t>protobuf</a:t>
            </a:r>
            <a:r>
              <a:rPr lang="en-US" dirty="0" smtClean="0"/>
              <a:t> binary </a:t>
            </a:r>
            <a:r>
              <a:rPr lang="ko-KR" altLang="en-US" dirty="0" smtClean="0"/>
              <a:t>파일을</a:t>
            </a:r>
            <a:r>
              <a:rPr lang="en-US" altLang="ko-KR" dirty="0"/>
              <a:t>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text </a:t>
            </a:r>
            <a:r>
              <a:rPr lang="ko-KR" altLang="en-US" dirty="0" smtClean="0"/>
              <a:t>파일로 변환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319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Caffe </a:t>
            </a:r>
            <a:r>
              <a:rPr lang="ko-KR" altLang="en-US" dirty="0"/>
              <a:t>모델 파일 포멧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Caffe: </a:t>
            </a:r>
            <a:r>
              <a:rPr lang="ko-KR" altLang="en-US" dirty="0" smtClean="0"/>
              <a:t>넷워크 모델을 </a:t>
            </a:r>
            <a:r>
              <a:rPr lang="ko-KR" altLang="en-US" dirty="0"/>
              <a:t>정한 파일 </a:t>
            </a:r>
            <a:r>
              <a:rPr lang="en-US" altLang="ko-KR" dirty="0"/>
              <a:t>(*.</a:t>
            </a:r>
            <a:r>
              <a:rPr lang="en-US" altLang="ko-KR" dirty="0" err="1"/>
              <a:t>prototxt</a:t>
            </a:r>
            <a:r>
              <a:rPr lang="en-US" altLang="ko-KR" dirty="0"/>
              <a:t>) </a:t>
            </a:r>
            <a:r>
              <a:rPr lang="ko-KR" altLang="en-US" dirty="0"/>
              <a:t>하고 학습된 </a:t>
            </a:r>
            <a:r>
              <a:rPr lang="en-US" altLang="ko-KR" dirty="0" smtClean="0"/>
              <a:t>weight, bias </a:t>
            </a:r>
            <a:r>
              <a:rPr lang="ko-KR" altLang="en-US" dirty="0"/>
              <a:t>값들 및 해당하는 </a:t>
            </a:r>
            <a:r>
              <a:rPr lang="en-US" altLang="ko-KR" dirty="0"/>
              <a:t>shape </a:t>
            </a:r>
            <a:r>
              <a:rPr lang="ko-KR" altLang="en-US" dirty="0"/>
              <a:t>들의 정보를 갖고 있는 파일 </a:t>
            </a:r>
            <a:r>
              <a:rPr lang="en-US" altLang="ko-KR" dirty="0"/>
              <a:t>(*.</a:t>
            </a:r>
            <a:r>
              <a:rPr lang="en-US" altLang="ko-KR" dirty="0" err="1"/>
              <a:t>caffemodel</a:t>
            </a:r>
            <a:r>
              <a:rPr lang="en-US" altLang="ko-KR" dirty="0"/>
              <a:t>) </a:t>
            </a:r>
            <a:r>
              <a:rPr lang="ko-KR" altLang="en-US" dirty="0"/>
              <a:t>을 읽어서 </a:t>
            </a:r>
            <a:r>
              <a:rPr lang="en-US" altLang="ko-KR" dirty="0" smtClean="0"/>
              <a:t>CNN </a:t>
            </a:r>
            <a:r>
              <a:rPr lang="ko-KR" altLang="en-US" dirty="0" smtClean="0"/>
              <a:t>모델을 </a:t>
            </a:r>
            <a:r>
              <a:rPr lang="ko-KR" altLang="en-US" dirty="0"/>
              <a:t>돌린다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3744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39762"/>
          </a:xfrm>
        </p:spPr>
        <p:txBody>
          <a:bodyPr>
            <a:noAutofit/>
          </a:bodyPr>
          <a:lstStyle/>
          <a:p>
            <a:r>
              <a:rPr lang="en-US" dirty="0"/>
              <a:t>Caffe </a:t>
            </a:r>
            <a:r>
              <a:rPr lang="ko-KR" altLang="en-US" dirty="0"/>
              <a:t>모델 파일 </a:t>
            </a:r>
            <a:r>
              <a:rPr lang="ko-KR" altLang="en-US" dirty="0" smtClean="0"/>
              <a:t>포멧 </a:t>
            </a:r>
            <a:r>
              <a:rPr lang="en-US" dirty="0" smtClean="0"/>
              <a:t>(</a:t>
            </a:r>
            <a:r>
              <a:rPr lang="en-US" dirty="0"/>
              <a:t>continued)</a:t>
            </a:r>
          </a:p>
        </p:txBody>
      </p:sp>
      <p:sp>
        <p:nvSpPr>
          <p:cNvPr id="4" name="Rectangle 3"/>
          <p:cNvSpPr/>
          <p:nvPr/>
        </p:nvSpPr>
        <p:spPr>
          <a:xfrm>
            <a:off x="726332" y="6172200"/>
            <a:ext cx="2638799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Lenet.prototxt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ko-KR" altLang="en-US" dirty="0" smtClean="0">
                <a:solidFill>
                  <a:schemeClr val="accent6">
                    <a:lumMod val="75000"/>
                  </a:schemeClr>
                </a:solidFill>
              </a:rPr>
              <a:t>파일 구성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703634" y="646888"/>
            <a:ext cx="7490501" cy="2433989"/>
            <a:chOff x="703634" y="646888"/>
            <a:chExt cx="7490501" cy="2433989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77" t="4201"/>
            <a:stretch/>
          </p:blipFill>
          <p:spPr bwMode="auto">
            <a:xfrm>
              <a:off x="703634" y="685800"/>
              <a:ext cx="7490501" cy="21443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" name="TextBox 2"/>
            <p:cNvSpPr txBox="1"/>
            <p:nvPr/>
          </p:nvSpPr>
          <p:spPr>
            <a:xfrm>
              <a:off x="988988" y="646888"/>
              <a:ext cx="569068" cy="3231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500" b="1" dirty="0" smtClean="0"/>
                <a:t>data</a:t>
              </a:r>
              <a:endParaRPr lang="en-US" sz="1500" b="1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988988" y="2757712"/>
              <a:ext cx="2493163" cy="3231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500" b="1" dirty="0" smtClean="0"/>
                <a:t>bottom            -&gt;             top</a:t>
              </a:r>
              <a:endParaRPr lang="en-US" sz="1500" b="1" dirty="0"/>
            </a:p>
          </p:txBody>
        </p:sp>
      </p:grpSp>
      <p:pic>
        <p:nvPicPr>
          <p:cNvPr id="6" name="Picture 7" descr="C:\Users\kpst\Desktop\tf2onnx2caffe\lenet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9480" y="2734434"/>
            <a:ext cx="3604199" cy="4104110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Elbow Connector 8"/>
          <p:cNvCxnSpPr/>
          <p:nvPr/>
        </p:nvCxnSpPr>
        <p:spPr>
          <a:xfrm>
            <a:off x="1273522" y="3080877"/>
            <a:ext cx="2460278" cy="1110123"/>
          </a:xfrm>
          <a:prstGeom prst="bentConnector3">
            <a:avLst>
              <a:gd name="adj1" fmla="val 181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rot="16200000" flipH="1">
            <a:off x="2762904" y="3326760"/>
            <a:ext cx="1236237" cy="705555"/>
          </a:xfrm>
          <a:prstGeom prst="bentConnector3">
            <a:avLst>
              <a:gd name="adj1" fmla="val 99573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4944880" y="4323943"/>
            <a:ext cx="2192908" cy="338554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r"/>
            <a:r>
              <a:rPr lang="en-US" sz="1600" dirty="0" smtClean="0"/>
              <a:t>Convolution parameters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5021081" y="4662497"/>
            <a:ext cx="1142999" cy="495767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361268" y="2974218"/>
            <a:ext cx="178273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Input format</a:t>
            </a:r>
          </a:p>
          <a:p>
            <a:r>
              <a:rPr lang="en-US" sz="1600" dirty="0" smtClean="0"/>
              <a:t>(NCHW):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Batch </a:t>
            </a:r>
            <a:r>
              <a:rPr lang="en-US" sz="1600" b="1" dirty="0" smtClean="0"/>
              <a:t>N</a:t>
            </a:r>
            <a:r>
              <a:rPr lang="en-US" sz="1600" dirty="0" smtClean="0"/>
              <a:t>umber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image </a:t>
            </a:r>
            <a:r>
              <a:rPr lang="en-US" sz="1600" b="1" dirty="0"/>
              <a:t>C</a:t>
            </a:r>
            <a:r>
              <a:rPr lang="en-US" sz="1600" dirty="0"/>
              <a:t>hannels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image </a:t>
            </a:r>
            <a:r>
              <a:rPr lang="en-US" sz="1600" b="1" dirty="0" smtClean="0"/>
              <a:t>H</a:t>
            </a:r>
            <a:r>
              <a:rPr lang="en-US" sz="1600" dirty="0" smtClean="0"/>
              <a:t>eight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image </a:t>
            </a:r>
            <a:r>
              <a:rPr lang="en-US" sz="1600" b="1" dirty="0" smtClean="0"/>
              <a:t>W</a:t>
            </a:r>
            <a:r>
              <a:rPr lang="en-US" sz="1600" dirty="0" smtClean="0"/>
              <a:t>idth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03634" y="4662497"/>
            <a:ext cx="21775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caffe</a:t>
            </a:r>
            <a:r>
              <a:rPr lang="en-US" dirty="0" smtClean="0"/>
              <a:t> model file: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Lenet.prototxt</a:t>
            </a:r>
            <a:endParaRPr lang="en-US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>
                <a:solidFill>
                  <a:srgbClr val="00B0F0"/>
                </a:solidFill>
              </a:rPr>
              <a:t>Lenet.caffemodel</a:t>
            </a:r>
            <a:endParaRPr lang="en-US" dirty="0">
              <a:solidFill>
                <a:srgbClr val="00B0F0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6164080" y="3080877"/>
            <a:ext cx="1197188" cy="271923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135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860</TotalTime>
  <Words>546</Words>
  <Application>Microsoft Office PowerPoint</Application>
  <PresentationFormat>On-screen Show (4:3)</PresentationFormat>
  <Paragraphs>161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Tensorflow 모델 에서 ONNX 모델로 변환</vt:lpstr>
      <vt:lpstr>목차</vt:lpstr>
      <vt:lpstr>Convolutional Neural Network 개념</vt:lpstr>
      <vt:lpstr>PowerPoint Presentation</vt:lpstr>
      <vt:lpstr>Protobuf 라이브러리</vt:lpstr>
      <vt:lpstr>Protobuf 라이브러리</vt:lpstr>
      <vt:lpstr>Protobuf 파일 구성</vt:lpstr>
      <vt:lpstr>Caffe 모델 파일 포멧</vt:lpstr>
      <vt:lpstr>Caffe 모델 파일 포멧 (continued)</vt:lpstr>
      <vt:lpstr>Caffe 모델 파일 포멧 (continued)</vt:lpstr>
      <vt:lpstr>Tensorflow 모델 파일 포멧</vt:lpstr>
      <vt:lpstr>Tensorflow 모델 파일 포멧 (continued)</vt:lpstr>
      <vt:lpstr>Tensorflow 모델 파일 포멧 (continued)</vt:lpstr>
      <vt:lpstr>Tensorflow 모델 파일 포멧 (continued)</vt:lpstr>
      <vt:lpstr>Tensorflow to ONNX</vt:lpstr>
      <vt:lpstr>ONNX 모델 파일 포멧 (continued)</vt:lpstr>
      <vt:lpstr>PowerPoint Presentation</vt:lpstr>
      <vt:lpstr>ONNX 모델 파일 포멧 (continued)</vt:lpstr>
      <vt:lpstr>ONNX 모델 파일 포멧 (continued)</vt:lpstr>
      <vt:lpstr>정리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Tensorflow to ONNX ONNX to caffe</dc:title>
  <dc:creator>kpst</dc:creator>
  <cp:lastModifiedBy>bb</cp:lastModifiedBy>
  <cp:revision>389</cp:revision>
  <dcterms:created xsi:type="dcterms:W3CDTF">2006-08-16T00:00:00Z</dcterms:created>
  <dcterms:modified xsi:type="dcterms:W3CDTF">2019-08-02T04:35:58Z</dcterms:modified>
</cp:coreProperties>
</file>