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5" r:id="rId3"/>
    <p:sldId id="274" r:id="rId4"/>
    <p:sldId id="265" r:id="rId5"/>
    <p:sldId id="264" r:id="rId6"/>
    <p:sldId id="260" r:id="rId7"/>
    <p:sldId id="267" r:id="rId8"/>
    <p:sldId id="268" r:id="rId9"/>
    <p:sldId id="261" r:id="rId10"/>
    <p:sldId id="262" r:id="rId11"/>
    <p:sldId id="263" r:id="rId12"/>
    <p:sldId id="259" r:id="rId13"/>
    <p:sldId id="269" r:id="rId14"/>
    <p:sldId id="276" r:id="rId15"/>
    <p:sldId id="277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51830" autoAdjust="0"/>
  </p:normalViewPr>
  <p:slideViewPr>
    <p:cSldViewPr snapToGrid="0">
      <p:cViewPr varScale="1">
        <p:scale>
          <a:sx n="59" d="100"/>
          <a:sy n="59" d="100"/>
        </p:scale>
        <p:origin x="179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0FF04-9902-4C25-9B83-E96EA3FF9EA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223DD-AA6D-4A77-BB5E-4FE7C7722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26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Container Orchestration: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điều</a:t>
            </a:r>
            <a:r>
              <a:rPr lang="en-US" baseline="0" dirty="0"/>
              <a:t> </a:t>
            </a:r>
            <a:r>
              <a:rPr lang="en-US" baseline="0" dirty="0" err="1"/>
              <a:t>phối</a:t>
            </a:r>
            <a:r>
              <a:rPr lang="en-US" baseline="0" dirty="0"/>
              <a:t> container 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 tự động hóa việc triển khai, mở rộng và quản lý phần mềm.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ban đầu thiết kế Kubernetes, nhưng Cloud Native Computing Foundation hiện vẫn duy trì dự 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94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trên</a:t>
            </a:r>
            <a:r>
              <a:rPr lang="en-US" baseline="0" dirty="0"/>
              <a:t> k8s </a:t>
            </a:r>
            <a:r>
              <a:rPr lang="en-US" baseline="0" dirty="0" err="1"/>
              <a:t>khá</a:t>
            </a:r>
            <a:r>
              <a:rPr lang="en-US" baseline="0" dirty="0"/>
              <a:t> </a:t>
            </a:r>
            <a:r>
              <a:rPr lang="en-US" baseline="0" dirty="0" err="1"/>
              <a:t>đa</a:t>
            </a:r>
            <a:r>
              <a:rPr lang="en-US" baseline="0" dirty="0"/>
              <a:t> </a:t>
            </a:r>
            <a:r>
              <a:rPr lang="en-US" baseline="0" dirty="0" err="1"/>
              <a:t>đạng</a:t>
            </a:r>
            <a:r>
              <a:rPr lang="en-US" baseline="0" dirty="0"/>
              <a:t>,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quan</a:t>
            </a:r>
            <a:r>
              <a:rPr lang="en-US" baseline="0" dirty="0"/>
              <a:t> </a:t>
            </a:r>
            <a:r>
              <a:rPr lang="en-US" baseline="0" dirty="0" err="1"/>
              <a:t>tâm</a:t>
            </a:r>
            <a:r>
              <a:rPr lang="en-US" baseline="0" dirty="0"/>
              <a:t> </a:t>
            </a:r>
            <a:r>
              <a:rPr lang="en-US" baseline="0" dirty="0" err="1"/>
              <a:t>tới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mà</a:t>
            </a:r>
            <a:r>
              <a:rPr lang="en-US" baseline="0" dirty="0"/>
              <a:t> ta </a:t>
            </a:r>
            <a:r>
              <a:rPr lang="en-US" baseline="0" dirty="0" err="1"/>
              <a:t>thường</a:t>
            </a:r>
            <a:r>
              <a:rPr lang="en-US" baseline="0" dirty="0"/>
              <a:t> </a:t>
            </a:r>
            <a:r>
              <a:rPr lang="en-US" baseline="0" dirty="0" err="1"/>
              <a:t>xuyên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tới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 err="1"/>
              <a:t>Lưu</a:t>
            </a:r>
            <a:r>
              <a:rPr lang="en-US" baseline="0" dirty="0"/>
              <a:t> ý </a:t>
            </a:r>
            <a:r>
              <a:rPr lang="en-US" baseline="0" dirty="0" err="1"/>
              <a:t>khái</a:t>
            </a:r>
            <a:r>
              <a:rPr lang="en-US" baseline="0" dirty="0"/>
              <a:t> </a:t>
            </a:r>
            <a:r>
              <a:rPr lang="en-US" baseline="0" dirty="0" err="1"/>
              <a:t>niệm</a:t>
            </a:r>
            <a:r>
              <a:rPr lang="en-US" baseline="0" dirty="0"/>
              <a:t> namespace: </a:t>
            </a:r>
            <a:r>
              <a:rPr lang="en-US" baseline="0" dirty="0" err="1"/>
              <a:t>Cũng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k8s. </a:t>
            </a:r>
            <a:r>
              <a:rPr lang="en-US" baseline="0" dirty="0" err="1"/>
              <a:t>Nó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nhiệm</a:t>
            </a:r>
            <a:r>
              <a:rPr lang="en-US" baseline="0" dirty="0"/>
              <a:t> </a:t>
            </a:r>
            <a:r>
              <a:rPr lang="en-US" baseline="0" dirty="0" err="1"/>
              <a:t>vụ</a:t>
            </a:r>
            <a:r>
              <a:rPr lang="en-US" baseline="0" dirty="0"/>
              <a:t> </a:t>
            </a:r>
            <a:r>
              <a:rPr lang="en-US" baseline="0" dirty="0" err="1"/>
              <a:t>phân</a:t>
            </a:r>
            <a:r>
              <a:rPr lang="en-US" baseline="0" dirty="0"/>
              <a:t> </a:t>
            </a:r>
            <a:r>
              <a:rPr lang="en-US" baseline="0" dirty="0" err="1"/>
              <a:t>tách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nhóm</a:t>
            </a:r>
            <a:r>
              <a:rPr lang="en-US" baseline="0" dirty="0"/>
              <a:t>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cụm</a:t>
            </a:r>
            <a:r>
              <a:rPr lang="en-US" baseline="0" dirty="0"/>
              <a:t> k8s cluster. </a:t>
            </a:r>
            <a:r>
              <a:rPr lang="en-US" baseline="0" dirty="0" err="1"/>
              <a:t>Tên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bên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mỗi</a:t>
            </a:r>
            <a:r>
              <a:rPr lang="en-US" baseline="0" dirty="0"/>
              <a:t> namespace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duy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.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ở </a:t>
            </a:r>
            <a:r>
              <a:rPr lang="en-US" baseline="0" dirty="0" err="1"/>
              <a:t>các</a:t>
            </a:r>
            <a:r>
              <a:rPr lang="en-US" baseline="0" dirty="0"/>
              <a:t> ns </a:t>
            </a:r>
            <a:r>
              <a:rPr lang="en-US" baseline="0" dirty="0" err="1"/>
              <a:t>khác</a:t>
            </a:r>
            <a:r>
              <a:rPr lang="en-US" baseline="0" dirty="0"/>
              <a:t> </a:t>
            </a:r>
            <a:r>
              <a:rPr lang="en-US" baseline="0" dirty="0" err="1"/>
              <a:t>nhau</a:t>
            </a:r>
            <a:r>
              <a:rPr lang="en-US" baseline="0" dirty="0"/>
              <a:t>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trùng</a:t>
            </a:r>
            <a:r>
              <a:rPr lang="en-US" baseline="0" dirty="0"/>
              <a:t> </a:t>
            </a:r>
            <a:r>
              <a:rPr lang="en-US" baseline="0" dirty="0" err="1"/>
              <a:t>nhau</a:t>
            </a:r>
            <a:r>
              <a:rPr lang="en-US" baseline="0" dirty="0"/>
              <a:t>. Namespace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resource </a:t>
            </a:r>
            <a:r>
              <a:rPr lang="en-US" baseline="0" dirty="0" err="1"/>
              <a:t>mức</a:t>
            </a:r>
            <a:r>
              <a:rPr lang="en-US" baseline="0" dirty="0"/>
              <a:t> namespace </a:t>
            </a:r>
            <a:r>
              <a:rPr lang="en-US" baseline="0" dirty="0" err="1"/>
              <a:t>chứ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dung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mức</a:t>
            </a:r>
            <a:r>
              <a:rPr lang="en-US" baseline="0" dirty="0"/>
              <a:t> cluster (</a:t>
            </a:r>
            <a:r>
              <a:rPr lang="en-US" baseline="0" dirty="0" err="1"/>
              <a:t>như</a:t>
            </a:r>
            <a:r>
              <a:rPr lang="en-US" baseline="0" dirty="0"/>
              <a:t> node, storage class, PV..)</a:t>
            </a:r>
          </a:p>
          <a:p>
            <a:endParaRPr lang="en-US" baseline="0" dirty="0"/>
          </a:p>
          <a:p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trên</a:t>
            </a:r>
            <a:r>
              <a:rPr lang="en-US" baseline="0" dirty="0"/>
              <a:t> k8s chia </a:t>
            </a:r>
            <a:r>
              <a:rPr lang="en-US" baseline="0" dirty="0" err="1"/>
              <a:t>làm</a:t>
            </a:r>
            <a:r>
              <a:rPr lang="en-US" baseline="0" dirty="0"/>
              <a:t> 2 </a:t>
            </a:r>
            <a:r>
              <a:rPr lang="en-US" baseline="0" dirty="0" err="1"/>
              <a:t>loại</a:t>
            </a:r>
            <a:r>
              <a:rPr lang="en-US" baseline="0" dirty="0"/>
              <a:t>: </a:t>
            </a:r>
            <a:r>
              <a:rPr lang="en-US" baseline="0" dirty="0" err="1"/>
              <a:t>Mức</a:t>
            </a:r>
            <a:r>
              <a:rPr lang="en-US" baseline="0" dirty="0"/>
              <a:t> namespace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mức</a:t>
            </a:r>
            <a:r>
              <a:rPr lang="en-US" baseline="0" dirty="0"/>
              <a:t> cluster </a:t>
            </a:r>
            <a:r>
              <a:rPr lang="en-US" baseline="0" dirty="0">
                <a:sym typeface="Wingdings" panose="05000000000000000000" pitchFamily="2" charset="2"/>
              </a:rPr>
              <a:t> </a:t>
            </a:r>
            <a:r>
              <a:rPr lang="en-US" baseline="0" dirty="0" err="1">
                <a:sym typeface="Wingdings" panose="05000000000000000000" pitchFamily="2" charset="2"/>
              </a:rPr>
              <a:t>Cần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nhớ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kỹ</a:t>
            </a:r>
            <a:r>
              <a:rPr lang="en-US" baseline="0" dirty="0">
                <a:sym typeface="Wingdings" panose="05000000000000000000" pitchFamily="2" charset="2"/>
              </a:rPr>
              <a:t> 2 </a:t>
            </a:r>
            <a:r>
              <a:rPr lang="en-US" baseline="0" dirty="0" err="1">
                <a:sym typeface="Wingdings" panose="05000000000000000000" pitchFamily="2" charset="2"/>
              </a:rPr>
              <a:t>khái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niệm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này</a:t>
            </a:r>
            <a:r>
              <a:rPr lang="en-US" baseline="0" dirty="0">
                <a:sym typeface="Wingdings" panose="05000000000000000000" pitchFamily="2" charset="2"/>
              </a:rPr>
              <a:t>.</a:t>
            </a:r>
          </a:p>
          <a:p>
            <a:endParaRPr lang="en-US" baseline="0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06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Pod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k8s </a:t>
            </a:r>
            <a:r>
              <a:rPr lang="en-US" dirty="0" err="1"/>
              <a:t>mà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.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container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container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pod. Ta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/</a:t>
            </a:r>
            <a:r>
              <a:rPr lang="en-US" dirty="0" err="1"/>
              <a:t>sửa</a:t>
            </a:r>
            <a:r>
              <a:rPr lang="en-US" dirty="0"/>
              <a:t>/</a:t>
            </a:r>
            <a:r>
              <a:rPr lang="en-US" dirty="0" err="1"/>
              <a:t>xoá</a:t>
            </a:r>
            <a:r>
              <a:rPr lang="en-US" dirty="0"/>
              <a:t> pod </a:t>
            </a:r>
            <a:r>
              <a:rPr lang="en-US" dirty="0" err="1"/>
              <a:t>chứ</a:t>
            </a:r>
            <a:r>
              <a:rPr lang="en-US" dirty="0"/>
              <a:t> ko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/</a:t>
            </a:r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container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pod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Pod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container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Init container: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pod.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health check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preconfig</a:t>
            </a:r>
            <a:endParaRPr lang="en-US" dirty="0"/>
          </a:p>
          <a:p>
            <a:endParaRPr lang="en-US" dirty="0"/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Sidecar containers 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là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container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mà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chạy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bên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cạnh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application containers ở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trong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Pod,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nó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sẽ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nhiệm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vụ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mở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rộng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và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hỗ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trợ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chức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năng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cho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application containers.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Ví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dụ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như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gửi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log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từ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main container sang log agent. </a:t>
            </a:r>
          </a:p>
          <a:p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ví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dụ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nữa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của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sidecar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là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khi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dùng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với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vault,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nó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sẽ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làm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nhiệm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vụ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lấy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thông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tin credential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về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cho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Pod.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Sidecar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dùng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cho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service mesh. Khi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cài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đặt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service mesh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thì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khi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tạo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pod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mới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service mesh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sẽ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tự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động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them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vào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sidecar container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vào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pod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đó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để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làm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nhiệm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vụ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service mesh</a:t>
            </a:r>
          </a:p>
          <a:p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App container: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Là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container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chính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mà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ta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chạy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ứng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dụng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Pod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được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cấp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IP,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được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cấp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tài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nguyên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RAM/CPU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để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thực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thi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IP do k8s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cấp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tài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nguyên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do ta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định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nghĩa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hoặc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thể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không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định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nghĩa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khi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tạo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pod.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08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18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35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97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Container Orchestration: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điều</a:t>
            </a:r>
            <a:r>
              <a:rPr lang="en-US" baseline="0" dirty="0"/>
              <a:t> </a:t>
            </a:r>
            <a:r>
              <a:rPr lang="en-US" baseline="0" dirty="0" err="1"/>
              <a:t>phối</a:t>
            </a:r>
            <a:r>
              <a:rPr lang="en-US" baseline="0" dirty="0"/>
              <a:t> container 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 tự động hóa việc triển khai, mở rộng và quản lý phần mềm.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ban đầu thiết kế Kubernetes, nhưng Cloud Native Computing Foundation hiện vẫn duy trì dự 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36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Container Orchestration: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điều</a:t>
            </a:r>
            <a:r>
              <a:rPr lang="en-US" baseline="0" dirty="0"/>
              <a:t> </a:t>
            </a:r>
            <a:r>
              <a:rPr lang="en-US" baseline="0" dirty="0" err="1"/>
              <a:t>phối</a:t>
            </a:r>
            <a:r>
              <a:rPr lang="en-US" baseline="0" dirty="0"/>
              <a:t> container 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 tự động hóa việc triển khai, mở rộng và quản lý phần mềm.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ban đầu thiết kế Kubernetes, nhưng Cloud Native Computing Foundation hiện vẫn duy trì dự 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66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Quản</a:t>
            </a:r>
            <a:r>
              <a:rPr lang="en-US" baseline="0" dirty="0"/>
              <a:t> </a:t>
            </a:r>
            <a:r>
              <a:rPr lang="en-US" baseline="0" dirty="0" err="1"/>
              <a:t>lý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lượng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container so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docker on </a:t>
            </a:r>
            <a:r>
              <a:rPr lang="en-US" baseline="0" dirty="0" err="1"/>
              <a:t>baremetal</a:t>
            </a:r>
            <a:r>
              <a:rPr lang="en-US" baseline="0" dirty="0"/>
              <a:t>. </a:t>
            </a:r>
          </a:p>
          <a:p>
            <a:endParaRPr lang="en-US" baseline="0" dirty="0"/>
          </a:p>
          <a:p>
            <a:r>
              <a:rPr lang="en-US" dirty="0"/>
              <a:t>Declarative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Có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tính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chất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khai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báo</a:t>
            </a:r>
            <a:r>
              <a:rPr lang="en-US" baseline="0" dirty="0">
                <a:sym typeface="Wingdings" panose="05000000000000000000" pitchFamily="2" charset="2"/>
              </a:rPr>
              <a:t>. </a:t>
            </a:r>
            <a:r>
              <a:rPr lang="en-US" baseline="0" dirty="0" err="1">
                <a:sym typeface="Wingdings" panose="05000000000000000000" pitchFamily="2" charset="2"/>
              </a:rPr>
              <a:t>Các</a:t>
            </a:r>
            <a:r>
              <a:rPr lang="en-US" baseline="0" dirty="0">
                <a:sym typeface="Wingdings" panose="05000000000000000000" pitchFamily="2" charset="2"/>
              </a:rPr>
              <a:t> resource </a:t>
            </a:r>
            <a:r>
              <a:rPr lang="en-US" baseline="0" dirty="0" err="1">
                <a:sym typeface="Wingdings" panose="05000000000000000000" pitchFamily="2" charset="2"/>
              </a:rPr>
              <a:t>của</a:t>
            </a:r>
            <a:r>
              <a:rPr lang="en-US" baseline="0" dirty="0">
                <a:sym typeface="Wingdings" panose="05000000000000000000" pitchFamily="2" charset="2"/>
              </a:rPr>
              <a:t> k8s </a:t>
            </a:r>
            <a:r>
              <a:rPr lang="en-US" baseline="0" dirty="0" err="1">
                <a:sym typeface="Wingdings" panose="05000000000000000000" pitchFamily="2" charset="2"/>
              </a:rPr>
              <a:t>đều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có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thể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khai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báo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một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cách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rõ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ràng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và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trong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sáng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dưới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dạng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yaml</a:t>
            </a:r>
            <a:endParaRPr lang="en-US" baseline="0" dirty="0">
              <a:sym typeface="Wingdings" panose="05000000000000000000" pitchFamily="2" charset="2"/>
            </a:endParaRPr>
          </a:p>
          <a:p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>
                <a:sym typeface="Wingdings" panose="05000000000000000000" pitchFamily="2" charset="2"/>
              </a:rPr>
              <a:t>Self healing  </a:t>
            </a:r>
            <a:r>
              <a:rPr lang="en-US" baseline="0" dirty="0" err="1">
                <a:sym typeface="Wingdings" panose="05000000000000000000" pitchFamily="2" charset="2"/>
              </a:rPr>
              <a:t>Cơ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chế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tự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sửa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lỗi</a:t>
            </a:r>
            <a:r>
              <a:rPr lang="en-US" baseline="0" dirty="0">
                <a:sym typeface="Wingdings" panose="05000000000000000000" pitchFamily="2" charset="2"/>
              </a:rPr>
              <a:t>. Ý </a:t>
            </a:r>
            <a:r>
              <a:rPr lang="en-US" baseline="0" dirty="0" err="1">
                <a:sym typeface="Wingdings" panose="05000000000000000000" pitchFamily="2" charset="2"/>
              </a:rPr>
              <a:t>tưởng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này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giống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Vmware</a:t>
            </a:r>
            <a:r>
              <a:rPr lang="en-US" baseline="0" dirty="0">
                <a:sym typeface="Wingdings" panose="05000000000000000000" pitchFamily="2" charset="2"/>
              </a:rPr>
              <a:t>. </a:t>
            </a:r>
            <a:r>
              <a:rPr lang="en-US" baseline="0" dirty="0" err="1">
                <a:sym typeface="Wingdings" panose="05000000000000000000" pitchFamily="2" charset="2"/>
              </a:rPr>
              <a:t>Vmware</a:t>
            </a:r>
            <a:r>
              <a:rPr lang="en-US" baseline="0" dirty="0">
                <a:sym typeface="Wingdings" panose="05000000000000000000" pitchFamily="2" charset="2"/>
              </a:rPr>
              <a:t> restart service 3 </a:t>
            </a:r>
            <a:r>
              <a:rPr lang="en-US" baseline="0" dirty="0" err="1">
                <a:sym typeface="Wingdings" panose="05000000000000000000" pitchFamily="2" charset="2"/>
              </a:rPr>
              <a:t>lần</a:t>
            </a:r>
            <a:r>
              <a:rPr lang="en-US" baseline="0" dirty="0">
                <a:sym typeface="Wingdings" panose="05000000000000000000" pitchFamily="2" charset="2"/>
              </a:rPr>
              <a:t>, restart VM.. </a:t>
            </a:r>
            <a:r>
              <a:rPr lang="en-US" baseline="0" dirty="0" err="1">
                <a:sym typeface="Wingdings" panose="05000000000000000000" pitchFamily="2" charset="2"/>
              </a:rPr>
              <a:t>Thì</a:t>
            </a:r>
            <a:r>
              <a:rPr lang="en-US" baseline="0" dirty="0">
                <a:sym typeface="Wingdings" panose="05000000000000000000" pitchFamily="2" charset="2"/>
              </a:rPr>
              <a:t> k8s </a:t>
            </a:r>
            <a:r>
              <a:rPr lang="en-US" baseline="0" dirty="0" err="1">
                <a:sym typeface="Wingdings" panose="05000000000000000000" pitchFamily="2" charset="2"/>
              </a:rPr>
              <a:t>có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cơ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chế</a:t>
            </a:r>
            <a:r>
              <a:rPr lang="en-US" baseline="0" dirty="0">
                <a:sym typeface="Wingdings" panose="05000000000000000000" pitchFamily="2" charset="2"/>
              </a:rPr>
              <a:t> restart pod (</a:t>
            </a:r>
            <a:r>
              <a:rPr lang="en-US" baseline="0" dirty="0" err="1">
                <a:sym typeface="Wingdings" panose="05000000000000000000" pitchFamily="2" charset="2"/>
              </a:rPr>
              <a:t>hết</a:t>
            </a:r>
            <a:r>
              <a:rPr lang="en-US" baseline="0" dirty="0">
                <a:sym typeface="Wingdings" panose="05000000000000000000" pitchFamily="2" charset="2"/>
              </a:rPr>
              <a:t> limit ram, exception..), </a:t>
            </a:r>
            <a:r>
              <a:rPr lang="en-US" baseline="0" dirty="0" err="1">
                <a:sym typeface="Wingdings" panose="05000000000000000000" pitchFamily="2" charset="2"/>
              </a:rPr>
              <a:t>tạo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ra</a:t>
            </a:r>
            <a:r>
              <a:rPr lang="en-US" baseline="0" dirty="0">
                <a:sym typeface="Wingdings" panose="05000000000000000000" pitchFamily="2" charset="2"/>
              </a:rPr>
              <a:t> pod </a:t>
            </a:r>
            <a:r>
              <a:rPr lang="en-US" baseline="0" dirty="0" err="1">
                <a:sym typeface="Wingdings" panose="05000000000000000000" pitchFamily="2" charset="2"/>
              </a:rPr>
              <a:t>mới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nếu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không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đủ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số</a:t>
            </a:r>
            <a:r>
              <a:rPr lang="en-US" baseline="0" dirty="0">
                <a:sym typeface="Wingdings" panose="05000000000000000000" pitchFamily="2" charset="2"/>
              </a:rPr>
              <a:t> pod healthy.. </a:t>
            </a:r>
            <a:r>
              <a:rPr lang="en-US" baseline="0" dirty="0" err="1">
                <a:sym typeface="Wingdings" panose="05000000000000000000" pitchFamily="2" charset="2"/>
              </a:rPr>
              <a:t>Một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cách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tự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động</a:t>
            </a:r>
            <a:endParaRPr lang="en-US" baseline="0" dirty="0">
              <a:sym typeface="Wingdings" panose="05000000000000000000" pitchFamily="2" charset="2"/>
            </a:endParaRPr>
          </a:p>
          <a:p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>
                <a:sym typeface="Wingdings" panose="05000000000000000000" pitchFamily="2" charset="2"/>
              </a:rPr>
              <a:t>Service discovery  </a:t>
            </a:r>
            <a:r>
              <a:rPr lang="en-US" baseline="0" dirty="0" err="1">
                <a:sym typeface="Wingdings" panose="05000000000000000000" pitchFamily="2" charset="2"/>
              </a:rPr>
              <a:t>Tính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năng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rất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quan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trọng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của</a:t>
            </a:r>
            <a:r>
              <a:rPr lang="en-US" baseline="0" dirty="0">
                <a:sym typeface="Wingdings" panose="05000000000000000000" pitchFamily="2" charset="2"/>
              </a:rPr>
              <a:t> k8s. </a:t>
            </a:r>
            <a:r>
              <a:rPr lang="en-US" baseline="0" dirty="0" err="1">
                <a:sym typeface="Wingdings" panose="05000000000000000000" pitchFamily="2" charset="2"/>
              </a:rPr>
              <a:t>Ví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dụ</a:t>
            </a:r>
            <a:r>
              <a:rPr lang="en-US" baseline="0" dirty="0">
                <a:sym typeface="Wingdings" panose="05000000000000000000" pitchFamily="2" charset="2"/>
              </a:rPr>
              <a:t> ta </a:t>
            </a:r>
            <a:r>
              <a:rPr lang="en-US" baseline="0" dirty="0" err="1">
                <a:sym typeface="Wingdings" panose="05000000000000000000" pitchFamily="2" charset="2"/>
              </a:rPr>
              <a:t>triển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khai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một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ứng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dụng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như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smch</a:t>
            </a:r>
            <a:r>
              <a:rPr lang="en-US" baseline="0" dirty="0">
                <a:sym typeface="Wingdings" panose="05000000000000000000" pitchFamily="2" charset="2"/>
              </a:rPr>
              <a:t>-</a:t>
            </a:r>
            <a:r>
              <a:rPr lang="en-US" baseline="0" dirty="0" err="1">
                <a:sym typeface="Wingdings" panose="05000000000000000000" pitchFamily="2" charset="2"/>
              </a:rPr>
              <a:t>api</a:t>
            </a:r>
            <a:r>
              <a:rPr lang="en-US" baseline="0" dirty="0">
                <a:sym typeface="Wingdings" panose="05000000000000000000" pitchFamily="2" charset="2"/>
              </a:rPr>
              <a:t>-server </a:t>
            </a:r>
            <a:r>
              <a:rPr lang="en-US" baseline="0" dirty="0" err="1">
                <a:sym typeface="Wingdings" panose="05000000000000000000" pitchFamily="2" charset="2"/>
              </a:rPr>
              <a:t>gồm</a:t>
            </a:r>
            <a:r>
              <a:rPr lang="en-US" baseline="0" dirty="0">
                <a:sym typeface="Wingdings" panose="05000000000000000000" pitchFamily="2" charset="2"/>
              </a:rPr>
              <a:t> 3 pod </a:t>
            </a:r>
          </a:p>
          <a:p>
            <a:r>
              <a:rPr lang="en-US" baseline="0" dirty="0" err="1">
                <a:sym typeface="Wingdings" panose="05000000000000000000" pitchFamily="2" charset="2"/>
              </a:rPr>
              <a:t>Mỗi</a:t>
            </a:r>
            <a:r>
              <a:rPr lang="en-US" baseline="0" dirty="0">
                <a:sym typeface="Wingdings" panose="05000000000000000000" pitchFamily="2" charset="2"/>
              </a:rPr>
              <a:t> pod </a:t>
            </a:r>
            <a:r>
              <a:rPr lang="en-US" baseline="0" dirty="0" err="1">
                <a:sym typeface="Wingdings" panose="05000000000000000000" pitchFamily="2" charset="2"/>
              </a:rPr>
              <a:t>có</a:t>
            </a:r>
            <a:r>
              <a:rPr lang="en-US" baseline="0" dirty="0">
                <a:sym typeface="Wingdings" panose="05000000000000000000" pitchFamily="2" charset="2"/>
              </a:rPr>
              <a:t> 1 </a:t>
            </a:r>
            <a:r>
              <a:rPr lang="en-US" baseline="0" dirty="0" err="1">
                <a:sym typeface="Wingdings" panose="05000000000000000000" pitchFamily="2" charset="2"/>
              </a:rPr>
              <a:t>ip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riêng</a:t>
            </a:r>
            <a:r>
              <a:rPr lang="en-US" baseline="0" dirty="0">
                <a:sym typeface="Wingdings" panose="05000000000000000000" pitchFamily="2" charset="2"/>
              </a:rPr>
              <a:t>, </a:t>
            </a:r>
            <a:r>
              <a:rPr lang="en-US" baseline="0" dirty="0" err="1">
                <a:sym typeface="Wingdings" panose="05000000000000000000" pitchFamily="2" charset="2"/>
              </a:rPr>
              <a:t>và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các</a:t>
            </a:r>
            <a:r>
              <a:rPr lang="en-US" baseline="0" dirty="0">
                <a:sym typeface="Wingdings" panose="05000000000000000000" pitchFamily="2" charset="2"/>
              </a:rPr>
              <a:t> pod </a:t>
            </a:r>
            <a:r>
              <a:rPr lang="en-US" baseline="0" dirty="0" err="1">
                <a:sym typeface="Wingdings" panose="05000000000000000000" pitchFamily="2" charset="2"/>
              </a:rPr>
              <a:t>hoàn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toàn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có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thể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bị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xoá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tạo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lại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trong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quá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trình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hoạt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động</a:t>
            </a:r>
            <a:r>
              <a:rPr lang="en-US" baseline="0" dirty="0">
                <a:sym typeface="Wingdings" panose="05000000000000000000" pitchFamily="2" charset="2"/>
              </a:rPr>
              <a:t> do </a:t>
            </a:r>
            <a:r>
              <a:rPr lang="en-US" baseline="0" dirty="0" err="1">
                <a:sym typeface="Wingdings" panose="05000000000000000000" pitchFamily="2" charset="2"/>
              </a:rPr>
              <a:t>đó</a:t>
            </a:r>
            <a:r>
              <a:rPr lang="en-US" baseline="0" dirty="0">
                <a:sym typeface="Wingdings" panose="05000000000000000000" pitchFamily="2" charset="2"/>
              </a:rPr>
              <a:t> IP </a:t>
            </a:r>
            <a:r>
              <a:rPr lang="en-US" baseline="0" dirty="0" err="1">
                <a:sym typeface="Wingdings" panose="05000000000000000000" pitchFamily="2" charset="2"/>
              </a:rPr>
              <a:t>cũng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thay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đổi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liên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lục</a:t>
            </a:r>
            <a:r>
              <a:rPr lang="en-US" baseline="0" dirty="0">
                <a:sym typeface="Wingdings" panose="05000000000000000000" pitchFamily="2" charset="2"/>
              </a:rPr>
              <a:t>. </a:t>
            </a:r>
            <a:r>
              <a:rPr lang="en-US" baseline="0" dirty="0" err="1">
                <a:sym typeface="Wingdings" panose="05000000000000000000" pitchFamily="2" charset="2"/>
              </a:rPr>
              <a:t>Lúc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này</a:t>
            </a:r>
            <a:r>
              <a:rPr lang="en-US" baseline="0" dirty="0">
                <a:sym typeface="Wingdings" panose="05000000000000000000" pitchFamily="2" charset="2"/>
              </a:rPr>
              <a:t> service discovery </a:t>
            </a:r>
            <a:r>
              <a:rPr lang="en-US" baseline="0" dirty="0" err="1">
                <a:sym typeface="Wingdings" panose="05000000000000000000" pitchFamily="2" charset="2"/>
              </a:rPr>
              <a:t>giúp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chúng</a:t>
            </a:r>
            <a:r>
              <a:rPr lang="en-US" baseline="0" dirty="0">
                <a:sym typeface="Wingdings" panose="05000000000000000000" pitchFamily="2" charset="2"/>
              </a:rPr>
              <a:t> ta </a:t>
            </a:r>
            <a:r>
              <a:rPr lang="en-US" baseline="0" dirty="0" err="1">
                <a:sym typeface="Wingdings" panose="05000000000000000000" pitchFamily="2" charset="2"/>
              </a:rPr>
              <a:t>giải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quyết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vấn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đề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này</a:t>
            </a:r>
            <a:r>
              <a:rPr lang="en-US" baseline="0" dirty="0">
                <a:sym typeface="Wingdings" panose="05000000000000000000" pitchFamily="2" charset="2"/>
              </a:rPr>
              <a:t>.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Service </a:t>
            </a:r>
            <a:r>
              <a:rPr lang="en-US" baseline="0" dirty="0" err="1">
                <a:sym typeface="Wingdings" panose="05000000000000000000" pitchFamily="2" charset="2"/>
              </a:rPr>
              <a:t>sẽ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cung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cấp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một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ip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ảo</a:t>
            </a:r>
            <a:r>
              <a:rPr lang="en-US" baseline="0" dirty="0">
                <a:sym typeface="Wingdings" panose="05000000000000000000" pitchFamily="2" charset="2"/>
              </a:rPr>
              <a:t> (VIP) </a:t>
            </a:r>
            <a:r>
              <a:rPr lang="en-US" baseline="0" dirty="0" err="1">
                <a:sym typeface="Wingdings" panose="05000000000000000000" pitchFamily="2" charset="2"/>
              </a:rPr>
              <a:t>cho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toàn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bộ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các</a:t>
            </a:r>
            <a:r>
              <a:rPr lang="en-US" baseline="0" dirty="0">
                <a:sym typeface="Wingdings" panose="05000000000000000000" pitchFamily="2" charset="2"/>
              </a:rPr>
              <a:t> Pod </a:t>
            </a:r>
            <a:r>
              <a:rPr lang="en-US" baseline="0" dirty="0" err="1">
                <a:sym typeface="Wingdings" panose="05000000000000000000" pitchFamily="2" charset="2"/>
              </a:rPr>
              <a:t>phía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sau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nó</a:t>
            </a:r>
            <a:r>
              <a:rPr lang="en-US" baseline="0" dirty="0">
                <a:sym typeface="Wingdings" panose="05000000000000000000" pitchFamily="2" charset="2"/>
              </a:rPr>
              <a:t>. </a:t>
            </a:r>
            <a:r>
              <a:rPr lang="en-US" baseline="0" dirty="0" err="1">
                <a:sym typeface="Wingdings" panose="05000000000000000000" pitchFamily="2" charset="2"/>
              </a:rPr>
              <a:t>Chúng</a:t>
            </a:r>
            <a:r>
              <a:rPr lang="en-US" baseline="0" dirty="0">
                <a:sym typeface="Wingdings" panose="05000000000000000000" pitchFamily="2" charset="2"/>
              </a:rPr>
              <a:t> ta </a:t>
            </a:r>
            <a:r>
              <a:rPr lang="en-US" baseline="0" dirty="0" err="1">
                <a:sym typeface="Wingdings" panose="05000000000000000000" pitchFamily="2" charset="2"/>
              </a:rPr>
              <a:t>sẽ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tìm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hiểu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kỹ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hơn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các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phần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tiếp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theo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khi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tìm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hiểu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về</a:t>
            </a:r>
            <a:r>
              <a:rPr lang="en-US" baseline="0" dirty="0">
                <a:sym typeface="Wingdings" panose="05000000000000000000" pitchFamily="2" charset="2"/>
              </a:rPr>
              <a:t> service </a:t>
            </a:r>
            <a:r>
              <a:rPr lang="en-US" baseline="0" dirty="0" err="1">
                <a:sym typeface="Wingdings" panose="05000000000000000000" pitchFamily="2" charset="2"/>
              </a:rPr>
              <a:t>trên</a:t>
            </a:r>
            <a:r>
              <a:rPr lang="en-US" baseline="0" dirty="0">
                <a:sym typeface="Wingdings" panose="05000000000000000000" pitchFamily="2" charset="2"/>
              </a:rPr>
              <a:t> k8s</a:t>
            </a:r>
          </a:p>
          <a:p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>
                <a:sym typeface="Wingdings" panose="05000000000000000000" pitchFamily="2" charset="2"/>
              </a:rPr>
              <a:t>Run anywhere: </a:t>
            </a:r>
            <a:r>
              <a:rPr lang="en-US" baseline="0" dirty="0" err="1">
                <a:sym typeface="Wingdings" panose="05000000000000000000" pitchFamily="2" charset="2"/>
              </a:rPr>
              <a:t>Chạy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trên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baremetal</a:t>
            </a:r>
            <a:r>
              <a:rPr lang="en-US" baseline="0" dirty="0">
                <a:sym typeface="Wingdings" panose="05000000000000000000" pitchFamily="2" charset="2"/>
              </a:rPr>
              <a:t>, VM, cloud..</a:t>
            </a:r>
          </a:p>
          <a:p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57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Lưu</a:t>
            </a:r>
            <a:r>
              <a:rPr lang="en-US" baseline="0"/>
              <a:t> ý CRI không thuộc thành phần của k8s nhưng nó bắt buộc phải có ở các worker node để đảm bảo các container có môi trường để chạy.</a:t>
            </a:r>
          </a:p>
          <a:p>
            <a:r>
              <a:rPr lang="en-US" baseline="0"/>
              <a:t>Nó hỗ trợ CRI như docker, containerd và podman.</a:t>
            </a:r>
          </a:p>
          <a:p>
            <a:endParaRPr lang="en-US" baseline="0"/>
          </a:p>
          <a:p>
            <a:r>
              <a:rPr lang="en-US" baseline="0"/>
              <a:t>Sắp tới phiên bản mới của k8s sẽ không còn hỗ trợ docker nữa </a:t>
            </a:r>
            <a:r>
              <a:rPr lang="en-US" baseline="0">
                <a:sym typeface="Wingdings" panose="05000000000000000000" pitchFamily="2" charset="2"/>
              </a:rPr>
              <a:t> Sẽ dần chuyển sang containerd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91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nhớ</a:t>
            </a:r>
            <a:r>
              <a:rPr lang="en-US" baseline="0" dirty="0"/>
              <a:t> </a:t>
            </a:r>
            <a:r>
              <a:rPr lang="en-US" baseline="0" dirty="0" err="1"/>
              <a:t>rõ</a:t>
            </a:r>
            <a:r>
              <a:rPr lang="en-US" baseline="0" dirty="0"/>
              <a:t> 2 </a:t>
            </a:r>
            <a:r>
              <a:rPr lang="en-US" baseline="0" dirty="0" err="1"/>
              <a:t>khái</a:t>
            </a:r>
            <a:r>
              <a:rPr lang="en-US" baseline="0" dirty="0"/>
              <a:t> </a:t>
            </a:r>
            <a:r>
              <a:rPr lang="en-US" baseline="0" dirty="0" err="1"/>
              <a:t>niệm</a:t>
            </a:r>
            <a:r>
              <a:rPr lang="en-US" baseline="0" dirty="0"/>
              <a:t>: Master node &gt;&lt; Worker Node</a:t>
            </a:r>
          </a:p>
          <a:p>
            <a:r>
              <a:rPr lang="en-US" baseline="0" dirty="0"/>
              <a:t>Master </a:t>
            </a:r>
            <a:r>
              <a:rPr lang="en-US" baseline="0" dirty="0" err="1"/>
              <a:t>cũng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đóng</a:t>
            </a:r>
            <a:r>
              <a:rPr lang="en-US" baseline="0" dirty="0"/>
              <a:t> </a:t>
            </a:r>
            <a:r>
              <a:rPr lang="en-US" baseline="0" dirty="0" err="1"/>
              <a:t>vai</a:t>
            </a:r>
            <a:r>
              <a:rPr lang="en-US" baseline="0" dirty="0"/>
              <a:t> </a:t>
            </a:r>
            <a:r>
              <a:rPr lang="en-US" baseline="0" dirty="0" err="1"/>
              <a:t>trò</a:t>
            </a:r>
            <a:r>
              <a:rPr lang="en-US" baseline="0" dirty="0"/>
              <a:t> worker </a:t>
            </a:r>
            <a:r>
              <a:rPr lang="en-US" baseline="0" dirty="0" err="1"/>
              <a:t>tức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nhận</a:t>
            </a:r>
            <a:r>
              <a:rPr lang="en-US" baseline="0" dirty="0"/>
              <a:t> workload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22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Kiểm</a:t>
            </a:r>
            <a:r>
              <a:rPr lang="en-US" baseline="0"/>
              <a:t> tra vai trò của node trong k8s, có cột role hiển thị rõ rang vai trò của node trong cluster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31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Các</a:t>
            </a:r>
            <a:r>
              <a:rPr lang="en-US" baseline="0"/>
              <a:t> thành phần chính của Control Plane:</a:t>
            </a:r>
          </a:p>
          <a:p>
            <a:r>
              <a:rPr lang="en-US" baseline="0"/>
              <a:t>Với hệ thống onpremis thì phần cloud-controller là không sử dụng tới.</a:t>
            </a:r>
          </a:p>
          <a:p>
            <a:endParaRPr lang="en-US" baseline="0"/>
          </a:p>
          <a:p>
            <a:r>
              <a:rPr lang="en-US" baseline="0"/>
              <a:t>Ta chỉ quan tâm 4 thành phần chính: etcd + api + scheduler + controller manager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8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Thành</a:t>
            </a:r>
            <a:r>
              <a:rPr lang="en-US" baseline="0"/>
              <a:t> phần </a:t>
            </a:r>
            <a:r>
              <a:rPr lang="en-US"/>
              <a:t>Kubernetes node gồm</a:t>
            </a:r>
            <a:r>
              <a:rPr lang="en-US" baseline="0"/>
              <a:t> 2 phần chính: kubelete và kubeproxy</a:t>
            </a:r>
          </a:p>
          <a:p>
            <a:endParaRPr lang="en-US" baseline="0"/>
          </a:p>
          <a:p>
            <a:r>
              <a:rPr lang="en-US" baseline="0"/>
              <a:t>Kubelete: Quản lý node, cập nhật trạng thái của node cũng nhưng các workload mà node đang quản lý</a:t>
            </a:r>
          </a:p>
          <a:p>
            <a:r>
              <a:rPr lang="en-US" baseline="0"/>
              <a:t>Cập nhật thông tin từ apiserver về node: Yêu cầu thêm/sửa/xóa các workload trên node (như pod, deployment..)</a:t>
            </a:r>
          </a:p>
          <a:p>
            <a:endParaRPr lang="en-US" baseline="0"/>
          </a:p>
          <a:p>
            <a:r>
              <a:rPr lang="en-US" baseline="0"/>
              <a:t>Kube-proxy: Làm nhiệm vụ kiểm soát các rule kết nối đến và đi tới node. Nó đảm bảo kết nối giữa các pod trong mạng của k8s. </a:t>
            </a:r>
          </a:p>
          <a:p>
            <a:endParaRPr lang="en-US" baseline="0"/>
          </a:p>
          <a:p>
            <a:r>
              <a:rPr lang="en-US" baseline="0"/>
              <a:t>Các CRI phổ biến có 3 loại. Hiện tại tất cả các hệ thống của khối SMC đều dùng docker</a:t>
            </a:r>
          </a:p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34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4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4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62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4181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3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09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86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26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8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9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6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0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4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6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1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6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F89291B-A39C-4BC5-B8A9-2AB198C227A9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2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eb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 dirty="0" err="1">
                <a:solidFill>
                  <a:srgbClr val="00B0F0"/>
                </a:solidFill>
              </a:rPr>
              <a:t>Checkin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Kubernetes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9A9000-B136-80EC-492B-5DD87DC5E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76" y="934194"/>
            <a:ext cx="5143681" cy="592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79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>
                <a:solidFill>
                  <a:srgbClr val="00B0F0"/>
                </a:solidFill>
              </a:rPr>
              <a:t>KUBERNETES architect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Kubernetes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42AF39-753A-4CAE-BF39-360DD652F679}"/>
              </a:ext>
            </a:extLst>
          </p:cNvPr>
          <p:cNvSpPr txBox="1"/>
          <p:nvPr/>
        </p:nvSpPr>
        <p:spPr>
          <a:xfrm>
            <a:off x="1259633" y="1184988"/>
            <a:ext cx="9789885" cy="4921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1800"/>
              <a:t>Kubelet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/>
              <a:t>Kube-proxy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/>
              <a:t>Containter runtime interface (CRI)</a:t>
            </a:r>
          </a:p>
          <a:p>
            <a:pPr marL="742950" lvl="1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/>
              <a:t>Docker</a:t>
            </a:r>
          </a:p>
          <a:p>
            <a:pPr marL="742950" lvl="1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/>
              <a:t>Containerd</a:t>
            </a:r>
          </a:p>
          <a:p>
            <a:pPr marL="742950" lvl="1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/>
              <a:t>Podman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6D9F639-F94C-4147-85BE-05FC12A171C3}"/>
              </a:ext>
            </a:extLst>
          </p:cNvPr>
          <p:cNvSpPr txBox="1">
            <a:spLocks/>
          </p:cNvSpPr>
          <p:nvPr/>
        </p:nvSpPr>
        <p:spPr>
          <a:xfrm>
            <a:off x="6774024" y="552598"/>
            <a:ext cx="3523677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b="1">
                <a:solidFill>
                  <a:srgbClr val="FFC000"/>
                </a:solidFill>
              </a:rPr>
              <a:t>KUBERNETES NODE</a:t>
            </a:r>
          </a:p>
        </p:txBody>
      </p:sp>
    </p:spTree>
    <p:extLst>
      <p:ext uri="{BB962C8B-B14F-4D97-AF65-F5344CB8AC3E}">
        <p14:creationId xmlns:p14="http://schemas.microsoft.com/office/powerpoint/2010/main" val="3211089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Kubernetes resource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Kubernetes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42AF39-753A-4CAE-BF39-360DD652F679}"/>
              </a:ext>
            </a:extLst>
          </p:cNvPr>
          <p:cNvSpPr txBox="1"/>
          <p:nvPr/>
        </p:nvSpPr>
        <p:spPr>
          <a:xfrm>
            <a:off x="1259633" y="1184988"/>
            <a:ext cx="2248677" cy="4921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1800"/>
              <a:t>Nodes 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/>
              <a:t>Pods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/>
              <a:t>Service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/>
              <a:t>Deployment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/>
              <a:t>Replicaset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/>
              <a:t>Statefulset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6D9F639-F94C-4147-85BE-05FC12A171C3}"/>
              </a:ext>
            </a:extLst>
          </p:cNvPr>
          <p:cNvSpPr txBox="1">
            <a:spLocks/>
          </p:cNvSpPr>
          <p:nvPr/>
        </p:nvSpPr>
        <p:spPr>
          <a:xfrm>
            <a:off x="6774024" y="552598"/>
            <a:ext cx="3523677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b="1">
                <a:solidFill>
                  <a:srgbClr val="FFC000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C2F0E-6A60-4E06-B311-D8A9C311FCC8}"/>
              </a:ext>
            </a:extLst>
          </p:cNvPr>
          <p:cNvSpPr txBox="1"/>
          <p:nvPr/>
        </p:nvSpPr>
        <p:spPr>
          <a:xfrm>
            <a:off x="4040155" y="1184988"/>
            <a:ext cx="2248677" cy="4921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1800"/>
              <a:t>Daemonset 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/>
              <a:t>Ingress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/>
              <a:t>Configmap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/>
              <a:t>PVC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/>
              <a:t>PV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/>
              <a:t>Secret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01CC81-B551-4CE3-ABE3-B0BE0B1FC9AF}"/>
              </a:ext>
            </a:extLst>
          </p:cNvPr>
          <p:cNvSpPr txBox="1"/>
          <p:nvPr/>
        </p:nvSpPr>
        <p:spPr>
          <a:xfrm>
            <a:off x="6775592" y="1184988"/>
            <a:ext cx="4803698" cy="409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1800"/>
              <a:t>Endpoint 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/>
              <a:t>PodDisruptionPolicy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/>
              <a:t>Role/ClusterRole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/>
              <a:t>RoleBinding/ClusterRoleBinding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60671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KUBERNETES resource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Kubernetes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42AF39-753A-4CAE-BF39-360DD652F679}"/>
              </a:ext>
            </a:extLst>
          </p:cNvPr>
          <p:cNvSpPr txBox="1"/>
          <p:nvPr/>
        </p:nvSpPr>
        <p:spPr>
          <a:xfrm>
            <a:off x="1259634" y="1184988"/>
            <a:ext cx="4460032" cy="4194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Init container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Configure a database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Do </a:t>
            </a:r>
            <a:r>
              <a:rPr lang="en-US" dirty="0" err="1"/>
              <a:t>heathcheck</a:t>
            </a:r>
            <a:r>
              <a:rPr lang="en-US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Sidecar container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Ship log (as a agent)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Configure secrets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Service Mesh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Application container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Microservice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Database server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b="1">
                <a:solidFill>
                  <a:srgbClr val="FFC000"/>
                </a:solidFill>
              </a:rPr>
              <a:t>Pods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5E9AE8-509C-4B84-A051-E3EF40819768}"/>
              </a:ext>
            </a:extLst>
          </p:cNvPr>
          <p:cNvSpPr/>
          <p:nvPr/>
        </p:nvSpPr>
        <p:spPr>
          <a:xfrm>
            <a:off x="5878286" y="1604865"/>
            <a:ext cx="3806890" cy="3620278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/>
              <a:t>Pod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4386A1-B04A-4F27-B790-23F44D7D605B}"/>
              </a:ext>
            </a:extLst>
          </p:cNvPr>
          <p:cNvSpPr/>
          <p:nvPr/>
        </p:nvSpPr>
        <p:spPr>
          <a:xfrm>
            <a:off x="6579605" y="2304662"/>
            <a:ext cx="2713684" cy="53184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Init container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23F6580-0AD9-475A-9F17-0505A5AB3D1B}"/>
              </a:ext>
            </a:extLst>
          </p:cNvPr>
          <p:cNvSpPr/>
          <p:nvPr/>
        </p:nvSpPr>
        <p:spPr>
          <a:xfrm>
            <a:off x="6579605" y="3016901"/>
            <a:ext cx="2713684" cy="53184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Sidecar container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D219B5-10A8-403F-BAAC-DD873A5FB074}"/>
              </a:ext>
            </a:extLst>
          </p:cNvPr>
          <p:cNvSpPr/>
          <p:nvPr/>
        </p:nvSpPr>
        <p:spPr>
          <a:xfrm>
            <a:off x="6579604" y="3729140"/>
            <a:ext cx="2713685" cy="53184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Application container</a:t>
            </a:r>
          </a:p>
        </p:txBody>
      </p:sp>
    </p:spTree>
    <p:extLst>
      <p:ext uri="{BB962C8B-B14F-4D97-AF65-F5344CB8AC3E}">
        <p14:creationId xmlns:p14="http://schemas.microsoft.com/office/powerpoint/2010/main" val="50637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>
                <a:solidFill>
                  <a:srgbClr val="00B0F0"/>
                </a:solidFill>
              </a:rPr>
              <a:t>Pod creation flow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Kubernetes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6D9F639-F94C-4147-85BE-05FC12A171C3}"/>
              </a:ext>
            </a:extLst>
          </p:cNvPr>
          <p:cNvSpPr txBox="1">
            <a:spLocks/>
          </p:cNvSpPr>
          <p:nvPr/>
        </p:nvSpPr>
        <p:spPr>
          <a:xfrm>
            <a:off x="6774024" y="552598"/>
            <a:ext cx="3523677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b="1">
                <a:solidFill>
                  <a:srgbClr val="FFC000"/>
                </a:solidFill>
              </a:rPr>
              <a:t>What is happening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75EA7E-A5E9-432D-9F40-8390558EB58A}"/>
              </a:ext>
            </a:extLst>
          </p:cNvPr>
          <p:cNvSpPr txBox="1"/>
          <p:nvPr/>
        </p:nvSpPr>
        <p:spPr>
          <a:xfrm>
            <a:off x="1154955" y="820718"/>
            <a:ext cx="6951306" cy="774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How is a pod created?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286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>
                <a:solidFill>
                  <a:srgbClr val="00B0F0"/>
                </a:solidFill>
              </a:rPr>
              <a:t>Pod creation flow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Kubernetes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6D9F639-F94C-4147-85BE-05FC12A171C3}"/>
              </a:ext>
            </a:extLst>
          </p:cNvPr>
          <p:cNvSpPr txBox="1">
            <a:spLocks/>
          </p:cNvSpPr>
          <p:nvPr/>
        </p:nvSpPr>
        <p:spPr>
          <a:xfrm>
            <a:off x="6774024" y="552598"/>
            <a:ext cx="3523677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b="1">
                <a:solidFill>
                  <a:srgbClr val="FFC000"/>
                </a:solidFill>
              </a:rPr>
              <a:t>What is happening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3529A8-524E-3F20-4E4C-742BDBEAF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586" y="1824299"/>
            <a:ext cx="9111343" cy="46561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553D7F-28FE-4460-97CA-4B5072F5B05C}"/>
              </a:ext>
            </a:extLst>
          </p:cNvPr>
          <p:cNvSpPr txBox="1"/>
          <p:nvPr/>
        </p:nvSpPr>
        <p:spPr>
          <a:xfrm>
            <a:off x="1154955" y="820718"/>
            <a:ext cx="6951306" cy="774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How is a pod created?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18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Pod DELETION flow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Kubernetes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6D9F639-F94C-4147-85BE-05FC12A171C3}"/>
              </a:ext>
            </a:extLst>
          </p:cNvPr>
          <p:cNvSpPr txBox="1">
            <a:spLocks/>
          </p:cNvSpPr>
          <p:nvPr/>
        </p:nvSpPr>
        <p:spPr>
          <a:xfrm>
            <a:off x="6774024" y="552598"/>
            <a:ext cx="3523677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b="1">
                <a:solidFill>
                  <a:srgbClr val="FFC000"/>
                </a:solidFill>
              </a:rPr>
              <a:t>What is happening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235A72-8A4F-F9B7-8633-C37B8F97F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015" y="1389391"/>
            <a:ext cx="6785397" cy="509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23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>
                <a:solidFill>
                  <a:srgbClr val="00B0F0"/>
                </a:solidFill>
              </a:rPr>
              <a:t>summary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Kubernetes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6D9F639-F94C-4147-85BE-05FC12A171C3}"/>
              </a:ext>
            </a:extLst>
          </p:cNvPr>
          <p:cNvSpPr txBox="1">
            <a:spLocks/>
          </p:cNvSpPr>
          <p:nvPr/>
        </p:nvSpPr>
        <p:spPr>
          <a:xfrm>
            <a:off x="6774024" y="552598"/>
            <a:ext cx="3523677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b="1">
                <a:solidFill>
                  <a:srgbClr val="FFC000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E873AB-837D-43CE-9E56-D107ABA5F3B9}"/>
              </a:ext>
            </a:extLst>
          </p:cNvPr>
          <p:cNvSpPr txBox="1"/>
          <p:nvPr/>
        </p:nvSpPr>
        <p:spPr>
          <a:xfrm>
            <a:off x="1259633" y="1184988"/>
            <a:ext cx="9789885" cy="325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Control plane node vs Kubernetes node (</a:t>
            </a:r>
            <a:r>
              <a:rPr lang="en-US" dirty="0"/>
              <a:t>Master node vs Worker node)</a:t>
            </a:r>
            <a:endParaRPr lang="en-US" sz="1800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/>
              <a:t>K8S Components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/>
              <a:t>K8S resource: Namespace level vs Cluster level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/>
              <a:t>Pod creation/deletion flow</a:t>
            </a:r>
          </a:p>
        </p:txBody>
      </p:sp>
    </p:spTree>
    <p:extLst>
      <p:ext uri="{BB962C8B-B14F-4D97-AF65-F5344CB8AC3E}">
        <p14:creationId xmlns:p14="http://schemas.microsoft.com/office/powerpoint/2010/main" val="3209851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5166422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b="1">
                <a:solidFill>
                  <a:srgbClr val="00B0F0"/>
                </a:solidFill>
              </a:rPr>
              <a:t>Q&amp;A</a:t>
            </a:r>
          </a:p>
          <a:p>
            <a:pPr algn="ctr"/>
            <a:r>
              <a:rPr lang="en-US" b="1">
                <a:solidFill>
                  <a:srgbClr val="FFFF00"/>
                </a:solidFill>
              </a:rPr>
              <a:t>Ask me anything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Kubernetes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6D9F639-F94C-4147-85BE-05FC12A171C3}"/>
              </a:ext>
            </a:extLst>
          </p:cNvPr>
          <p:cNvSpPr txBox="1">
            <a:spLocks/>
          </p:cNvSpPr>
          <p:nvPr/>
        </p:nvSpPr>
        <p:spPr>
          <a:xfrm>
            <a:off x="6774024" y="552598"/>
            <a:ext cx="3523677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b="1">
                <a:solidFill>
                  <a:srgbClr val="FFC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580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Agenda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Kubernetes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754DF5-F595-CBFF-B476-05A17F881438}"/>
              </a:ext>
            </a:extLst>
          </p:cNvPr>
          <p:cNvSpPr txBox="1"/>
          <p:nvPr/>
        </p:nvSpPr>
        <p:spPr>
          <a:xfrm>
            <a:off x="1259633" y="1184988"/>
            <a:ext cx="9789885" cy="4921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Get to know each other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/>
              <a:t>What is Kubernetes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/>
              <a:t>Why Kubernetes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Kubenetes</a:t>
            </a:r>
            <a:r>
              <a:rPr lang="en-US" dirty="0"/>
              <a:t> architect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/>
              <a:t>Get to know how pod is created/deleted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567189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What is KUBERNETES?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Kubernetes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pic>
        <p:nvPicPr>
          <p:cNvPr id="1026" name="Picture 2" descr="QNAP Container Station - Giải pháp hạ tầng CNTT">
            <a:extLst>
              <a:ext uri="{FF2B5EF4-FFF2-40B4-BE49-F238E27FC236}">
                <a16:creationId xmlns:a16="http://schemas.microsoft.com/office/drawing/2014/main" id="{9FD03B29-6A6E-448A-AEC6-6565B425F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1419225"/>
            <a:ext cx="714375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85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>
                <a:solidFill>
                  <a:srgbClr val="00B0F0"/>
                </a:solidFill>
              </a:rPr>
              <a:t>What is KUBERNETES?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Kubernetes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pic>
        <p:nvPicPr>
          <p:cNvPr id="2050" name="Picture 2" descr="Yacht club logo with seaman helmsman Royalty Free Vector">
            <a:extLst>
              <a:ext uri="{FF2B5EF4-FFF2-40B4-BE49-F238E27FC236}">
                <a16:creationId xmlns:a16="http://schemas.microsoft.com/office/drawing/2014/main" id="{F40D45DB-94AB-4B92-BC85-F8CF78536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14" y="2166941"/>
            <a:ext cx="3538065" cy="381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FAAC34-4108-44B7-9FD1-76802627A9B1}"/>
              </a:ext>
            </a:extLst>
          </p:cNvPr>
          <p:cNvSpPr txBox="1"/>
          <p:nvPr/>
        </p:nvSpPr>
        <p:spPr>
          <a:xfrm>
            <a:off x="1259633" y="1184988"/>
            <a:ext cx="9789885" cy="1597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1800"/>
              <a:t>In Greek mean “Pilot” or 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/>
              <a:t>“Helmsman” of a ship</a:t>
            </a:r>
          </a:p>
        </p:txBody>
      </p:sp>
    </p:spTree>
    <p:extLst>
      <p:ext uri="{BB962C8B-B14F-4D97-AF65-F5344CB8AC3E}">
        <p14:creationId xmlns:p14="http://schemas.microsoft.com/office/powerpoint/2010/main" val="378877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>
                <a:solidFill>
                  <a:srgbClr val="00B0F0"/>
                </a:solidFill>
              </a:rPr>
              <a:t>WHY USE KUBERNETES?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Kubernetes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42AF39-753A-4CAE-BF39-360DD652F679}"/>
              </a:ext>
            </a:extLst>
          </p:cNvPr>
          <p:cNvSpPr txBox="1"/>
          <p:nvPr/>
        </p:nvSpPr>
        <p:spPr>
          <a:xfrm>
            <a:off x="1259633" y="1184988"/>
            <a:ext cx="9789885" cy="409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Manage container at scale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/>
              <a:t>Declarative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/>
              <a:t>Self healing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/>
              <a:t>Service discovery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/>
              <a:t>Run anywhere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57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>
                <a:solidFill>
                  <a:srgbClr val="00B0F0"/>
                </a:solidFill>
              </a:rPr>
              <a:t>KUBERNETES architect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Kubernetes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0ECB07F-FBFD-40CD-9458-46065A54B14E}"/>
              </a:ext>
            </a:extLst>
          </p:cNvPr>
          <p:cNvSpPr/>
          <p:nvPr/>
        </p:nvSpPr>
        <p:spPr>
          <a:xfrm>
            <a:off x="1435846" y="2242458"/>
            <a:ext cx="1978090" cy="49489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kube-controller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442D5F9-E991-4779-BCEC-EB924D38D96A}"/>
              </a:ext>
            </a:extLst>
          </p:cNvPr>
          <p:cNvSpPr/>
          <p:nvPr/>
        </p:nvSpPr>
        <p:spPr>
          <a:xfrm>
            <a:off x="3930230" y="2254527"/>
            <a:ext cx="2077616" cy="49489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cloud-controller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25BA9B8-78DD-4E35-9447-2E6B34351648}"/>
              </a:ext>
            </a:extLst>
          </p:cNvPr>
          <p:cNvSpPr/>
          <p:nvPr/>
        </p:nvSpPr>
        <p:spPr>
          <a:xfrm>
            <a:off x="3907662" y="3582583"/>
            <a:ext cx="2077615" cy="49489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kube-api-server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10AA62DF-5E10-41A0-8E7D-953C1DE71D17}"/>
              </a:ext>
            </a:extLst>
          </p:cNvPr>
          <p:cNvSpPr/>
          <p:nvPr/>
        </p:nvSpPr>
        <p:spPr>
          <a:xfrm>
            <a:off x="1435846" y="3321512"/>
            <a:ext cx="1016240" cy="1017037"/>
          </a:xfrm>
          <a:prstGeom prst="can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etcd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6BCECEC-4E25-48CE-BF66-FA12B8B0BD6B}"/>
              </a:ext>
            </a:extLst>
          </p:cNvPr>
          <p:cNvSpPr/>
          <p:nvPr/>
        </p:nvSpPr>
        <p:spPr>
          <a:xfrm>
            <a:off x="3907662" y="4910639"/>
            <a:ext cx="2077615" cy="49489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kube-scheduler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E44E4C3-7933-45A3-80D0-3A07345F287F}"/>
              </a:ext>
            </a:extLst>
          </p:cNvPr>
          <p:cNvSpPr/>
          <p:nvPr/>
        </p:nvSpPr>
        <p:spPr>
          <a:xfrm>
            <a:off x="7276012" y="4438749"/>
            <a:ext cx="1760376" cy="28254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kubelet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FD87094-E1A7-42FE-8260-C63E0076B3B6}"/>
              </a:ext>
            </a:extLst>
          </p:cNvPr>
          <p:cNvSpPr/>
          <p:nvPr/>
        </p:nvSpPr>
        <p:spPr>
          <a:xfrm>
            <a:off x="7276012" y="4798418"/>
            <a:ext cx="1760376" cy="28254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kube-proxy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7889B0C-45A1-457B-A91F-85778B80E205}"/>
              </a:ext>
            </a:extLst>
          </p:cNvPr>
          <p:cNvSpPr/>
          <p:nvPr/>
        </p:nvSpPr>
        <p:spPr>
          <a:xfrm>
            <a:off x="7276012" y="5158087"/>
            <a:ext cx="1760376" cy="28254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CRI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AF99DA7-6A78-4F43-BCDB-C4FCD070C492}"/>
              </a:ext>
            </a:extLst>
          </p:cNvPr>
          <p:cNvSpPr/>
          <p:nvPr/>
        </p:nvSpPr>
        <p:spPr>
          <a:xfrm>
            <a:off x="9325792" y="4438749"/>
            <a:ext cx="1760376" cy="28254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kubelet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39812CB-D21D-4EDF-9225-B8473F0E88CD}"/>
              </a:ext>
            </a:extLst>
          </p:cNvPr>
          <p:cNvSpPr/>
          <p:nvPr/>
        </p:nvSpPr>
        <p:spPr>
          <a:xfrm>
            <a:off x="9325792" y="4798418"/>
            <a:ext cx="1760376" cy="28254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kube-proxy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F23877E-7773-4E22-95A5-20E511A47C3B}"/>
              </a:ext>
            </a:extLst>
          </p:cNvPr>
          <p:cNvSpPr/>
          <p:nvPr/>
        </p:nvSpPr>
        <p:spPr>
          <a:xfrm>
            <a:off x="9325792" y="5158087"/>
            <a:ext cx="1760376" cy="28254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CRI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2F4110-7E50-4EA1-B89C-8258124110BC}"/>
              </a:ext>
            </a:extLst>
          </p:cNvPr>
          <p:cNvSpPr/>
          <p:nvPr/>
        </p:nvSpPr>
        <p:spPr>
          <a:xfrm>
            <a:off x="7177108" y="3977765"/>
            <a:ext cx="1958340" cy="1596653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/>
              <a:t>Worker Node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DB2805-461C-497B-B364-242D0395E64E}"/>
              </a:ext>
            </a:extLst>
          </p:cNvPr>
          <p:cNvSpPr/>
          <p:nvPr/>
        </p:nvSpPr>
        <p:spPr>
          <a:xfrm>
            <a:off x="9226810" y="3988931"/>
            <a:ext cx="1958340" cy="1596653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/>
              <a:t>Worker Node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62786AA8-3233-422B-8035-227F54B44644}"/>
              </a:ext>
            </a:extLst>
          </p:cNvPr>
          <p:cNvSpPr/>
          <p:nvPr/>
        </p:nvSpPr>
        <p:spPr>
          <a:xfrm>
            <a:off x="7303014" y="2082875"/>
            <a:ext cx="1463040" cy="838200"/>
          </a:xfrm>
          <a:prstGeom prst="clou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Cloud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E5D135-A9FC-489E-9AE2-520AD1E23C1D}"/>
              </a:ext>
            </a:extLst>
          </p:cNvPr>
          <p:cNvSpPr/>
          <p:nvPr/>
        </p:nvSpPr>
        <p:spPr>
          <a:xfrm>
            <a:off x="1172022" y="1704904"/>
            <a:ext cx="5182125" cy="388068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/>
              <a:t>Control Plane Node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237CD2-05A8-498C-8A9D-3DFE6193BA56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3413936" y="2489906"/>
            <a:ext cx="1532534" cy="1092677"/>
          </a:xfrm>
          <a:prstGeom prst="straightConnector1">
            <a:avLst/>
          </a:prstGeom>
          <a:ln w="190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124682-813E-4926-A1A4-D0D1741682B9}"/>
              </a:ext>
            </a:extLst>
          </p:cNvPr>
          <p:cNvCxnSpPr>
            <a:cxnSpLocks/>
            <a:stCxn id="18" idx="0"/>
            <a:endCxn id="17" idx="2"/>
          </p:cNvCxnSpPr>
          <p:nvPr/>
        </p:nvCxnSpPr>
        <p:spPr>
          <a:xfrm flipV="1">
            <a:off x="4946470" y="2749423"/>
            <a:ext cx="22568" cy="833160"/>
          </a:xfrm>
          <a:prstGeom prst="straightConnector1">
            <a:avLst/>
          </a:prstGeom>
          <a:ln w="190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9559957-9764-4AB9-A6ED-324BA6162CAA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4946470" y="4077479"/>
            <a:ext cx="0" cy="833160"/>
          </a:xfrm>
          <a:prstGeom prst="straightConnector1">
            <a:avLst/>
          </a:prstGeom>
          <a:ln w="190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0D01392-EA02-4AB7-AD40-3F97813AD124}"/>
              </a:ext>
            </a:extLst>
          </p:cNvPr>
          <p:cNvCxnSpPr>
            <a:cxnSpLocks/>
            <a:stCxn id="19" idx="4"/>
            <a:endCxn id="18" idx="1"/>
          </p:cNvCxnSpPr>
          <p:nvPr/>
        </p:nvCxnSpPr>
        <p:spPr>
          <a:xfrm>
            <a:off x="2452086" y="3830031"/>
            <a:ext cx="1455576" cy="0"/>
          </a:xfrm>
          <a:prstGeom prst="straightConnector1">
            <a:avLst/>
          </a:prstGeom>
          <a:ln w="190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99F4B16-AEAC-469D-A572-BB9EF0CAC134}"/>
              </a:ext>
            </a:extLst>
          </p:cNvPr>
          <p:cNvCxnSpPr>
            <a:cxnSpLocks/>
            <a:stCxn id="17" idx="3"/>
            <a:endCxn id="32" idx="2"/>
          </p:cNvCxnSpPr>
          <p:nvPr/>
        </p:nvCxnSpPr>
        <p:spPr>
          <a:xfrm>
            <a:off x="6007846" y="2501975"/>
            <a:ext cx="1299706" cy="0"/>
          </a:xfrm>
          <a:prstGeom prst="straightConnector1">
            <a:avLst/>
          </a:prstGeom>
          <a:ln w="190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F3B20CC-D90F-4686-A58F-E983F3CCD48F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985277" y="3830031"/>
            <a:ext cx="1290735" cy="749989"/>
          </a:xfrm>
          <a:prstGeom prst="straightConnector1">
            <a:avLst/>
          </a:prstGeom>
          <a:ln w="190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D147C3B-BFCC-4DB2-99E5-260E87CA8BD8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5917905" y="4077479"/>
            <a:ext cx="1358107" cy="862210"/>
          </a:xfrm>
          <a:prstGeom prst="straightConnector1">
            <a:avLst/>
          </a:prstGeom>
          <a:ln w="190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70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>
                <a:solidFill>
                  <a:srgbClr val="00B0F0"/>
                </a:solidFill>
              </a:rPr>
              <a:t>KUBERNETES architect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Kubernetes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0ECB07F-FBFD-40CD-9458-46065A54B14E}"/>
              </a:ext>
            </a:extLst>
          </p:cNvPr>
          <p:cNvSpPr/>
          <p:nvPr/>
        </p:nvSpPr>
        <p:spPr>
          <a:xfrm>
            <a:off x="1435846" y="2242458"/>
            <a:ext cx="1978090" cy="49489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kube-controller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442D5F9-E991-4779-BCEC-EB924D38D96A}"/>
              </a:ext>
            </a:extLst>
          </p:cNvPr>
          <p:cNvSpPr/>
          <p:nvPr/>
        </p:nvSpPr>
        <p:spPr>
          <a:xfrm>
            <a:off x="3930230" y="2254527"/>
            <a:ext cx="2077616" cy="49489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cloud-controller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25BA9B8-78DD-4E35-9447-2E6B34351648}"/>
              </a:ext>
            </a:extLst>
          </p:cNvPr>
          <p:cNvSpPr/>
          <p:nvPr/>
        </p:nvSpPr>
        <p:spPr>
          <a:xfrm>
            <a:off x="3907662" y="3582583"/>
            <a:ext cx="2077615" cy="49489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kube-api-server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10AA62DF-5E10-41A0-8E7D-953C1DE71D17}"/>
              </a:ext>
            </a:extLst>
          </p:cNvPr>
          <p:cNvSpPr/>
          <p:nvPr/>
        </p:nvSpPr>
        <p:spPr>
          <a:xfrm>
            <a:off x="1435846" y="3321512"/>
            <a:ext cx="1016240" cy="1017037"/>
          </a:xfrm>
          <a:prstGeom prst="can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etcd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6BCECEC-4E25-48CE-BF66-FA12B8B0BD6B}"/>
              </a:ext>
            </a:extLst>
          </p:cNvPr>
          <p:cNvSpPr/>
          <p:nvPr/>
        </p:nvSpPr>
        <p:spPr>
          <a:xfrm>
            <a:off x="3907662" y="4910639"/>
            <a:ext cx="2077615" cy="49489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kube-scheduler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E44E4C3-7933-45A3-80D0-3A07345F287F}"/>
              </a:ext>
            </a:extLst>
          </p:cNvPr>
          <p:cNvSpPr/>
          <p:nvPr/>
        </p:nvSpPr>
        <p:spPr>
          <a:xfrm>
            <a:off x="7276012" y="4438749"/>
            <a:ext cx="1760376" cy="28254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kubelet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FD87094-E1A7-42FE-8260-C63E0076B3B6}"/>
              </a:ext>
            </a:extLst>
          </p:cNvPr>
          <p:cNvSpPr/>
          <p:nvPr/>
        </p:nvSpPr>
        <p:spPr>
          <a:xfrm>
            <a:off x="7276012" y="4798418"/>
            <a:ext cx="1760376" cy="28254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kube-proxy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7889B0C-45A1-457B-A91F-85778B80E205}"/>
              </a:ext>
            </a:extLst>
          </p:cNvPr>
          <p:cNvSpPr/>
          <p:nvPr/>
        </p:nvSpPr>
        <p:spPr>
          <a:xfrm>
            <a:off x="7276012" y="5158087"/>
            <a:ext cx="1760376" cy="28254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CRI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AF99DA7-6A78-4F43-BCDB-C4FCD070C492}"/>
              </a:ext>
            </a:extLst>
          </p:cNvPr>
          <p:cNvSpPr/>
          <p:nvPr/>
        </p:nvSpPr>
        <p:spPr>
          <a:xfrm>
            <a:off x="9325792" y="4438749"/>
            <a:ext cx="1760376" cy="28254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kubelet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39812CB-D21D-4EDF-9225-B8473F0E88CD}"/>
              </a:ext>
            </a:extLst>
          </p:cNvPr>
          <p:cNvSpPr/>
          <p:nvPr/>
        </p:nvSpPr>
        <p:spPr>
          <a:xfrm>
            <a:off x="9325792" y="4798418"/>
            <a:ext cx="1760376" cy="28254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kube-proxy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F23877E-7773-4E22-95A5-20E511A47C3B}"/>
              </a:ext>
            </a:extLst>
          </p:cNvPr>
          <p:cNvSpPr/>
          <p:nvPr/>
        </p:nvSpPr>
        <p:spPr>
          <a:xfrm>
            <a:off x="9325792" y="5158087"/>
            <a:ext cx="1760376" cy="28254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CRI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2F4110-7E50-4EA1-B89C-8258124110BC}"/>
              </a:ext>
            </a:extLst>
          </p:cNvPr>
          <p:cNvSpPr/>
          <p:nvPr/>
        </p:nvSpPr>
        <p:spPr>
          <a:xfrm>
            <a:off x="7177108" y="3977765"/>
            <a:ext cx="1958340" cy="1596653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rgbClr val="FFFF00"/>
                </a:solidFill>
              </a:rPr>
              <a:t>Worker Node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DB2805-461C-497B-B364-242D0395E64E}"/>
              </a:ext>
            </a:extLst>
          </p:cNvPr>
          <p:cNvSpPr/>
          <p:nvPr/>
        </p:nvSpPr>
        <p:spPr>
          <a:xfrm>
            <a:off x="9226810" y="3988931"/>
            <a:ext cx="1958340" cy="1596653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rgbClr val="FFFF00"/>
                </a:solidFill>
              </a:rPr>
              <a:t>Worker Node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62786AA8-3233-422B-8035-227F54B44644}"/>
              </a:ext>
            </a:extLst>
          </p:cNvPr>
          <p:cNvSpPr/>
          <p:nvPr/>
        </p:nvSpPr>
        <p:spPr>
          <a:xfrm>
            <a:off x="7303014" y="2082875"/>
            <a:ext cx="1463040" cy="838200"/>
          </a:xfrm>
          <a:prstGeom prst="clou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Cloud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E5D135-A9FC-489E-9AE2-520AD1E23C1D}"/>
              </a:ext>
            </a:extLst>
          </p:cNvPr>
          <p:cNvSpPr/>
          <p:nvPr/>
        </p:nvSpPr>
        <p:spPr>
          <a:xfrm>
            <a:off x="1172022" y="1704904"/>
            <a:ext cx="5182125" cy="388068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rgbClr val="FFFF00"/>
                </a:solidFill>
              </a:rPr>
              <a:t>Master Node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237CD2-05A8-498C-8A9D-3DFE6193BA56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3413936" y="2489906"/>
            <a:ext cx="1532534" cy="1092677"/>
          </a:xfrm>
          <a:prstGeom prst="straightConnector1">
            <a:avLst/>
          </a:prstGeom>
          <a:ln w="190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124682-813E-4926-A1A4-D0D1741682B9}"/>
              </a:ext>
            </a:extLst>
          </p:cNvPr>
          <p:cNvCxnSpPr>
            <a:cxnSpLocks/>
            <a:stCxn id="18" idx="0"/>
            <a:endCxn id="17" idx="2"/>
          </p:cNvCxnSpPr>
          <p:nvPr/>
        </p:nvCxnSpPr>
        <p:spPr>
          <a:xfrm flipV="1">
            <a:off x="4946470" y="2749423"/>
            <a:ext cx="22568" cy="833160"/>
          </a:xfrm>
          <a:prstGeom prst="straightConnector1">
            <a:avLst/>
          </a:prstGeom>
          <a:ln w="190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9559957-9764-4AB9-A6ED-324BA6162CAA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4946470" y="4077479"/>
            <a:ext cx="0" cy="833160"/>
          </a:xfrm>
          <a:prstGeom prst="straightConnector1">
            <a:avLst/>
          </a:prstGeom>
          <a:ln w="190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0D01392-EA02-4AB7-AD40-3F97813AD124}"/>
              </a:ext>
            </a:extLst>
          </p:cNvPr>
          <p:cNvCxnSpPr>
            <a:cxnSpLocks/>
            <a:stCxn id="19" idx="4"/>
            <a:endCxn id="18" idx="1"/>
          </p:cNvCxnSpPr>
          <p:nvPr/>
        </p:nvCxnSpPr>
        <p:spPr>
          <a:xfrm>
            <a:off x="2452086" y="3830031"/>
            <a:ext cx="1455576" cy="0"/>
          </a:xfrm>
          <a:prstGeom prst="straightConnector1">
            <a:avLst/>
          </a:prstGeom>
          <a:ln w="190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99F4B16-AEAC-469D-A572-BB9EF0CAC134}"/>
              </a:ext>
            </a:extLst>
          </p:cNvPr>
          <p:cNvCxnSpPr>
            <a:cxnSpLocks/>
            <a:stCxn id="17" idx="3"/>
            <a:endCxn id="32" idx="2"/>
          </p:cNvCxnSpPr>
          <p:nvPr/>
        </p:nvCxnSpPr>
        <p:spPr>
          <a:xfrm>
            <a:off x="6007846" y="2501975"/>
            <a:ext cx="1299706" cy="0"/>
          </a:xfrm>
          <a:prstGeom prst="straightConnector1">
            <a:avLst/>
          </a:prstGeom>
          <a:ln w="190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F3B20CC-D90F-4686-A58F-E983F3CCD48F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985277" y="3830031"/>
            <a:ext cx="1290735" cy="749989"/>
          </a:xfrm>
          <a:prstGeom prst="straightConnector1">
            <a:avLst/>
          </a:prstGeom>
          <a:ln w="190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D147C3B-BFCC-4DB2-99E5-260E87CA8BD8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5917905" y="4077479"/>
            <a:ext cx="1358107" cy="862210"/>
          </a:xfrm>
          <a:prstGeom prst="straightConnector1">
            <a:avLst/>
          </a:prstGeom>
          <a:ln w="190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ubtitle 2">
            <a:extLst>
              <a:ext uri="{FF2B5EF4-FFF2-40B4-BE49-F238E27FC236}">
                <a16:creationId xmlns:a16="http://schemas.microsoft.com/office/drawing/2014/main" id="{94D39D28-FD15-4E82-A74A-9A298EBABF83}"/>
              </a:ext>
            </a:extLst>
          </p:cNvPr>
          <p:cNvSpPr txBox="1">
            <a:spLocks/>
          </p:cNvSpPr>
          <p:nvPr/>
        </p:nvSpPr>
        <p:spPr>
          <a:xfrm>
            <a:off x="5985278" y="552598"/>
            <a:ext cx="4312424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b="1">
                <a:solidFill>
                  <a:srgbClr val="FFC000"/>
                </a:solidFill>
              </a:rPr>
              <a:t>master NODE &amp; worker node</a:t>
            </a:r>
          </a:p>
        </p:txBody>
      </p:sp>
    </p:spTree>
    <p:extLst>
      <p:ext uri="{BB962C8B-B14F-4D97-AF65-F5344CB8AC3E}">
        <p14:creationId xmlns:p14="http://schemas.microsoft.com/office/powerpoint/2010/main" val="3167339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>
                <a:solidFill>
                  <a:srgbClr val="00B0F0"/>
                </a:solidFill>
              </a:rPr>
              <a:t>KUBERNETES architect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Kubernetes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C6A17-F9F1-4673-8870-1400BE51E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740" y="1619867"/>
            <a:ext cx="9092519" cy="3923096"/>
          </a:xfrm>
          <a:prstGeom prst="rect">
            <a:avLst/>
          </a:prstGeom>
        </p:spPr>
      </p:pic>
      <p:sp>
        <p:nvSpPr>
          <p:cNvPr id="34" name="Subtitle 2">
            <a:extLst>
              <a:ext uri="{FF2B5EF4-FFF2-40B4-BE49-F238E27FC236}">
                <a16:creationId xmlns:a16="http://schemas.microsoft.com/office/drawing/2014/main" id="{9F1FBF65-8FFB-4EDE-A8EF-5EF927DF7EF2}"/>
              </a:ext>
            </a:extLst>
          </p:cNvPr>
          <p:cNvSpPr txBox="1">
            <a:spLocks/>
          </p:cNvSpPr>
          <p:nvPr/>
        </p:nvSpPr>
        <p:spPr>
          <a:xfrm>
            <a:off x="5985278" y="552598"/>
            <a:ext cx="4312424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b="1">
                <a:solidFill>
                  <a:srgbClr val="FFC000"/>
                </a:solidFill>
              </a:rPr>
              <a:t>master NODE &amp; worker node</a:t>
            </a:r>
          </a:p>
        </p:txBody>
      </p:sp>
    </p:spTree>
    <p:extLst>
      <p:ext uri="{BB962C8B-B14F-4D97-AF65-F5344CB8AC3E}">
        <p14:creationId xmlns:p14="http://schemas.microsoft.com/office/powerpoint/2010/main" val="2844390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>
                <a:solidFill>
                  <a:srgbClr val="00B0F0"/>
                </a:solidFill>
              </a:rPr>
              <a:t>KUBERNETES architect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Kubernetes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42AF39-753A-4CAE-BF39-360DD652F679}"/>
              </a:ext>
            </a:extLst>
          </p:cNvPr>
          <p:cNvSpPr txBox="1"/>
          <p:nvPr/>
        </p:nvSpPr>
        <p:spPr>
          <a:xfrm>
            <a:off x="1259633" y="1184988"/>
            <a:ext cx="9789885" cy="409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1800"/>
              <a:t>Kube-api-server 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/>
              <a:t>etcd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/>
              <a:t>Kube-scheduler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/>
              <a:t>Kube-controller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/>
              <a:t>Cloud-controller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6D9F639-F94C-4147-85BE-05FC12A171C3}"/>
              </a:ext>
            </a:extLst>
          </p:cNvPr>
          <p:cNvSpPr txBox="1">
            <a:spLocks/>
          </p:cNvSpPr>
          <p:nvPr/>
        </p:nvSpPr>
        <p:spPr>
          <a:xfrm>
            <a:off x="6774024" y="552598"/>
            <a:ext cx="3523677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b="1">
                <a:solidFill>
                  <a:srgbClr val="FFC000"/>
                </a:solidFill>
              </a:rPr>
              <a:t>CONTROL PLANE NODE</a:t>
            </a:r>
          </a:p>
        </p:txBody>
      </p:sp>
    </p:spTree>
    <p:extLst>
      <p:ext uri="{BB962C8B-B14F-4D97-AF65-F5344CB8AC3E}">
        <p14:creationId xmlns:p14="http://schemas.microsoft.com/office/powerpoint/2010/main" val="3522596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139</TotalTime>
  <Words>1440</Words>
  <Application>Microsoft Office PowerPoint</Application>
  <PresentationFormat>Widescreen</PresentationFormat>
  <Paragraphs>224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</vt:lpstr>
      <vt:lpstr>Calibri</vt:lpstr>
      <vt:lpstr>Century Gothic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Viet Trinh</dc:creator>
  <cp:lastModifiedBy>Viet Trinh</cp:lastModifiedBy>
  <cp:revision>6</cp:revision>
  <dcterms:created xsi:type="dcterms:W3CDTF">2022-08-31T16:11:32Z</dcterms:created>
  <dcterms:modified xsi:type="dcterms:W3CDTF">2022-09-13T14:57:56Z</dcterms:modified>
</cp:coreProperties>
</file>