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 id="2147483688" r:id="rId2"/>
  </p:sldMasterIdLst>
  <p:notesMasterIdLst>
    <p:notesMasterId r:id="rId41"/>
  </p:notesMasterIdLst>
  <p:sldIdLst>
    <p:sldId id="318" r:id="rId3"/>
    <p:sldId id="257" r:id="rId4"/>
    <p:sldId id="280" r:id="rId5"/>
    <p:sldId id="260" r:id="rId6"/>
    <p:sldId id="2940" r:id="rId7"/>
    <p:sldId id="2957" r:id="rId8"/>
    <p:sldId id="261" r:id="rId9"/>
    <p:sldId id="2958" r:id="rId10"/>
    <p:sldId id="2959" r:id="rId11"/>
    <p:sldId id="2960" r:id="rId12"/>
    <p:sldId id="2961" r:id="rId13"/>
    <p:sldId id="2971" r:id="rId14"/>
    <p:sldId id="2970" r:id="rId15"/>
    <p:sldId id="2972" r:id="rId16"/>
    <p:sldId id="2973" r:id="rId17"/>
    <p:sldId id="2962" r:id="rId18"/>
    <p:sldId id="2974" r:id="rId19"/>
    <p:sldId id="2964" r:id="rId20"/>
    <p:sldId id="2966" r:id="rId21"/>
    <p:sldId id="2967" r:id="rId22"/>
    <p:sldId id="2968" r:id="rId23"/>
    <p:sldId id="2975" r:id="rId24"/>
    <p:sldId id="262" r:id="rId25"/>
    <p:sldId id="263" r:id="rId26"/>
    <p:sldId id="264" r:id="rId27"/>
    <p:sldId id="265" r:id="rId28"/>
    <p:sldId id="266" r:id="rId29"/>
    <p:sldId id="267" r:id="rId30"/>
    <p:sldId id="268" r:id="rId31"/>
    <p:sldId id="2976" r:id="rId32"/>
    <p:sldId id="271" r:id="rId33"/>
    <p:sldId id="272" r:id="rId34"/>
    <p:sldId id="273" r:id="rId35"/>
    <p:sldId id="274" r:id="rId36"/>
    <p:sldId id="275" r:id="rId37"/>
    <p:sldId id="276" r:id="rId38"/>
    <p:sldId id="277" r:id="rId39"/>
    <p:sldId id="278" r:id="rId40"/>
  </p:sldIdLst>
  <p:sldSz cx="12192000" cy="6858000"/>
  <p:notesSz cx="12192000" cy="6858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F0211FB-5D3B-4E9E-8EF4-E265C12BD63B}" type="datetimeFigureOut">
              <a:rPr lang="en-US" smtClean="0"/>
              <a:t>6/18/2023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639F20C-1F02-4B4B-85D6-F4C7C4319E52}" type="slidenum">
              <a:rPr lang="en-US" smtClean="0"/>
              <a:t>‹#›</a:t>
            </a:fld>
            <a:endParaRPr lang="en-US"/>
          </a:p>
        </p:txBody>
      </p:sp>
    </p:spTree>
    <p:extLst>
      <p:ext uri="{BB962C8B-B14F-4D97-AF65-F5344CB8AC3E}">
        <p14:creationId xmlns:p14="http://schemas.microsoft.com/office/powerpoint/2010/main" val="279590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39F20C-1F02-4B4B-85D6-F4C7C4319E52}" type="slidenum">
              <a:rPr lang="en-US" smtClean="0"/>
              <a:t>22</a:t>
            </a:fld>
            <a:endParaRPr lang="en-US"/>
          </a:p>
        </p:txBody>
      </p:sp>
    </p:spTree>
    <p:extLst>
      <p:ext uri="{BB962C8B-B14F-4D97-AF65-F5344CB8AC3E}">
        <p14:creationId xmlns:p14="http://schemas.microsoft.com/office/powerpoint/2010/main" val="9145297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pic>
        <p:nvPicPr>
          <p:cNvPr id="9" name="Picture 8" descr="Wordmark_center_Purple_HEX.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6054" y="6487457"/>
            <a:ext cx="3233727" cy="163374"/>
          </a:xfrm>
          <a:prstGeom prst="rect">
            <a:avLst/>
          </a:prstGeom>
        </p:spPr>
      </p:pic>
      <p:pic>
        <p:nvPicPr>
          <p:cNvPr id="6" name="Picture 5" descr="Bar_RtAngle_7502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4785" y="4006085"/>
            <a:ext cx="3045737" cy="112770"/>
          </a:xfrm>
          <a:prstGeom prst="rect">
            <a:avLst/>
          </a:prstGeom>
        </p:spPr>
      </p:pic>
      <p:sp>
        <p:nvSpPr>
          <p:cNvPr id="3" name="Title 2"/>
          <p:cNvSpPr>
            <a:spLocks noGrp="1"/>
          </p:cNvSpPr>
          <p:nvPr>
            <p:ph type="title" hasCustomPrompt="1"/>
          </p:nvPr>
        </p:nvSpPr>
        <p:spPr>
          <a:xfrm>
            <a:off x="723958" y="600453"/>
            <a:ext cx="10506420" cy="2641756"/>
          </a:xfrm>
          <a:prstGeom prst="rect">
            <a:avLst/>
          </a:prstGeom>
        </p:spPr>
        <p:txBody>
          <a:bodyPr anchor="b"/>
          <a:lstStyle>
            <a:lvl1pPr algn="l">
              <a:defRPr sz="3000" b="1" i="0">
                <a:solidFill>
                  <a:srgbClr val="4B2E83"/>
                </a:solidFill>
                <a:latin typeface="Encode Sans Normal Black" charset="0"/>
                <a:ea typeface="Encode Sans Normal Black" charset="0"/>
                <a:cs typeface="Encode Sans Normal Black" charset="0"/>
              </a:defRPr>
            </a:lvl1pPr>
          </a:lstStyle>
          <a:p>
            <a:pPr lvl="0"/>
            <a:r>
              <a:rPr lang="en-US" dirty="0"/>
              <a:t>Data Science 510</a:t>
            </a:r>
          </a:p>
        </p:txBody>
      </p:sp>
    </p:spTree>
    <p:extLst>
      <p:ext uri="{BB962C8B-B14F-4D97-AF65-F5344CB8AC3E}">
        <p14:creationId xmlns:p14="http://schemas.microsoft.com/office/powerpoint/2010/main" val="289839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B3AB-1AD4-4894-9B43-ADB4F6999F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A00B59-1A59-4C6F-A4EA-42146DACE748}"/>
              </a:ext>
            </a:extLst>
          </p:cNvPr>
          <p:cNvSpPr>
            <a:spLocks noGrp="1"/>
          </p:cNvSpPr>
          <p:nvPr>
            <p:ph type="dt" sz="half" idx="10"/>
          </p:nvPr>
        </p:nvSpPr>
        <p:spPr/>
        <p:txBody>
          <a:bodyPr/>
          <a:lstStyle/>
          <a:p>
            <a:fld id="{3F6D305C-7374-4BCE-BC7F-298E00A7DC2F}" type="datetimeFigureOut">
              <a:rPr lang="en-US" smtClean="0"/>
              <a:t>6/18/2023</a:t>
            </a:fld>
            <a:endParaRPr lang="en-US"/>
          </a:p>
        </p:txBody>
      </p:sp>
      <p:sp>
        <p:nvSpPr>
          <p:cNvPr id="4" name="Footer Placeholder 3">
            <a:extLst>
              <a:ext uri="{FF2B5EF4-FFF2-40B4-BE49-F238E27FC236}">
                <a16:creationId xmlns:a16="http://schemas.microsoft.com/office/drawing/2014/main" id="{44F7084F-EB68-455F-AA4A-2F54C935FA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0EC0F9-7BFE-4C13-8D0E-C3C4129021FA}"/>
              </a:ext>
            </a:extLst>
          </p:cNvPr>
          <p:cNvSpPr>
            <a:spLocks noGrp="1"/>
          </p:cNvSpPr>
          <p:nvPr>
            <p:ph type="sldNum" sz="quarter" idx="12"/>
          </p:nvPr>
        </p:nvSpPr>
        <p:spPr/>
        <p:txBody>
          <a:bodyPr/>
          <a:lstStyle/>
          <a:p>
            <a:fld id="{341A2190-7DDF-4E2A-93CA-84DADFC7E288}" type="slidenum">
              <a:rPr lang="en-US" smtClean="0"/>
              <a:t>‹#›</a:t>
            </a:fld>
            <a:endParaRPr lang="en-US"/>
          </a:p>
        </p:txBody>
      </p:sp>
      <p:pic>
        <p:nvPicPr>
          <p:cNvPr id="6" name="Picture 5" descr="W Logo_Purple_2685_HEX.png">
            <a:extLst>
              <a:ext uri="{FF2B5EF4-FFF2-40B4-BE49-F238E27FC236}">
                <a16:creationId xmlns:a16="http://schemas.microsoft.com/office/drawing/2014/main" id="{CD6353AC-37A4-46E5-8B37-04004DEB33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401565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585858"/>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2400" b="0" i="0">
                <a:solidFill>
                  <a:srgbClr val="585858"/>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600" b="0" i="0">
                <a:solidFill>
                  <a:srgbClr val="230047"/>
                </a:solidFill>
                <a:latin typeface="Segoe UI Light"/>
                <a:cs typeface="Segoe UI Light"/>
              </a:defRPr>
            </a:lvl1pPr>
          </a:lstStyle>
          <a:p>
            <a:pPr marL="12700">
              <a:spcBef>
                <a:spcPts val="220"/>
              </a:spcBef>
            </a:pPr>
            <a:r>
              <a:rPr lang="en-US" spc="-5"/>
              <a:t>Machine</a:t>
            </a:r>
            <a:r>
              <a:rPr lang="en-US" spc="15"/>
              <a:t> </a:t>
            </a:r>
            <a:r>
              <a:rPr lang="en-US" spc="-5"/>
              <a:t>Learning</a:t>
            </a:r>
            <a:r>
              <a:rPr lang="en-US" spc="30"/>
              <a:t> </a:t>
            </a:r>
            <a:r>
              <a:rPr lang="en-US" spc="-10"/>
              <a:t>Techniques</a:t>
            </a:r>
            <a:r>
              <a:rPr lang="en-US" spc="50"/>
              <a:t> </a:t>
            </a:r>
            <a:r>
              <a:rPr lang="en-US" spc="-5"/>
              <a:t>DATASCI</a:t>
            </a:r>
            <a:r>
              <a:rPr lang="en-US" spc="30"/>
              <a:t> </a:t>
            </a:r>
            <a:r>
              <a:rPr lang="en-US"/>
              <a:t>420</a:t>
            </a:r>
            <a:endParaRPr lang="en-US"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88156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4B2E83"/>
        </a:solidFill>
        <a:effectLst/>
      </p:bgPr>
    </p:bg>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903114" y="1924364"/>
            <a:ext cx="10086860" cy="1255307"/>
          </a:xfrm>
          <a:prstGeom prst="rect">
            <a:avLst/>
          </a:prstGeom>
          <a:ln>
            <a:solidFill>
              <a:srgbClr val="4B2E83"/>
            </a:solidFill>
          </a:ln>
        </p:spPr>
        <p:txBody>
          <a:bodyPr anchor="b">
            <a:noAutofit/>
          </a:bodyPr>
          <a:lstStyle>
            <a:lvl1pPr algn="l">
              <a:defRPr sz="2700" b="0" i="0">
                <a:solidFill>
                  <a:schemeClr val="tx2"/>
                </a:solidFill>
                <a:latin typeface="Encode Sans Normal Black" charset="0"/>
                <a:ea typeface="Encode Sans Normal Black" charset="0"/>
                <a:cs typeface="Encode Sans Normal Black" charset="0"/>
              </a:defRPr>
            </a:lvl1pPr>
          </a:lstStyle>
          <a:p>
            <a:pPr lvl="0"/>
            <a:r>
              <a:rPr lang="en-US" dirty="0"/>
              <a:t>Data Science 510: </a:t>
            </a:r>
            <a:br>
              <a:rPr lang="en-US" dirty="0"/>
            </a:br>
            <a:endParaRPr lang="en-US" dirty="0"/>
          </a:p>
        </p:txBody>
      </p:sp>
      <p:pic>
        <p:nvPicPr>
          <p:cNvPr id="5" name="Picture 4" descr="UW_W 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7753" y="5945854"/>
            <a:ext cx="1828800" cy="923544"/>
          </a:xfrm>
          <a:prstGeom prst="rect">
            <a:avLst/>
          </a:prstGeom>
        </p:spPr>
      </p:pic>
      <p:pic>
        <p:nvPicPr>
          <p:cNvPr id="9" name="Picture 8"/>
          <p:cNvPicPr>
            <a:picLocks noChangeAspect="1"/>
          </p:cNvPicPr>
          <p:nvPr userDrawn="1"/>
        </p:nvPicPr>
        <p:blipFill>
          <a:blip r:embed="rId3"/>
          <a:stretch>
            <a:fillRect/>
          </a:stretch>
        </p:blipFill>
        <p:spPr>
          <a:xfrm>
            <a:off x="903113" y="6354234"/>
            <a:ext cx="3386667" cy="266700"/>
          </a:xfrm>
          <a:prstGeom prst="rect">
            <a:avLst/>
          </a:prstGeom>
        </p:spPr>
      </p:pic>
      <p:pic>
        <p:nvPicPr>
          <p:cNvPr id="2" name="Picture 1" descr="Bar_RtAngle_7502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4785" y="4006085"/>
            <a:ext cx="3045737" cy="112770"/>
          </a:xfrm>
          <a:prstGeom prst="rect">
            <a:avLst/>
          </a:prstGeom>
        </p:spPr>
      </p:pic>
    </p:spTree>
    <p:extLst>
      <p:ext uri="{BB962C8B-B14F-4D97-AF65-F5344CB8AC3E}">
        <p14:creationId xmlns:p14="http://schemas.microsoft.com/office/powerpoint/2010/main" val="415244767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879075" y="2320239"/>
            <a:ext cx="10929485" cy="3810086"/>
          </a:xfrm>
          <a:prstGeom prst="rect">
            <a:avLst/>
          </a:prstGeom>
        </p:spPr>
        <p:txBody>
          <a:bodyPr/>
          <a:lstStyle>
            <a:lvl1pPr marL="257175" indent="-257175">
              <a:buFont typeface="Lucida Grande"/>
              <a:buChar char="&gt;"/>
              <a:defRPr sz="1800" b="1" i="0" baseline="0">
                <a:solidFill>
                  <a:srgbClr val="FFFFFF"/>
                </a:solidFill>
                <a:latin typeface="Open Sans"/>
                <a:cs typeface="Open Sans"/>
              </a:defRPr>
            </a:lvl1pPr>
            <a:lvl2pPr>
              <a:defRPr sz="1500" b="1" i="0" baseline="0">
                <a:solidFill>
                  <a:srgbClr val="FFFFFF"/>
                </a:solidFill>
                <a:latin typeface="Open Sans"/>
                <a:cs typeface="Open Sans"/>
              </a:defRPr>
            </a:lvl2pPr>
            <a:lvl3pPr marL="857250" indent="-171450">
              <a:buSzPct val="100000"/>
              <a:buFont typeface="Lucida Grande"/>
              <a:buChar char="&gt;"/>
              <a:defRPr sz="1350" b="1" i="0" baseline="0">
                <a:solidFill>
                  <a:srgbClr val="FFFFFF"/>
                </a:solidFill>
                <a:latin typeface="Open Sans"/>
                <a:cs typeface="Open Sans"/>
              </a:defRPr>
            </a:lvl3pPr>
            <a:lvl4pPr>
              <a:defRPr sz="1200" b="1" i="0" baseline="0">
                <a:solidFill>
                  <a:srgbClr val="FFFFFF"/>
                </a:solidFill>
                <a:latin typeface="Open Sans"/>
                <a:cs typeface="Open Sans"/>
              </a:defRPr>
            </a:lvl4pPr>
            <a:lvl5pPr marL="1543050" indent="-171450">
              <a:buFont typeface="Lucida Grande"/>
              <a:buChar char="&gt;"/>
              <a:defRPr sz="1050" b="1" i="0" baseline="0">
                <a:solidFill>
                  <a:srgbClr val="FFFFFF"/>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5" name="Text Placeholder 5"/>
          <p:cNvSpPr>
            <a:spLocks noGrp="1"/>
          </p:cNvSpPr>
          <p:nvPr>
            <p:ph type="body" sz="quarter" idx="12" hasCustomPrompt="1"/>
          </p:nvPr>
        </p:nvSpPr>
        <p:spPr>
          <a:xfrm>
            <a:off x="895677" y="1730667"/>
            <a:ext cx="10912883" cy="411171"/>
          </a:xfrm>
          <a:prstGeom prst="rect">
            <a:avLst/>
          </a:prstGeom>
        </p:spPr>
        <p:txBody>
          <a:bodyPr>
            <a:noAutofit/>
          </a:bodyPr>
          <a:lstStyle>
            <a:lvl1pPr marL="0" indent="0">
              <a:lnSpc>
                <a:spcPct val="90000"/>
              </a:lnSpc>
              <a:buNone/>
              <a:defRPr sz="1800" b="0" i="0" baseline="0">
                <a:solidFill>
                  <a:srgbClr val="FFFFFF"/>
                </a:solidFill>
                <a:latin typeface="Uni Sans Regular"/>
                <a:cs typeface="Uni Sans Regular"/>
              </a:defRPr>
            </a:lvl1pPr>
            <a:lvl2pPr marL="342900" indent="0">
              <a:buNone/>
              <a:defRPr b="0" i="0">
                <a:solidFill>
                  <a:srgbClr val="E8D3A2"/>
                </a:solidFill>
                <a:latin typeface="Encode Sans Normal Black"/>
                <a:cs typeface="Encode Sans Normal Black"/>
              </a:defRPr>
            </a:lvl2pPr>
            <a:lvl3pPr marL="685800" indent="0">
              <a:buNone/>
              <a:defRPr b="0" i="0">
                <a:solidFill>
                  <a:srgbClr val="E8D3A2"/>
                </a:solidFill>
                <a:latin typeface="Encode Sans Normal Black"/>
                <a:cs typeface="Encode Sans Normal Black"/>
              </a:defRPr>
            </a:lvl3pPr>
            <a:lvl4pPr marL="1028700" indent="0">
              <a:buNone/>
              <a:defRPr b="0" i="0">
                <a:solidFill>
                  <a:srgbClr val="E8D3A2"/>
                </a:solidFill>
                <a:latin typeface="Encode Sans Normal Black"/>
                <a:cs typeface="Encode Sans Normal Black"/>
              </a:defRPr>
            </a:lvl4pPr>
            <a:lvl5pPr marL="1371600" indent="0">
              <a:buNone/>
              <a:defRPr b="0" i="0">
                <a:solidFill>
                  <a:srgbClr val="E8D3A2"/>
                </a:solidFill>
                <a:latin typeface="Encode Sans Normal Black"/>
                <a:cs typeface="Encode Sans Normal Black"/>
              </a:defRPr>
            </a:lvl5pPr>
          </a:lstStyle>
          <a:p>
            <a:pPr lvl="0"/>
            <a:r>
              <a:rPr lang="en-US" dirty="0"/>
              <a:t>SUB-HEADER HERE (UNI SANS REGULAR	, 24 PT.)</a:t>
            </a:r>
          </a:p>
        </p:txBody>
      </p:sp>
      <p:pic>
        <p:nvPicPr>
          <p:cNvPr id="7" name="Picture 6"/>
          <p:cNvPicPr>
            <a:picLocks noChangeAspect="1"/>
          </p:cNvPicPr>
          <p:nvPr userDrawn="1"/>
        </p:nvPicPr>
        <p:blipFill>
          <a:blip r:embed="rId2"/>
          <a:stretch>
            <a:fillRect/>
          </a:stretch>
        </p:blipFill>
        <p:spPr>
          <a:xfrm>
            <a:off x="8331201" y="6354234"/>
            <a:ext cx="3386667" cy="266700"/>
          </a:xfrm>
          <a:prstGeom prst="rect">
            <a:avLst/>
          </a:prstGeom>
        </p:spPr>
      </p:pic>
      <p:pic>
        <p:nvPicPr>
          <p:cNvPr id="8" name="Picture 7"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7" y="365069"/>
            <a:ext cx="10912883" cy="998440"/>
          </a:xfrm>
          <a:prstGeom prst="rect">
            <a:avLst/>
          </a:prstGeom>
        </p:spPr>
        <p:txBody>
          <a:bodyPr anchor="b"/>
          <a:lstStyle>
            <a:lvl1pPr algn="l">
              <a:defRPr sz="225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531203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7753" y="5945854"/>
            <a:ext cx="1828800" cy="923544"/>
          </a:xfrm>
          <a:prstGeom prst="rect">
            <a:avLst/>
          </a:prstGeom>
        </p:spPr>
      </p:pic>
      <p:sp>
        <p:nvSpPr>
          <p:cNvPr id="6" name="Text Placeholder 9"/>
          <p:cNvSpPr>
            <a:spLocks noGrp="1"/>
          </p:cNvSpPr>
          <p:nvPr>
            <p:ph type="body" sz="quarter" idx="11" hasCustomPrompt="1"/>
          </p:nvPr>
        </p:nvSpPr>
        <p:spPr>
          <a:xfrm>
            <a:off x="879073" y="1736726"/>
            <a:ext cx="10769275" cy="4015497"/>
          </a:xfrm>
          <a:prstGeom prst="rect">
            <a:avLst/>
          </a:prstGeom>
        </p:spPr>
        <p:txBody>
          <a:bodyPr/>
          <a:lstStyle>
            <a:lvl1pPr marL="257175" indent="-257175">
              <a:buFont typeface="Lucida Grande"/>
              <a:buChar char="&gt;"/>
              <a:defRPr sz="1800" b="1" i="0" baseline="0">
                <a:solidFill>
                  <a:srgbClr val="FFFFFF"/>
                </a:solidFill>
                <a:latin typeface="Open Sans"/>
                <a:cs typeface="Open Sans"/>
              </a:defRPr>
            </a:lvl1pPr>
            <a:lvl2pPr>
              <a:defRPr sz="1500" b="1" i="0" baseline="0">
                <a:solidFill>
                  <a:srgbClr val="FFFFFF"/>
                </a:solidFill>
                <a:latin typeface="Open Sans"/>
                <a:cs typeface="Open Sans"/>
              </a:defRPr>
            </a:lvl2pPr>
            <a:lvl3pPr marL="857250" indent="-171450">
              <a:buSzPct val="100000"/>
              <a:buFont typeface="Lucida Grande"/>
              <a:buChar char="&gt;"/>
              <a:defRPr sz="1350" b="1" i="0" baseline="0">
                <a:solidFill>
                  <a:srgbClr val="FFFFFF"/>
                </a:solidFill>
                <a:latin typeface="Open Sans"/>
                <a:cs typeface="Open Sans"/>
              </a:defRPr>
            </a:lvl3pPr>
            <a:lvl4pPr>
              <a:defRPr sz="1200" b="1" i="0" baseline="0">
                <a:solidFill>
                  <a:srgbClr val="FFFFFF"/>
                </a:solidFill>
                <a:latin typeface="Open Sans"/>
                <a:cs typeface="Open Sans"/>
              </a:defRPr>
            </a:lvl4pPr>
            <a:lvl5pPr marL="1543050" indent="-171450">
              <a:buFont typeface="Lucida Grande"/>
              <a:buChar char="&gt;"/>
              <a:defRPr sz="1050" b="1" i="0" baseline="0">
                <a:solidFill>
                  <a:srgbClr val="FFFFFF"/>
                </a:solidFill>
                <a:latin typeface="Open Sans"/>
                <a:cs typeface="Open Sans"/>
              </a:defRPr>
            </a:lvl5pPr>
          </a:lstStyle>
          <a:p>
            <a:pPr lvl="0"/>
            <a:r>
              <a:rPr lang="en-US" dirty="0"/>
              <a:t>Bulleted content here (Open Sans Light, 24 pt.)</a:t>
            </a:r>
          </a:p>
          <a:p>
            <a:pPr lvl="1"/>
            <a:r>
              <a:rPr lang="en-US" dirty="0"/>
              <a:t>Second level (Open Sans Light, 20)</a:t>
            </a:r>
          </a:p>
          <a:p>
            <a:pPr lvl="2"/>
            <a:r>
              <a:rPr lang="en-US" dirty="0"/>
              <a:t>Third level (Open Sans Light, 18)</a:t>
            </a:r>
          </a:p>
          <a:p>
            <a:pPr lvl="3"/>
            <a:r>
              <a:rPr lang="en-US" dirty="0"/>
              <a:t>Fourth level (Open Sans Light, 16)</a:t>
            </a:r>
          </a:p>
          <a:p>
            <a:pPr lvl="4"/>
            <a:r>
              <a:rPr lang="en-US" dirty="0"/>
              <a:t>Fifth level (Open Sans Light, 14)</a:t>
            </a:r>
          </a:p>
        </p:txBody>
      </p:sp>
      <p:pic>
        <p:nvPicPr>
          <p:cNvPr id="8" name="Picture 7"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7" y="371511"/>
            <a:ext cx="10752673" cy="991998"/>
          </a:xfrm>
          <a:prstGeom prst="rect">
            <a:avLst/>
          </a:prstGeom>
        </p:spPr>
        <p:txBody>
          <a:bodyPr anchor="b"/>
          <a:lstStyle>
            <a:lvl1pPr algn="l">
              <a:defRPr sz="225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77638300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rgbClr val="4B2E8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8331201" y="6354234"/>
            <a:ext cx="3386667" cy="266700"/>
          </a:xfrm>
          <a:prstGeom prst="rect">
            <a:avLst/>
          </a:prstGeom>
        </p:spPr>
      </p:pic>
      <p:sp>
        <p:nvSpPr>
          <p:cNvPr id="12" name="Chart Placeholder 11"/>
          <p:cNvSpPr>
            <a:spLocks noGrp="1"/>
          </p:cNvSpPr>
          <p:nvPr>
            <p:ph type="chart" sz="quarter" idx="12" hasCustomPrompt="1"/>
          </p:nvPr>
        </p:nvSpPr>
        <p:spPr>
          <a:xfrm>
            <a:off x="1022351" y="1736725"/>
            <a:ext cx="10695516" cy="4432300"/>
          </a:xfrm>
          <a:prstGeom prst="rect">
            <a:avLst/>
          </a:prstGeom>
        </p:spPr>
        <p:txBody>
          <a:bodyPr>
            <a:normAutofit/>
          </a:bodyPr>
          <a:lstStyle>
            <a:lvl1pPr marL="0" indent="0">
              <a:buNone/>
              <a:defRPr sz="18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8" name="Picture 7"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5" y="371511"/>
            <a:ext cx="10822192" cy="991998"/>
          </a:xfrm>
          <a:prstGeom prst="rect">
            <a:avLst/>
          </a:prstGeom>
        </p:spPr>
        <p:txBody>
          <a:bodyPr anchor="b"/>
          <a:lstStyle>
            <a:lvl1pPr algn="l">
              <a:defRPr sz="225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24051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Slide">
    <p:bg>
      <p:bgPr>
        <a:solidFill>
          <a:srgbClr val="4B2E83"/>
        </a:solidFill>
        <a:effectLst/>
      </p:bgPr>
    </p:bg>
    <p:spTree>
      <p:nvGrpSpPr>
        <p:cNvPr id="1" name=""/>
        <p:cNvGrpSpPr/>
        <p:nvPr/>
      </p:nvGrpSpPr>
      <p:grpSpPr>
        <a:xfrm>
          <a:off x="0" y="0"/>
          <a:ext cx="0" cy="0"/>
          <a:chOff x="0" y="0"/>
          <a:chExt cx="0" cy="0"/>
        </a:xfrm>
      </p:grpSpPr>
      <p:pic>
        <p:nvPicPr>
          <p:cNvPr id="5" name="Picture 4" descr="UW_W Logo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27753" y="5945854"/>
            <a:ext cx="1828800" cy="923544"/>
          </a:xfrm>
          <a:prstGeom prst="rect">
            <a:avLst/>
          </a:prstGeom>
        </p:spPr>
      </p:pic>
      <p:pic>
        <p:nvPicPr>
          <p:cNvPr id="9" name="Picture 8"/>
          <p:cNvPicPr>
            <a:picLocks noChangeAspect="1"/>
          </p:cNvPicPr>
          <p:nvPr userDrawn="1"/>
        </p:nvPicPr>
        <p:blipFill>
          <a:blip r:embed="rId3"/>
          <a:stretch>
            <a:fillRect/>
          </a:stretch>
        </p:blipFill>
        <p:spPr>
          <a:xfrm>
            <a:off x="903113" y="6354234"/>
            <a:ext cx="3386667" cy="266700"/>
          </a:xfrm>
          <a:prstGeom prst="rect">
            <a:avLst/>
          </a:prstGeom>
        </p:spPr>
      </p:pic>
      <p:pic>
        <p:nvPicPr>
          <p:cNvPr id="2" name="Picture 1" descr="Bar_RtAngle_7502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4785" y="4006085"/>
            <a:ext cx="3045737" cy="112770"/>
          </a:xfrm>
          <a:prstGeom prst="rect">
            <a:avLst/>
          </a:prstGeom>
        </p:spPr>
      </p:pic>
      <p:sp>
        <p:nvSpPr>
          <p:cNvPr id="8" name="Title 2"/>
          <p:cNvSpPr txBox="1">
            <a:spLocks/>
          </p:cNvSpPr>
          <p:nvPr userDrawn="1"/>
        </p:nvSpPr>
        <p:spPr>
          <a:xfrm>
            <a:off x="903113" y="3200400"/>
            <a:ext cx="10086860" cy="524128"/>
          </a:xfrm>
          <a:prstGeom prst="rect">
            <a:avLst/>
          </a:prstGeom>
          <a:ln>
            <a:solidFill>
              <a:srgbClr val="4B2E83"/>
            </a:solidFill>
          </a:ln>
        </p:spPr>
        <p:txBody>
          <a:bodyPr vert="horz" lIns="91440" tIns="45720" rIns="91440" bIns="45720" rtlCol="0" anchor="b">
            <a:noAutofit/>
          </a:bodyPr>
          <a:lstStyle>
            <a:lvl1pPr algn="l" defTabSz="342900" rtl="0" eaLnBrk="1" latinLnBrk="0" hangingPunct="1">
              <a:spcBef>
                <a:spcPct val="0"/>
              </a:spcBef>
              <a:buNone/>
              <a:defRPr sz="3200" b="1" i="0" u="none" kern="1200" baseline="0">
                <a:solidFill>
                  <a:schemeClr val="tx2"/>
                </a:solidFill>
                <a:latin typeface="Encode Sans Normal Black" charset="0"/>
                <a:ea typeface="Encode Sans Normal Black" charset="0"/>
                <a:cs typeface="Encode Sans Normal Black" charset="0"/>
              </a:defRPr>
            </a:lvl1pPr>
          </a:lstStyle>
          <a:p>
            <a:r>
              <a:rPr lang="en-US" sz="3600" b="1" dirty="0">
                <a:latin typeface="Encode Sans Normal Black" panose="02000000000000000000" pitchFamily="2" charset="0"/>
              </a:rPr>
              <a:t>Advanced Machine Learning</a:t>
            </a:r>
          </a:p>
        </p:txBody>
      </p:sp>
      <p:sp>
        <p:nvSpPr>
          <p:cNvPr id="10" name="Title 2"/>
          <p:cNvSpPr txBox="1">
            <a:spLocks/>
          </p:cNvSpPr>
          <p:nvPr userDrawn="1"/>
        </p:nvSpPr>
        <p:spPr>
          <a:xfrm>
            <a:off x="903111" y="2648564"/>
            <a:ext cx="10086860" cy="524128"/>
          </a:xfrm>
          <a:prstGeom prst="rect">
            <a:avLst/>
          </a:prstGeom>
          <a:ln>
            <a:solidFill>
              <a:srgbClr val="4B2E83"/>
            </a:solidFill>
          </a:ln>
        </p:spPr>
        <p:txBody>
          <a:bodyPr vert="horz" lIns="91440" tIns="45720" rIns="91440" bIns="45720" rtlCol="0" anchor="b">
            <a:noAutofit/>
          </a:bodyPr>
          <a:lstStyle>
            <a:lvl1pPr algn="l" defTabSz="342900" rtl="0" eaLnBrk="1" latinLnBrk="0" hangingPunct="1">
              <a:spcBef>
                <a:spcPct val="0"/>
              </a:spcBef>
              <a:buNone/>
              <a:defRPr sz="3200" b="1" i="0" u="none" kern="1200" baseline="0">
                <a:solidFill>
                  <a:schemeClr val="tx2"/>
                </a:solidFill>
                <a:latin typeface="Encode Sans Normal Black" charset="0"/>
                <a:ea typeface="Encode Sans Normal Black" charset="0"/>
                <a:cs typeface="Encode Sans Normal Black" charset="0"/>
              </a:defRPr>
            </a:lvl1pPr>
          </a:lstStyle>
          <a:p>
            <a:r>
              <a:rPr lang="en-US" sz="3200" b="1" dirty="0">
                <a:latin typeface="Encode Sans Normal Black" panose="02000000000000000000" pitchFamily="2" charset="0"/>
              </a:rPr>
              <a:t>Machine Learning 520</a:t>
            </a:r>
          </a:p>
        </p:txBody>
      </p:sp>
      <p:sp>
        <p:nvSpPr>
          <p:cNvPr id="13" name="Content Placeholder 12"/>
          <p:cNvSpPr>
            <a:spLocks noGrp="1"/>
          </p:cNvSpPr>
          <p:nvPr>
            <p:ph sz="quarter" idx="10" hasCustomPrompt="1"/>
          </p:nvPr>
        </p:nvSpPr>
        <p:spPr>
          <a:xfrm>
            <a:off x="1084784" y="4724400"/>
            <a:ext cx="8534400" cy="457200"/>
          </a:xfrm>
          <a:prstGeom prst="rect">
            <a:avLst/>
          </a:prstGeom>
        </p:spPr>
        <p:txBody>
          <a:bodyPr/>
          <a:lstStyle>
            <a:lvl1pPr marL="0" indent="0">
              <a:buNone/>
              <a:defRPr sz="2800" b="1" baseline="0">
                <a:latin typeface="Encode Sans Normal" panose="02000000000000000000" pitchFamily="2" charset="0"/>
              </a:defRPr>
            </a:lvl1pPr>
          </a:lstStyle>
          <a:p>
            <a:pPr lvl="0"/>
            <a:r>
              <a:rPr lang="en-US" dirty="0"/>
              <a:t>Lesson #: Lesson Title</a:t>
            </a:r>
          </a:p>
        </p:txBody>
      </p:sp>
    </p:spTree>
    <p:extLst>
      <p:ext uri="{BB962C8B-B14F-4D97-AF65-F5344CB8AC3E}">
        <p14:creationId xmlns:p14="http://schemas.microsoft.com/office/powerpoint/2010/main" val="2560474894"/>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2364262"/>
            <a:ext cx="10928280" cy="3387963"/>
          </a:xfrm>
          <a:prstGeom prst="rect">
            <a:avLst/>
          </a:prstGeom>
        </p:spPr>
        <p:txBody>
          <a:bodyPr/>
          <a:lstStyle>
            <a:lvl1pPr marL="257175" indent="-257175">
              <a:buFont typeface="Arial" panose="020B0604020202020204" pitchFamily="34" charset="0"/>
              <a:buChar char="•"/>
              <a:defRPr sz="2400" b="0" i="0" baseline="0">
                <a:solidFill>
                  <a:srgbClr val="4B2E83"/>
                </a:solidFill>
                <a:latin typeface="Open Sans"/>
                <a:cs typeface="Open Sans"/>
              </a:defRPr>
            </a:lvl1pPr>
            <a:lvl2pPr marL="557213" indent="-214313">
              <a:buFont typeface="Arial" panose="020B0604020202020204" pitchFamily="34" charset="0"/>
              <a:buChar char="•"/>
              <a:defRPr sz="1800" b="0" i="0" baseline="0">
                <a:solidFill>
                  <a:srgbClr val="4B2E83"/>
                </a:solidFill>
                <a:latin typeface="Open Sans"/>
                <a:cs typeface="Open Sans"/>
              </a:defRPr>
            </a:lvl2pPr>
            <a:lvl3pPr marL="857250" indent="-171450">
              <a:buSzPct val="100000"/>
              <a:buFont typeface="Arial" panose="020B0604020202020204" pitchFamily="34" charset="0"/>
              <a:buChar char="•"/>
              <a:defRPr sz="1600" b="0" i="0" baseline="0">
                <a:solidFill>
                  <a:srgbClr val="4B2E83"/>
                </a:solidFill>
                <a:latin typeface="Open Sans"/>
                <a:cs typeface="Open Sans"/>
              </a:defRPr>
            </a:lvl3pPr>
            <a:lvl4pPr marL="1200150" indent="-171450">
              <a:buFont typeface="Arial" panose="020B0604020202020204" pitchFamily="34" charset="0"/>
              <a:buChar char="•"/>
              <a:defRPr sz="1600" b="0" i="0" baseline="0">
                <a:solidFill>
                  <a:srgbClr val="4B2E83"/>
                </a:solidFill>
                <a:latin typeface="Open Sans"/>
                <a:cs typeface="Open Sans"/>
              </a:defRPr>
            </a:lvl4pPr>
            <a:lvl5pPr marL="1543050" indent="-171450">
              <a:buFont typeface="Arial" panose="020B0604020202020204" pitchFamily="34" charset="0"/>
              <a:buChar char="•"/>
              <a:defRPr sz="1200" b="0"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pic>
        <p:nvPicPr>
          <p:cNvPr id="7" name="Picture 6"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7" y="371511"/>
            <a:ext cx="10911679" cy="991998"/>
          </a:xfrm>
          <a:prstGeom prst="rect">
            <a:avLst/>
          </a:prstGeom>
        </p:spPr>
        <p:txBody>
          <a:bodyPr anchor="b"/>
          <a:lstStyle>
            <a:lvl1pPr algn="l">
              <a:defRPr sz="2250" b="1" i="0" baseline="0">
                <a:latin typeface="Encode Sans Normal Black" charset="0"/>
                <a:ea typeface="Encode Sans Normal Black" charset="0"/>
                <a:cs typeface="Encode Sans Normal Black" charset="0"/>
              </a:defRPr>
            </a:lvl1pPr>
          </a:lstStyle>
          <a:p>
            <a:pPr lvl="0"/>
            <a:r>
              <a:rPr lang="en-US" dirty="0"/>
              <a:t>Learning Objectives</a:t>
            </a:r>
            <a:br>
              <a:rPr lang="en-US" dirty="0"/>
            </a:br>
            <a:endParaRPr lang="en-US" dirty="0"/>
          </a:p>
        </p:txBody>
      </p:sp>
      <p:sp>
        <p:nvSpPr>
          <p:cNvPr id="8" name="Text Placeholder 9"/>
          <p:cNvSpPr>
            <a:spLocks noGrp="1"/>
          </p:cNvSpPr>
          <p:nvPr>
            <p:ph type="body" sz="quarter" idx="12" hasCustomPrompt="1"/>
          </p:nvPr>
        </p:nvSpPr>
        <p:spPr>
          <a:xfrm>
            <a:off x="879073" y="1736727"/>
            <a:ext cx="10928280" cy="561633"/>
          </a:xfrm>
          <a:prstGeom prst="rect">
            <a:avLst/>
          </a:prstGeom>
        </p:spPr>
        <p:txBody>
          <a:bodyPr/>
          <a:lstStyle>
            <a:lvl1pPr marL="0" indent="0">
              <a:buFont typeface="Arial" panose="020B0604020202020204" pitchFamily="34" charset="0"/>
              <a:buNone/>
              <a:defRPr sz="1800" b="0" i="0" baseline="0">
                <a:solidFill>
                  <a:srgbClr val="4B2E83"/>
                </a:solidFill>
                <a:latin typeface="Open Sans"/>
                <a:cs typeface="Open Sans"/>
              </a:defRPr>
            </a:lvl1pPr>
            <a:lvl2pPr marL="557213" indent="-214313">
              <a:buFont typeface="Arial" panose="020B0604020202020204" pitchFamily="34" charset="0"/>
              <a:buChar char="•"/>
              <a:defRPr sz="1500" b="0" i="0" baseline="0">
                <a:solidFill>
                  <a:srgbClr val="4B2E83"/>
                </a:solidFill>
                <a:latin typeface="Open Sans"/>
                <a:cs typeface="Open Sans"/>
              </a:defRPr>
            </a:lvl2pPr>
            <a:lvl3pPr marL="857250" indent="-171450">
              <a:buSzPct val="100000"/>
              <a:buFont typeface="Arial" panose="020B0604020202020204" pitchFamily="34" charset="0"/>
              <a:buChar char="•"/>
              <a:defRPr sz="1350" b="0" i="0" baseline="0">
                <a:solidFill>
                  <a:srgbClr val="4B2E83"/>
                </a:solidFill>
                <a:latin typeface="Open Sans"/>
                <a:cs typeface="Open Sans"/>
              </a:defRPr>
            </a:lvl3pPr>
            <a:lvl4pPr marL="1200150" indent="-171450">
              <a:buFont typeface="Arial" panose="020B0604020202020204" pitchFamily="34" charset="0"/>
              <a:buChar char="•"/>
              <a:defRPr sz="1200" b="0" i="0" baseline="0">
                <a:solidFill>
                  <a:srgbClr val="4B2E83"/>
                </a:solidFill>
                <a:latin typeface="Open Sans"/>
                <a:cs typeface="Open Sans"/>
              </a:defRPr>
            </a:lvl4pPr>
            <a:lvl5pPr marL="1543050" indent="-171450">
              <a:buFont typeface="Arial" panose="020B0604020202020204" pitchFamily="34" charset="0"/>
              <a:buChar char="•"/>
              <a:defRPr sz="1050" b="0" i="0" baseline="0">
                <a:solidFill>
                  <a:srgbClr val="4B2E83"/>
                </a:solidFill>
                <a:latin typeface="Open Sans"/>
                <a:cs typeface="Open Sans"/>
              </a:defRPr>
            </a:lvl5pPr>
          </a:lstStyle>
          <a:p>
            <a:pPr lvl="0"/>
            <a:r>
              <a:rPr lang="en-US" dirty="0"/>
              <a:t>By the end of this session, students will be able to:</a:t>
            </a:r>
          </a:p>
        </p:txBody>
      </p:sp>
    </p:spTree>
    <p:extLst>
      <p:ext uri="{BB962C8B-B14F-4D97-AF65-F5344CB8AC3E}">
        <p14:creationId xmlns:p14="http://schemas.microsoft.com/office/powerpoint/2010/main" val="16199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4" name="Text Placeholder 9"/>
          <p:cNvSpPr>
            <a:spLocks noGrp="1"/>
          </p:cNvSpPr>
          <p:nvPr>
            <p:ph type="body" sz="quarter" idx="11" hasCustomPrompt="1"/>
          </p:nvPr>
        </p:nvSpPr>
        <p:spPr>
          <a:xfrm>
            <a:off x="879075" y="2320239"/>
            <a:ext cx="10929485" cy="3810086"/>
          </a:xfrm>
          <a:prstGeom prst="rect">
            <a:avLst/>
          </a:prstGeom>
        </p:spPr>
        <p:txBody>
          <a:bodyPr/>
          <a:lstStyle>
            <a:lvl1pPr marL="257175" indent="-257175">
              <a:buFont typeface="Arial" panose="020B0604020202020204" pitchFamily="34" charset="0"/>
              <a:buChar char="•"/>
              <a:defRPr sz="2400" b="0" i="0" baseline="0">
                <a:solidFill>
                  <a:srgbClr val="4B2E83"/>
                </a:solidFill>
                <a:latin typeface="Open Sans"/>
                <a:cs typeface="Open Sans"/>
              </a:defRPr>
            </a:lvl1pPr>
            <a:lvl2pPr marL="557213" indent="-214313">
              <a:buFont typeface="Arial" panose="020B0604020202020204" pitchFamily="34" charset="0"/>
              <a:buChar char="•"/>
              <a:defRPr sz="1800" b="0" i="0" baseline="0">
                <a:solidFill>
                  <a:srgbClr val="4B2E83"/>
                </a:solidFill>
                <a:latin typeface="Open Sans"/>
                <a:cs typeface="Open Sans"/>
              </a:defRPr>
            </a:lvl2pPr>
            <a:lvl3pPr marL="857250" indent="-171450">
              <a:buSzPct val="100000"/>
              <a:buFont typeface="Arial" panose="020B0604020202020204" pitchFamily="34" charset="0"/>
              <a:buChar char="•"/>
              <a:defRPr sz="1600" b="0" i="0" baseline="0">
                <a:solidFill>
                  <a:srgbClr val="4B2E83"/>
                </a:solidFill>
                <a:latin typeface="Open Sans"/>
                <a:cs typeface="Open Sans"/>
              </a:defRPr>
            </a:lvl3pPr>
            <a:lvl4pPr marL="1200150" indent="-171450">
              <a:buFont typeface="Arial" panose="020B0604020202020204" pitchFamily="34" charset="0"/>
              <a:buChar char="•"/>
              <a:defRPr sz="1600" b="0" i="0" baseline="0">
                <a:solidFill>
                  <a:srgbClr val="4B2E83"/>
                </a:solidFill>
                <a:latin typeface="Open Sans"/>
                <a:cs typeface="Open Sans"/>
              </a:defRPr>
            </a:lvl4pPr>
            <a:lvl5pPr marL="1543050" indent="-171450">
              <a:buFont typeface="Arial" panose="020B0604020202020204" pitchFamily="34" charset="0"/>
              <a:buChar char="•"/>
              <a:defRPr sz="1200" b="0"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6" name="Text Placeholder 5"/>
          <p:cNvSpPr>
            <a:spLocks noGrp="1"/>
          </p:cNvSpPr>
          <p:nvPr>
            <p:ph type="body" sz="quarter" idx="12" hasCustomPrompt="1"/>
          </p:nvPr>
        </p:nvSpPr>
        <p:spPr>
          <a:xfrm>
            <a:off x="895677" y="1730667"/>
            <a:ext cx="10912883" cy="411171"/>
          </a:xfrm>
          <a:prstGeom prst="rect">
            <a:avLst/>
          </a:prstGeom>
        </p:spPr>
        <p:txBody>
          <a:bodyPr>
            <a:noAutofit/>
          </a:bodyPr>
          <a:lstStyle>
            <a:lvl1pPr marL="0" indent="0">
              <a:lnSpc>
                <a:spcPct val="90000"/>
              </a:lnSpc>
              <a:buNone/>
              <a:defRPr sz="1800" b="0" i="0" baseline="0">
                <a:solidFill>
                  <a:srgbClr val="4B2E83"/>
                </a:solidFill>
                <a:latin typeface="Uni Sans Regular"/>
                <a:cs typeface="Uni Sans Regular"/>
              </a:defRPr>
            </a:lvl1pPr>
            <a:lvl2pPr marL="342900" indent="0">
              <a:buNone/>
              <a:defRPr b="0" i="0">
                <a:solidFill>
                  <a:srgbClr val="E8D3A2"/>
                </a:solidFill>
                <a:latin typeface="Encode Sans Normal Black"/>
                <a:cs typeface="Encode Sans Normal Black"/>
              </a:defRPr>
            </a:lvl2pPr>
            <a:lvl3pPr marL="685800" indent="0">
              <a:buNone/>
              <a:defRPr b="0" i="0">
                <a:solidFill>
                  <a:srgbClr val="E8D3A2"/>
                </a:solidFill>
                <a:latin typeface="Encode Sans Normal Black"/>
                <a:cs typeface="Encode Sans Normal Black"/>
              </a:defRPr>
            </a:lvl3pPr>
            <a:lvl4pPr marL="1028700" indent="0">
              <a:buNone/>
              <a:defRPr b="0" i="0">
                <a:solidFill>
                  <a:srgbClr val="E8D3A2"/>
                </a:solidFill>
                <a:latin typeface="Encode Sans Normal Black"/>
                <a:cs typeface="Encode Sans Normal Black"/>
              </a:defRPr>
            </a:lvl4pPr>
            <a:lvl5pPr marL="1371600" indent="0">
              <a:buNone/>
              <a:defRPr b="0" i="0">
                <a:solidFill>
                  <a:srgbClr val="E8D3A2"/>
                </a:solidFill>
                <a:latin typeface="Encode Sans Normal Black"/>
                <a:cs typeface="Encode Sans Normal Black"/>
              </a:defRPr>
            </a:lvl5pPr>
          </a:lstStyle>
          <a:p>
            <a:pPr lvl="0"/>
            <a:r>
              <a:rPr lang="en-US" dirty="0"/>
              <a:t>SUB-HEADER HERE (UNI SANS LIGHT, 24 PT.)</a:t>
            </a:r>
          </a:p>
        </p:txBody>
      </p:sp>
      <p:pic>
        <p:nvPicPr>
          <p:cNvPr id="9" name="Picture 8" descr="Wordmark_center_Purple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09542" y="6487457"/>
            <a:ext cx="3233727" cy="163374"/>
          </a:xfrm>
          <a:prstGeom prst="rect">
            <a:avLst/>
          </a:prstGeom>
        </p:spPr>
      </p:pic>
      <p:pic>
        <p:nvPicPr>
          <p:cNvPr id="8" name="Picture 7"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5" y="371511"/>
            <a:ext cx="10912884" cy="991998"/>
          </a:xfrm>
          <a:prstGeom prst="rect">
            <a:avLst/>
          </a:prstGeom>
        </p:spPr>
        <p:txBody>
          <a:bodyPr anchor="b"/>
          <a:lstStyle>
            <a:lvl1pPr algn="l">
              <a:defRPr sz="2250" b="1" i="0">
                <a:solidFill>
                  <a:srgbClr val="4B2E83"/>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068694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1736726"/>
            <a:ext cx="10928280" cy="4015497"/>
          </a:xfrm>
          <a:prstGeom prst="rect">
            <a:avLst/>
          </a:prstGeom>
        </p:spPr>
        <p:txBody>
          <a:bodyPr/>
          <a:lstStyle>
            <a:lvl1pPr marL="257175" indent="-257175">
              <a:buFont typeface="Arial" panose="020B0604020202020204" pitchFamily="34" charset="0"/>
              <a:buChar char="•"/>
              <a:defRPr sz="2400" b="0" i="0" baseline="0">
                <a:solidFill>
                  <a:srgbClr val="4B2E83"/>
                </a:solidFill>
                <a:latin typeface="Open Sans"/>
                <a:cs typeface="Open Sans"/>
              </a:defRPr>
            </a:lvl1pPr>
            <a:lvl2pPr marL="557213" indent="-214313">
              <a:buFont typeface="Arial" panose="020B0604020202020204" pitchFamily="34" charset="0"/>
              <a:buChar char="•"/>
              <a:defRPr sz="1800" b="0" i="0" baseline="0">
                <a:solidFill>
                  <a:srgbClr val="4B2E83"/>
                </a:solidFill>
                <a:latin typeface="Open Sans"/>
                <a:cs typeface="Open Sans"/>
              </a:defRPr>
            </a:lvl2pPr>
            <a:lvl3pPr marL="857250" indent="-171450">
              <a:buSzPct val="100000"/>
              <a:buFont typeface="Arial" panose="020B0604020202020204" pitchFamily="34" charset="0"/>
              <a:buChar char="•"/>
              <a:defRPr sz="1600" b="0" i="0" baseline="0">
                <a:solidFill>
                  <a:srgbClr val="4B2E83"/>
                </a:solidFill>
                <a:latin typeface="Open Sans"/>
                <a:cs typeface="Open Sans"/>
              </a:defRPr>
            </a:lvl3pPr>
            <a:lvl4pPr marL="1200150" indent="-171450">
              <a:buFont typeface="Arial" panose="020B0604020202020204" pitchFamily="34" charset="0"/>
              <a:buChar char="•"/>
              <a:defRPr sz="1600" b="0" i="0" baseline="0">
                <a:solidFill>
                  <a:srgbClr val="4B2E83"/>
                </a:solidFill>
                <a:latin typeface="Open Sans"/>
                <a:cs typeface="Open Sans"/>
              </a:defRPr>
            </a:lvl4pPr>
            <a:lvl5pPr marL="1543050" indent="-171450">
              <a:buFont typeface="Arial" panose="020B0604020202020204" pitchFamily="34" charset="0"/>
              <a:buChar char="•"/>
              <a:defRPr sz="1200" b="0"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pic>
        <p:nvPicPr>
          <p:cNvPr id="7" name="Picture 6"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7" y="371511"/>
            <a:ext cx="10911679" cy="991998"/>
          </a:xfrm>
          <a:prstGeom prst="rect">
            <a:avLst/>
          </a:prstGeom>
        </p:spPr>
        <p:txBody>
          <a:bodyPr anchor="b"/>
          <a:lstStyle>
            <a:lvl1pPr algn="l">
              <a:defRPr sz="3200" b="1" i="0">
                <a:latin typeface="Encode Sans Normal Black" charset="0"/>
                <a:ea typeface="Encode Sans Normal Black" charset="0"/>
                <a:cs typeface="Encode Sans Normal Black" charset="0"/>
              </a:defRPr>
            </a:lvl1pPr>
          </a:lstStyle>
          <a:p>
            <a:pPr lvl="0"/>
            <a:r>
              <a:rPr lang="en-US" dirty="0"/>
              <a:t>Header Here </a:t>
            </a:r>
            <a:br>
              <a:rPr lang="en-US" dirty="0"/>
            </a:br>
            <a:endParaRPr lang="en-US" dirty="0"/>
          </a:p>
        </p:txBody>
      </p:sp>
    </p:spTree>
    <p:extLst>
      <p:ext uri="{BB962C8B-B14F-4D97-AF65-F5344CB8AC3E}">
        <p14:creationId xmlns:p14="http://schemas.microsoft.com/office/powerpoint/2010/main" val="290793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Header + Content">
    <p:spTree>
      <p:nvGrpSpPr>
        <p:cNvPr id="1" name=""/>
        <p:cNvGrpSpPr/>
        <p:nvPr/>
      </p:nvGrpSpPr>
      <p:grpSpPr>
        <a:xfrm>
          <a:off x="0" y="0"/>
          <a:ext cx="0" cy="0"/>
          <a:chOff x="0" y="0"/>
          <a:chExt cx="0" cy="0"/>
        </a:xfrm>
      </p:grpSpPr>
      <p:pic>
        <p:nvPicPr>
          <p:cNvPr id="9" name="Picture 8"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pic>
        <p:nvPicPr>
          <p:cNvPr id="7" name="Picture 6"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1045634" y="2667000"/>
            <a:ext cx="10911679" cy="991998"/>
          </a:xfrm>
          <a:prstGeom prst="rect">
            <a:avLst/>
          </a:prstGeom>
        </p:spPr>
        <p:txBody>
          <a:bodyPr anchor="b"/>
          <a:lstStyle>
            <a:lvl1pPr algn="l">
              <a:defRPr sz="3200" b="1" i="0">
                <a:latin typeface="Encode Sans Normal Black" charset="0"/>
                <a:ea typeface="Encode Sans Normal Black" charset="0"/>
                <a:cs typeface="Encode Sans Normal Black" charset="0"/>
              </a:defRPr>
            </a:lvl1pPr>
          </a:lstStyle>
          <a:p>
            <a:pPr lvl="0"/>
            <a:r>
              <a:rPr lang="en-US" dirty="0"/>
              <a:t>Header Here </a:t>
            </a:r>
            <a:br>
              <a:rPr lang="en-US" dirty="0"/>
            </a:br>
            <a:endParaRPr lang="en-US" dirty="0"/>
          </a:p>
        </p:txBody>
      </p:sp>
    </p:spTree>
    <p:extLst>
      <p:ext uri="{BB962C8B-B14F-4D97-AF65-F5344CB8AC3E}">
        <p14:creationId xmlns:p14="http://schemas.microsoft.com/office/powerpoint/2010/main" val="3999008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Header + Content">
    <p:spTree>
      <p:nvGrpSpPr>
        <p:cNvPr id="1" name=""/>
        <p:cNvGrpSpPr/>
        <p:nvPr/>
      </p:nvGrpSpPr>
      <p:grpSpPr>
        <a:xfrm>
          <a:off x="0" y="0"/>
          <a:ext cx="0" cy="0"/>
          <a:chOff x="0" y="0"/>
          <a:chExt cx="0" cy="0"/>
        </a:xfrm>
      </p:grpSpPr>
      <p:sp>
        <p:nvSpPr>
          <p:cNvPr id="6" name="Text Placeholder 9"/>
          <p:cNvSpPr>
            <a:spLocks noGrp="1"/>
          </p:cNvSpPr>
          <p:nvPr>
            <p:ph type="body" sz="quarter" idx="11" hasCustomPrompt="1"/>
          </p:nvPr>
        </p:nvSpPr>
        <p:spPr>
          <a:xfrm>
            <a:off x="879073" y="1736726"/>
            <a:ext cx="10928280" cy="4015497"/>
          </a:xfrm>
          <a:prstGeom prst="rect">
            <a:avLst/>
          </a:prstGeom>
        </p:spPr>
        <p:txBody>
          <a:bodyPr/>
          <a:lstStyle>
            <a:lvl1pPr marL="257175" indent="-257175">
              <a:buFont typeface="Arial" panose="020B0604020202020204" pitchFamily="34" charset="0"/>
              <a:buChar char="•"/>
              <a:defRPr sz="2400" b="0" i="0" baseline="0">
                <a:solidFill>
                  <a:srgbClr val="4B2E83"/>
                </a:solidFill>
                <a:latin typeface="Open Sans"/>
                <a:cs typeface="Open Sans"/>
              </a:defRPr>
            </a:lvl1pPr>
            <a:lvl2pPr marL="557213" indent="-214313">
              <a:buFont typeface="Arial" panose="020B0604020202020204" pitchFamily="34" charset="0"/>
              <a:buChar char="•"/>
              <a:defRPr sz="1800" b="0" i="0" baseline="0">
                <a:solidFill>
                  <a:srgbClr val="4B2E83"/>
                </a:solidFill>
                <a:latin typeface="Open Sans"/>
                <a:cs typeface="Open Sans"/>
              </a:defRPr>
            </a:lvl2pPr>
            <a:lvl3pPr marL="857250" indent="-171450">
              <a:buSzPct val="100000"/>
              <a:buFont typeface="Arial" panose="020B0604020202020204" pitchFamily="34" charset="0"/>
              <a:buChar char="•"/>
              <a:defRPr sz="1600" b="0" i="0" baseline="0">
                <a:solidFill>
                  <a:srgbClr val="4B2E83"/>
                </a:solidFill>
                <a:latin typeface="Open Sans"/>
                <a:cs typeface="Open Sans"/>
              </a:defRPr>
            </a:lvl3pPr>
            <a:lvl4pPr marL="1200150" indent="-171450">
              <a:buFont typeface="Arial" panose="020B0604020202020204" pitchFamily="34" charset="0"/>
              <a:buChar char="•"/>
              <a:defRPr sz="1600" b="0" i="0" baseline="0">
                <a:solidFill>
                  <a:srgbClr val="4B2E83"/>
                </a:solidFill>
                <a:latin typeface="Open Sans"/>
                <a:cs typeface="Open Sans"/>
              </a:defRPr>
            </a:lvl4pPr>
            <a:lvl5pPr marL="1543050" indent="-171450">
              <a:buFont typeface="Arial" panose="020B0604020202020204" pitchFamily="34" charset="0"/>
              <a:buChar char="•"/>
              <a:defRPr sz="1200" b="0"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descr="W Logo_Purple_2685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pic>
        <p:nvPicPr>
          <p:cNvPr id="7" name="Picture 6"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7" y="371511"/>
            <a:ext cx="10911679" cy="991998"/>
          </a:xfrm>
          <a:prstGeom prst="rect">
            <a:avLst/>
          </a:prstGeom>
        </p:spPr>
        <p:txBody>
          <a:bodyPr anchor="b">
            <a:noAutofit/>
          </a:bodyPr>
          <a:lstStyle>
            <a:lvl1pPr algn="l">
              <a:defRPr sz="3200" b="1" i="0">
                <a:latin typeface="Encode Sans Normal Black" charset="0"/>
                <a:ea typeface="Encode Sans Normal Black" charset="0"/>
                <a:cs typeface="Encode Sans Normal Black" charset="0"/>
              </a:defRPr>
            </a:lvl1pPr>
          </a:lstStyle>
          <a:p>
            <a:pPr lvl="0"/>
            <a:r>
              <a:rPr lang="en-US" dirty="0"/>
              <a:t>Header Here </a:t>
            </a:r>
          </a:p>
        </p:txBody>
      </p:sp>
    </p:spTree>
    <p:extLst>
      <p:ext uri="{BB962C8B-B14F-4D97-AF65-F5344CB8AC3E}">
        <p14:creationId xmlns:p14="http://schemas.microsoft.com/office/powerpoint/2010/main" val="1597652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1022351" y="1736725"/>
            <a:ext cx="10695516" cy="4432300"/>
          </a:xfrm>
          <a:prstGeom prst="rect">
            <a:avLst/>
          </a:prstGeom>
        </p:spPr>
        <p:txBody>
          <a:bodyPr>
            <a:normAutofit/>
          </a:bodyPr>
          <a:lstStyle>
            <a:lvl1pPr marL="0" indent="0">
              <a:buNone/>
              <a:defRPr sz="1800" b="0" i="1" baseline="0">
                <a:solidFill>
                  <a:srgbClr val="999999"/>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7" name="Picture 6" descr="Wordmark_center_Purple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4142" y="6487457"/>
            <a:ext cx="3233727" cy="163374"/>
          </a:xfrm>
          <a:prstGeom prst="rect">
            <a:avLst/>
          </a:prstGeom>
        </p:spPr>
      </p:pic>
      <p:pic>
        <p:nvPicPr>
          <p:cNvPr id="6" name="Picture 5"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5" y="371511"/>
            <a:ext cx="10822192" cy="991998"/>
          </a:xfrm>
          <a:prstGeom prst="rect">
            <a:avLst/>
          </a:prstGeom>
        </p:spPr>
        <p:txBody>
          <a:bodyPr anchor="b"/>
          <a:lstStyle>
            <a:lvl1pPr algn="l">
              <a:defRPr sz="225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64426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Header + Graphic">
    <p:spTree>
      <p:nvGrpSpPr>
        <p:cNvPr id="1" name=""/>
        <p:cNvGrpSpPr/>
        <p:nvPr/>
      </p:nvGrpSpPr>
      <p:grpSpPr>
        <a:xfrm>
          <a:off x="0" y="0"/>
          <a:ext cx="0" cy="0"/>
          <a:chOff x="0" y="0"/>
          <a:chExt cx="0" cy="0"/>
        </a:xfrm>
      </p:grpSpPr>
      <p:sp>
        <p:nvSpPr>
          <p:cNvPr id="12" name="Chart Placeholder 11"/>
          <p:cNvSpPr>
            <a:spLocks noGrp="1"/>
          </p:cNvSpPr>
          <p:nvPr>
            <p:ph type="chart" sz="quarter" idx="12" hasCustomPrompt="1"/>
          </p:nvPr>
        </p:nvSpPr>
        <p:spPr>
          <a:xfrm>
            <a:off x="6400800" y="1736725"/>
            <a:ext cx="5317066" cy="4432300"/>
          </a:xfrm>
          <a:prstGeom prst="rect">
            <a:avLst/>
          </a:prstGeom>
        </p:spPr>
        <p:txBody>
          <a:bodyPr>
            <a:normAutofit/>
          </a:bodyPr>
          <a:lstStyle>
            <a:lvl1pPr marL="0" indent="0">
              <a:buNone/>
              <a:defRPr sz="1800" b="0" i="1" baseline="0">
                <a:solidFill>
                  <a:srgbClr val="999999"/>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7" name="Picture 6" descr="Wordmark_center_Purple_HEX.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84142" y="6487457"/>
            <a:ext cx="3233727" cy="163374"/>
          </a:xfrm>
          <a:prstGeom prst="rect">
            <a:avLst/>
          </a:prstGeom>
        </p:spPr>
      </p:pic>
      <p:pic>
        <p:nvPicPr>
          <p:cNvPr id="6" name="Picture 5" descr="Bar_RtAngle_7502_RGB.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633" y="1437805"/>
            <a:ext cx="1810912" cy="67050"/>
          </a:xfrm>
          <a:prstGeom prst="rect">
            <a:avLst/>
          </a:prstGeom>
        </p:spPr>
      </p:pic>
      <p:sp>
        <p:nvSpPr>
          <p:cNvPr id="2" name="Title 1"/>
          <p:cNvSpPr>
            <a:spLocks noGrp="1"/>
          </p:cNvSpPr>
          <p:nvPr>
            <p:ph type="title" hasCustomPrompt="1"/>
          </p:nvPr>
        </p:nvSpPr>
        <p:spPr>
          <a:xfrm>
            <a:off x="895675" y="371511"/>
            <a:ext cx="10822192" cy="991998"/>
          </a:xfrm>
          <a:prstGeom prst="rect">
            <a:avLst/>
          </a:prstGeom>
        </p:spPr>
        <p:txBody>
          <a:bodyPr anchor="b">
            <a:normAutofit/>
          </a:bodyPr>
          <a:lstStyle>
            <a:lvl1pPr algn="l">
              <a:defRPr sz="3200" b="1" i="0">
                <a:latin typeface="Encode Sans Normal Black" charset="0"/>
                <a:ea typeface="Encode Sans Normal Black" charset="0"/>
                <a:cs typeface="Encode Sans Normal Black" charset="0"/>
              </a:defRPr>
            </a:lvl1pPr>
          </a:lstStyle>
          <a:p>
            <a:pPr lvl="0"/>
            <a:r>
              <a:rPr lang="en-US" dirty="0"/>
              <a:t>Header Here </a:t>
            </a:r>
          </a:p>
        </p:txBody>
      </p:sp>
      <p:sp>
        <p:nvSpPr>
          <p:cNvPr id="8" name="Text Placeholder 9"/>
          <p:cNvSpPr>
            <a:spLocks noGrp="1"/>
          </p:cNvSpPr>
          <p:nvPr>
            <p:ph type="body" sz="quarter" idx="11" hasCustomPrompt="1"/>
          </p:nvPr>
        </p:nvSpPr>
        <p:spPr>
          <a:xfrm>
            <a:off x="879075" y="1736725"/>
            <a:ext cx="5140725" cy="4393600"/>
          </a:xfrm>
          <a:prstGeom prst="rect">
            <a:avLst/>
          </a:prstGeom>
        </p:spPr>
        <p:txBody>
          <a:bodyPr/>
          <a:lstStyle>
            <a:lvl1pPr marL="257175" indent="-257175">
              <a:buFont typeface="Arial" panose="020B0604020202020204" pitchFamily="34" charset="0"/>
              <a:buChar char="•"/>
              <a:defRPr sz="2400" b="0" i="0" baseline="0">
                <a:solidFill>
                  <a:srgbClr val="4B2E83"/>
                </a:solidFill>
                <a:latin typeface="Open Sans"/>
                <a:cs typeface="Open Sans"/>
              </a:defRPr>
            </a:lvl1pPr>
            <a:lvl2pPr marL="557213" indent="-214313">
              <a:buFont typeface="Arial" panose="020B0604020202020204" pitchFamily="34" charset="0"/>
              <a:buChar char="•"/>
              <a:defRPr sz="1800" b="0" i="0" baseline="0">
                <a:solidFill>
                  <a:srgbClr val="4B2E83"/>
                </a:solidFill>
                <a:latin typeface="Open Sans"/>
                <a:cs typeface="Open Sans"/>
              </a:defRPr>
            </a:lvl2pPr>
            <a:lvl3pPr marL="857250" indent="-171450">
              <a:buSzPct val="100000"/>
              <a:buFont typeface="Arial" panose="020B0604020202020204" pitchFamily="34" charset="0"/>
              <a:buChar char="•"/>
              <a:defRPr sz="1600" b="0" i="0" baseline="0">
                <a:solidFill>
                  <a:srgbClr val="4B2E83"/>
                </a:solidFill>
                <a:latin typeface="Open Sans"/>
                <a:cs typeface="Open Sans"/>
              </a:defRPr>
            </a:lvl3pPr>
            <a:lvl4pPr marL="1200150" indent="-171450">
              <a:buFont typeface="Arial" panose="020B0604020202020204" pitchFamily="34" charset="0"/>
              <a:buChar char="•"/>
              <a:defRPr sz="1600" b="0" i="0" baseline="0">
                <a:solidFill>
                  <a:srgbClr val="4B2E83"/>
                </a:solidFill>
                <a:latin typeface="Open Sans"/>
                <a:cs typeface="Open Sans"/>
              </a:defRPr>
            </a:lvl4pPr>
            <a:lvl5pPr marL="1543050" indent="-171450">
              <a:buFont typeface="Arial" panose="020B0604020202020204" pitchFamily="34" charset="0"/>
              <a:buChar char="•"/>
              <a:defRPr sz="1200" b="0" i="0" baseline="0">
                <a:solidFill>
                  <a:srgbClr val="4B2E83"/>
                </a:solidFill>
                <a:latin typeface="Open Sans"/>
                <a:cs typeface="Open Sans"/>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Tree>
    <p:extLst>
      <p:ext uri="{BB962C8B-B14F-4D97-AF65-F5344CB8AC3E}">
        <p14:creationId xmlns:p14="http://schemas.microsoft.com/office/powerpoint/2010/main" val="101188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Header + Graphic">
    <p:spTree>
      <p:nvGrpSpPr>
        <p:cNvPr id="1" name=""/>
        <p:cNvGrpSpPr/>
        <p:nvPr/>
      </p:nvGrpSpPr>
      <p:grpSpPr>
        <a:xfrm>
          <a:off x="0" y="0"/>
          <a:ext cx="0" cy="0"/>
          <a:chOff x="0" y="0"/>
          <a:chExt cx="0" cy="0"/>
        </a:xfrm>
      </p:grpSpPr>
      <p:pic>
        <p:nvPicPr>
          <p:cNvPr id="2" name="Picture 1" descr="W Logo_Purple_2685_HEX.png">
            <a:extLst>
              <a:ext uri="{FF2B5EF4-FFF2-40B4-BE49-F238E27FC236}">
                <a16:creationId xmlns:a16="http://schemas.microsoft.com/office/drawing/2014/main" id="{5A2364B8-5F9A-4FF1-86F7-52593C563AA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30852" y="5949410"/>
            <a:ext cx="1828800" cy="923544"/>
          </a:xfrm>
          <a:prstGeom prst="rect">
            <a:avLst/>
          </a:prstGeom>
        </p:spPr>
      </p:pic>
    </p:spTree>
    <p:extLst>
      <p:ext uri="{BB962C8B-B14F-4D97-AF65-F5344CB8AC3E}">
        <p14:creationId xmlns:p14="http://schemas.microsoft.com/office/powerpoint/2010/main" val="787771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4055054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93" r:id="rId5"/>
    <p:sldLayoutId id="2147483683" r:id="rId6"/>
    <p:sldLayoutId id="2147483684" r:id="rId7"/>
    <p:sldLayoutId id="2147483695" r:id="rId8"/>
    <p:sldLayoutId id="2147483694" r:id="rId9"/>
    <p:sldLayoutId id="2147483699" r:id="rId10"/>
    <p:sldLayoutId id="2147483700" r:id="rId11"/>
  </p:sldLayoutIdLst>
  <p:txStyles>
    <p:titleStyle>
      <a:lvl1pPr algn="ctr" defTabSz="342900" rtl="0" eaLnBrk="1" latinLnBrk="0" hangingPunct="1">
        <a:spcBef>
          <a:spcPct val="0"/>
        </a:spcBef>
        <a:buNone/>
        <a:defRPr sz="3300" b="0" i="0" u="none"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4B2E83"/>
        </a:solidFill>
        <a:effectLst/>
      </p:bgPr>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964156716"/>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6" r:id="rId5"/>
  </p:sldLayoutIdLst>
  <p:txStyles>
    <p:titleStyle>
      <a:lvl1pPr algn="ctr" defTabSz="342900" rtl="0" eaLnBrk="1" latinLnBrk="0" hangingPunct="1">
        <a:spcBef>
          <a:spcPct val="0"/>
        </a:spcBef>
        <a:buNone/>
        <a:defRPr sz="3300" b="0" i="0" u="none"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ui.neptune.ai/" TargetMode="Externa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localhost:5000/" TargetMode="External"/><Relationship Id="rId1" Type="http://schemas.openxmlformats.org/officeDocument/2006/relationships/slideLayout" Target="../slideLayouts/slideLayout6.xml"/><Relationship Id="rId4" Type="http://schemas.openxmlformats.org/officeDocument/2006/relationships/hyperlink" Target="https://mlflow.org/docs/latest/quickstar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10.10.10.10/" TargetMode="External"/><Relationship Id="rId2" Type="http://schemas.openxmlformats.org/officeDocument/2006/relationships/hyperlink" Target="https://www.kubeflow.org/docs/started/workstation/getting-started-minikf/" TargetMode="Externa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pachyderm/pachyderm/releases" TargetMode="External"/><Relationship Id="rId1" Type="http://schemas.openxmlformats.org/officeDocument/2006/relationships/slideLayout" Target="../slideLayouts/slideLayout6.xml"/><Relationship Id="rId5" Type="http://schemas.openxmlformats.org/officeDocument/2006/relationships/hyperlink" Target="https://docs.pachyderm.com/latest/getting_started/beginner_tutorial/" TargetMode="External"/><Relationship Id="rId4" Type="http://schemas.openxmlformats.org/officeDocument/2006/relationships/hyperlink" Target="https://docs.pachyderm.com/latest/pachub/pachub_getting_started/"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hyperlink" Target="https://ai.googleblog.com/2017/04/federated-learning-collaborative.html"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hyperlink" Target="https://arxiv.org/abs/1606.07792" TargetMode="External"/><Relationship Id="rId2" Type="http://schemas.openxmlformats.org/officeDocument/2006/relationships/hyperlink" Target="https://research.fb.com/publications/practical-lessons-from-predicting-clicks-on-ads-at-facebook/" TargetMode="Externa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hyperlink" Target="https://ai.google/responsibilities/" TargetMode="External"/><Relationship Id="rId2" Type="http://schemas.openxmlformats.org/officeDocument/2006/relationships/hyperlink" Target="https://www.microsoft.com/en-us/ai/responsible-ai" TargetMode="External"/><Relationship Id="rId1" Type="http://schemas.openxmlformats.org/officeDocument/2006/relationships/slideLayout" Target="../slideLayouts/slideLayout11.xml"/><Relationship Id="rId5" Type="http://schemas.openxmlformats.org/officeDocument/2006/relationships/hyperlink" Target="https://www.pwc.com/gx/en/issues/data-and-analytics/artificial-intelligence/what-is-responsible-ai.html" TargetMode="External"/><Relationship Id="rId4" Type="http://schemas.openxmlformats.org/officeDocument/2006/relationships/hyperlink" Target="https://www.ibm.com/watson/ai-ethic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hyperlink" Target="https://hbr.org/2020/02/10-steps-to-creating-a-data-driven-culture"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337588" y="4724400"/>
            <a:ext cx="7720812" cy="457200"/>
          </a:xfrm>
        </p:spPr>
        <p:txBody>
          <a:bodyPr/>
          <a:lstStyle/>
          <a:p>
            <a:r>
              <a:rPr lang="en-US" dirty="0"/>
              <a:t>Lesson 10: Building Machine Learning Applications</a:t>
            </a:r>
          </a:p>
          <a:p>
            <a:endParaRPr lang="en-US" dirty="0"/>
          </a:p>
        </p:txBody>
      </p:sp>
    </p:spTree>
    <p:extLst>
      <p:ext uri="{BB962C8B-B14F-4D97-AF65-F5344CB8AC3E}">
        <p14:creationId xmlns:p14="http://schemas.microsoft.com/office/powerpoint/2010/main" val="2224131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1"/>
          </p:nvPr>
        </p:nvSpPr>
        <p:spPr/>
        <p:txBody>
          <a:bodyPr>
            <a:normAutofit/>
          </a:bodyPr>
          <a:lstStyle/>
          <a:p>
            <a:r>
              <a:rPr lang="en-US" dirty="0"/>
              <a:t>Add models to workflows</a:t>
            </a:r>
          </a:p>
          <a:p>
            <a:r>
              <a:rPr lang="en-US" dirty="0"/>
              <a:t>Serve through APIs</a:t>
            </a:r>
          </a:p>
          <a:p>
            <a:r>
              <a:rPr lang="en-US" dirty="0"/>
              <a:t>Monitor performance</a:t>
            </a:r>
          </a:p>
          <a:p>
            <a:r>
              <a:rPr lang="en-US" dirty="0"/>
              <a:t>Automate deployment</a:t>
            </a:r>
          </a:p>
          <a:p>
            <a:r>
              <a:rPr lang="en-US" dirty="0"/>
              <a:t>Automate rollback</a:t>
            </a:r>
          </a:p>
          <a:p>
            <a:r>
              <a:rPr lang="en-US" b="1" dirty="0"/>
              <a:t>Technology:</a:t>
            </a:r>
            <a:r>
              <a:rPr lang="en-US" dirty="0"/>
              <a:t> Spark, Docker, Kubernetes</a:t>
            </a:r>
          </a:p>
        </p:txBody>
      </p:sp>
      <p:sp>
        <p:nvSpPr>
          <p:cNvPr id="2" name="Title 1"/>
          <p:cNvSpPr>
            <a:spLocks noGrp="1"/>
          </p:cNvSpPr>
          <p:nvPr>
            <p:ph type="title"/>
          </p:nvPr>
        </p:nvSpPr>
        <p:spPr/>
        <p:txBody>
          <a:bodyPr/>
          <a:lstStyle/>
          <a:p>
            <a:r>
              <a:rPr lang="en-US" dirty="0"/>
              <a:t>Model Deployment</a:t>
            </a:r>
          </a:p>
        </p:txBody>
      </p:sp>
    </p:spTree>
    <p:extLst>
      <p:ext uri="{BB962C8B-B14F-4D97-AF65-F5344CB8AC3E}">
        <p14:creationId xmlns:p14="http://schemas.microsoft.com/office/powerpoint/2010/main" val="61124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1"/>
          </p:nvPr>
        </p:nvSpPr>
        <p:spPr/>
        <p:txBody>
          <a:bodyPr>
            <a:normAutofit/>
          </a:bodyPr>
          <a:lstStyle/>
          <a:p>
            <a:r>
              <a:rPr lang="en-US" dirty="0"/>
              <a:t>Build robust pipelines</a:t>
            </a:r>
          </a:p>
          <a:p>
            <a:r>
              <a:rPr lang="en-US" dirty="0"/>
              <a:t>Operate on real-time data</a:t>
            </a:r>
          </a:p>
          <a:p>
            <a:r>
              <a:rPr lang="en-US" dirty="0"/>
              <a:t>Archive data</a:t>
            </a:r>
          </a:p>
          <a:p>
            <a:r>
              <a:rPr lang="en-US" b="1" dirty="0"/>
              <a:t>Technology:</a:t>
            </a:r>
            <a:r>
              <a:rPr lang="en-US" dirty="0"/>
              <a:t> Kafka, MQTT, Avro, Thrift</a:t>
            </a:r>
          </a:p>
        </p:txBody>
      </p:sp>
      <p:sp>
        <p:nvSpPr>
          <p:cNvPr id="2" name="Title 1"/>
          <p:cNvSpPr>
            <a:spLocks noGrp="1"/>
          </p:cNvSpPr>
          <p:nvPr>
            <p:ph type="title"/>
          </p:nvPr>
        </p:nvSpPr>
        <p:spPr/>
        <p:txBody>
          <a:bodyPr/>
          <a:lstStyle/>
          <a:p>
            <a:r>
              <a:rPr lang="en-US" dirty="0"/>
              <a:t>Data Pipelines</a:t>
            </a:r>
          </a:p>
        </p:txBody>
      </p:sp>
    </p:spTree>
    <p:extLst>
      <p:ext uri="{BB962C8B-B14F-4D97-AF65-F5344CB8AC3E}">
        <p14:creationId xmlns:p14="http://schemas.microsoft.com/office/powerpoint/2010/main" val="1091925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6C636-7D49-4F6F-9850-76D159F5A2E6}"/>
              </a:ext>
            </a:extLst>
          </p:cNvPr>
          <p:cNvSpPr>
            <a:spLocks noGrp="1"/>
          </p:cNvSpPr>
          <p:nvPr>
            <p:ph type="title"/>
          </p:nvPr>
        </p:nvSpPr>
        <p:spPr/>
        <p:txBody>
          <a:bodyPr>
            <a:normAutofit/>
          </a:bodyPr>
          <a:lstStyle/>
          <a:p>
            <a:r>
              <a:rPr lang="en-US" dirty="0"/>
              <a:t>Why </a:t>
            </a:r>
            <a:r>
              <a:rPr lang="en-US" dirty="0" err="1"/>
              <a:t>MLOps</a:t>
            </a:r>
            <a:endParaRPr lang="en-US" dirty="0"/>
          </a:p>
        </p:txBody>
      </p:sp>
    </p:spTree>
    <p:extLst>
      <p:ext uri="{BB962C8B-B14F-4D97-AF65-F5344CB8AC3E}">
        <p14:creationId xmlns:p14="http://schemas.microsoft.com/office/powerpoint/2010/main" val="2931192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CDE2EF9-43C1-C799-9A63-2A2393BC1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3" y="271463"/>
            <a:ext cx="10110787" cy="57639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E87B324-B68C-4F16-EF1B-1AA1220F0F6C}"/>
              </a:ext>
            </a:extLst>
          </p:cNvPr>
          <p:cNvSpPr txBox="1"/>
          <p:nvPr/>
        </p:nvSpPr>
        <p:spPr>
          <a:xfrm>
            <a:off x="2362200" y="5940206"/>
            <a:ext cx="6096000" cy="646331"/>
          </a:xfrm>
          <a:prstGeom prst="rect">
            <a:avLst/>
          </a:prstGeom>
          <a:noFill/>
        </p:spPr>
        <p:txBody>
          <a:bodyPr wrap="square">
            <a:spAutoFit/>
          </a:bodyPr>
          <a:lstStyle/>
          <a:p>
            <a:r>
              <a:rPr lang="en-US" dirty="0"/>
              <a:t>Source: https://neptune.ai/blog/how-to-monitor-your-models-in-production-guide</a:t>
            </a:r>
          </a:p>
        </p:txBody>
      </p:sp>
    </p:spTree>
    <p:extLst>
      <p:ext uri="{BB962C8B-B14F-4D97-AF65-F5344CB8AC3E}">
        <p14:creationId xmlns:p14="http://schemas.microsoft.com/office/powerpoint/2010/main" val="3376339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6BEE7B-104F-2D47-DFB5-FAED999871DB}"/>
              </a:ext>
            </a:extLst>
          </p:cNvPr>
          <p:cNvSpPr>
            <a:spLocks noGrp="1"/>
          </p:cNvSpPr>
          <p:nvPr>
            <p:ph type="body" sz="quarter" idx="11"/>
          </p:nvPr>
        </p:nvSpPr>
        <p:spPr>
          <a:xfrm>
            <a:off x="879073" y="1736726"/>
            <a:ext cx="10928280" cy="4664074"/>
          </a:xfrm>
        </p:spPr>
        <p:txBody>
          <a:bodyPr/>
          <a:lstStyle/>
          <a:p>
            <a:r>
              <a:rPr lang="en-US" sz="1800" dirty="0"/>
              <a:t>Machine learning models are dynamic and sensitive to changes in the real world, and their performance tends to degrade over time.</a:t>
            </a:r>
          </a:p>
          <a:p>
            <a:r>
              <a:rPr lang="en-US" sz="1800" dirty="0"/>
              <a:t>Deploying a new model is akin to buying a new car: its value drops instantly, and its performance starts to decline as soon as it's put to use.</a:t>
            </a:r>
          </a:p>
          <a:p>
            <a:r>
              <a:rPr lang="en-US" sz="1800" dirty="0"/>
              <a:t>Deployment should not be viewed as the final step, as there is ongoing work to be done to maintain and improve the model's performance.</a:t>
            </a:r>
          </a:p>
          <a:p>
            <a:r>
              <a:rPr lang="en-US" sz="1800" dirty="0"/>
              <a:t>Regular reporting to business stakeholders is crucial to assess whether the deployed machine learning solution is effectively addressing the problem it was designed to solve.</a:t>
            </a:r>
          </a:p>
          <a:p>
            <a:r>
              <a:rPr lang="en-US" sz="1800" dirty="0"/>
              <a:t>Model monitoring after deployment is essential to ensure that it continues to perform as expected.</a:t>
            </a:r>
          </a:p>
          <a:p>
            <a:r>
              <a:rPr lang="en-US" sz="1800" dirty="0"/>
              <a:t>Updating the model to account for localized problems, such as geographic regions, is necessary for optimal performance.</a:t>
            </a:r>
          </a:p>
          <a:p>
            <a:r>
              <a:rPr lang="en-US" sz="1800" b="1" dirty="0"/>
              <a:t>The key takeaway is that the deployment of a machine learning model is just the beginning of the work involved in maintaining and improving its performance.</a:t>
            </a:r>
          </a:p>
        </p:txBody>
      </p:sp>
      <p:sp>
        <p:nvSpPr>
          <p:cNvPr id="3" name="Title 2">
            <a:extLst>
              <a:ext uri="{FF2B5EF4-FFF2-40B4-BE49-F238E27FC236}">
                <a16:creationId xmlns:a16="http://schemas.microsoft.com/office/drawing/2014/main" id="{D8CF4A15-0BBF-2C56-81B7-ABA93D68588E}"/>
              </a:ext>
            </a:extLst>
          </p:cNvPr>
          <p:cNvSpPr>
            <a:spLocks noGrp="1"/>
          </p:cNvSpPr>
          <p:nvPr>
            <p:ph type="title"/>
          </p:nvPr>
        </p:nvSpPr>
        <p:spPr/>
        <p:txBody>
          <a:bodyPr/>
          <a:lstStyle/>
          <a:p>
            <a:r>
              <a:rPr lang="en-US" dirty="0"/>
              <a:t>Why you need to monitor your Machine Learning models in production</a:t>
            </a:r>
          </a:p>
        </p:txBody>
      </p:sp>
    </p:spTree>
    <p:extLst>
      <p:ext uri="{BB962C8B-B14F-4D97-AF65-F5344CB8AC3E}">
        <p14:creationId xmlns:p14="http://schemas.microsoft.com/office/powerpoint/2010/main" val="4000170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CF4A15-0BBF-2C56-81B7-ABA93D68588E}"/>
              </a:ext>
            </a:extLst>
          </p:cNvPr>
          <p:cNvSpPr>
            <a:spLocks noGrp="1"/>
          </p:cNvSpPr>
          <p:nvPr>
            <p:ph type="title"/>
          </p:nvPr>
        </p:nvSpPr>
        <p:spPr/>
        <p:txBody>
          <a:bodyPr/>
          <a:lstStyle/>
          <a:p>
            <a:r>
              <a:rPr lang="en-US" dirty="0"/>
              <a:t>Why we need to monitor ML models</a:t>
            </a:r>
          </a:p>
        </p:txBody>
      </p:sp>
      <p:graphicFrame>
        <p:nvGraphicFramePr>
          <p:cNvPr id="8" name="Table 7">
            <a:extLst>
              <a:ext uri="{FF2B5EF4-FFF2-40B4-BE49-F238E27FC236}">
                <a16:creationId xmlns:a16="http://schemas.microsoft.com/office/drawing/2014/main" id="{6BFB5F98-BFCB-39F2-6CD1-2A151325B9C6}"/>
              </a:ext>
            </a:extLst>
          </p:cNvPr>
          <p:cNvGraphicFramePr>
            <a:graphicFrameLocks noGrp="1"/>
          </p:cNvGraphicFramePr>
          <p:nvPr>
            <p:extLst>
              <p:ext uri="{D42A27DB-BD31-4B8C-83A1-F6EECF244321}">
                <p14:modId xmlns:p14="http://schemas.microsoft.com/office/powerpoint/2010/main" val="2521202571"/>
              </p:ext>
            </p:extLst>
          </p:nvPr>
        </p:nvGraphicFramePr>
        <p:xfrm>
          <a:off x="761999" y="1600200"/>
          <a:ext cx="10911679" cy="4698623"/>
        </p:xfrm>
        <a:graphic>
          <a:graphicData uri="http://schemas.openxmlformats.org/drawingml/2006/table">
            <a:tbl>
              <a:tblPr/>
              <a:tblGrid>
                <a:gridCol w="2659149">
                  <a:extLst>
                    <a:ext uri="{9D8B030D-6E8A-4147-A177-3AD203B41FA5}">
                      <a16:colId xmlns:a16="http://schemas.microsoft.com/office/drawing/2014/main" val="737089320"/>
                    </a:ext>
                  </a:extLst>
                </a:gridCol>
                <a:gridCol w="8252530">
                  <a:extLst>
                    <a:ext uri="{9D8B030D-6E8A-4147-A177-3AD203B41FA5}">
                      <a16:colId xmlns:a16="http://schemas.microsoft.com/office/drawing/2014/main" val="588341218"/>
                    </a:ext>
                  </a:extLst>
                </a:gridCol>
              </a:tblGrid>
              <a:tr h="112015">
                <a:tc>
                  <a:txBody>
                    <a:bodyPr/>
                    <a:lstStyle/>
                    <a:p>
                      <a:pPr fontAlgn="b"/>
                      <a:r>
                        <a:rPr lang="en-US" sz="2400" b="1" dirty="0">
                          <a:effectLst/>
                        </a:rPr>
                        <a:t>Reason</a:t>
                      </a:r>
                    </a:p>
                  </a:txBody>
                  <a:tcPr marL="34466" marR="34466" marT="17233" marB="17233"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2400" b="1" dirty="0">
                          <a:effectLst/>
                        </a:rPr>
                        <a:t>Description</a:t>
                      </a:r>
                    </a:p>
                  </a:txBody>
                  <a:tcPr marL="34466" marR="34466" marT="17233" marB="17233"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87746951"/>
                  </a:ext>
                </a:extLst>
              </a:tr>
              <a:tr h="654855">
                <a:tc>
                  <a:txBody>
                    <a:bodyPr/>
                    <a:lstStyle/>
                    <a:p>
                      <a:pPr fontAlgn="base"/>
                      <a:r>
                        <a:rPr lang="en-US" sz="1800" b="1" dirty="0">
                          <a:effectLst/>
                        </a:rPr>
                        <a:t>Detecting Drift</a:t>
                      </a:r>
                    </a:p>
                  </a:txBody>
                  <a:tcPr marL="34466" marR="34466" marT="17233" marB="1723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400">
                          <a:effectLst/>
                        </a:rPr>
                        <a:t>Monitoring helps detect drift in the model's performance, which is caused by changes in the input data distribution or other factors. Drift can lead to inaccurate predictions and reduced effectiveness of the model.</a:t>
                      </a:r>
                    </a:p>
                  </a:txBody>
                  <a:tcPr marL="34466" marR="34466" marT="17233" marB="1723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431305892"/>
                  </a:ext>
                </a:extLst>
              </a:tr>
              <a:tr h="654855">
                <a:tc>
                  <a:txBody>
                    <a:bodyPr/>
                    <a:lstStyle/>
                    <a:p>
                      <a:pPr fontAlgn="base"/>
                      <a:r>
                        <a:rPr lang="en-US" sz="1800" b="1" dirty="0">
                          <a:effectLst/>
                        </a:rPr>
                        <a:t>Ensuring Fairness</a:t>
                      </a:r>
                    </a:p>
                  </a:txBody>
                  <a:tcPr marL="34466" marR="34466" marT="17233" marB="1723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400">
                          <a:effectLst/>
                        </a:rPr>
                        <a:t>Monitoring helps ensure that the model is making fair and unbiased predictions, particularly with respect to sensitive attributes such as race or gender. It can also detect biases that emerge over time due to changes in the data.</a:t>
                      </a:r>
                    </a:p>
                  </a:txBody>
                  <a:tcPr marL="34466" marR="34466" marT="17233" marB="1723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479050084"/>
                  </a:ext>
                </a:extLst>
              </a:tr>
              <a:tr h="732403">
                <a:tc>
                  <a:txBody>
                    <a:bodyPr/>
                    <a:lstStyle/>
                    <a:p>
                      <a:pPr fontAlgn="base"/>
                      <a:r>
                        <a:rPr lang="en-US" sz="1800" b="1" dirty="0">
                          <a:effectLst/>
                        </a:rPr>
                        <a:t>Improving Performance</a:t>
                      </a:r>
                    </a:p>
                  </a:txBody>
                  <a:tcPr marL="34466" marR="34466" marT="17233" marB="1723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400">
                          <a:effectLst/>
                        </a:rPr>
                        <a:t>Monitoring helps identify areas where the model's performance can be improved, such as by fine-tuning hyperparameters or adjusting the model architecture. It can also help identify which features are most important for making accurate predictions.</a:t>
                      </a:r>
                    </a:p>
                  </a:txBody>
                  <a:tcPr marL="34466" marR="34466" marT="17233" marB="1723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241449116"/>
                  </a:ext>
                </a:extLst>
              </a:tr>
              <a:tr h="654855">
                <a:tc>
                  <a:txBody>
                    <a:bodyPr/>
                    <a:lstStyle/>
                    <a:p>
                      <a:pPr fontAlgn="base"/>
                      <a:r>
                        <a:rPr lang="en-US" sz="1800" b="1" dirty="0">
                          <a:effectLst/>
                        </a:rPr>
                        <a:t>Ensuring Compliance</a:t>
                      </a:r>
                    </a:p>
                  </a:txBody>
                  <a:tcPr marL="34466" marR="34466" marT="17233" marB="1723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400">
                          <a:effectLst/>
                        </a:rPr>
                        <a:t>Monitoring helps ensure that the model is complying with relevant laws, regulations, and ethical guidelines. For example, in some contexts, models must be explainable, meaning that they can be audited and understood by human experts.</a:t>
                      </a:r>
                    </a:p>
                  </a:txBody>
                  <a:tcPr marL="34466" marR="34466" marT="17233" marB="1723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033861282"/>
                  </a:ext>
                </a:extLst>
              </a:tr>
              <a:tr h="654855">
                <a:tc>
                  <a:txBody>
                    <a:bodyPr/>
                    <a:lstStyle/>
                    <a:p>
                      <a:pPr fontAlgn="base"/>
                      <a:r>
                        <a:rPr lang="en-US" sz="1800" b="1" dirty="0">
                          <a:effectLst/>
                        </a:rPr>
                        <a:t>Enabling Debugging</a:t>
                      </a:r>
                    </a:p>
                  </a:txBody>
                  <a:tcPr marL="34466" marR="34466" marT="17233" marB="1723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400">
                          <a:effectLst/>
                        </a:rPr>
                        <a:t>Monitoring helps diagnose and debug issues that may arise with the model, such as unexpected errors or poor performance on certain inputs. It can also help identify when the model is making incorrect or surprising predictions.</a:t>
                      </a:r>
                    </a:p>
                  </a:txBody>
                  <a:tcPr marL="34466" marR="34466" marT="17233" marB="1723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919675009"/>
                  </a:ext>
                </a:extLst>
              </a:tr>
              <a:tr h="887501">
                <a:tc>
                  <a:txBody>
                    <a:bodyPr/>
                    <a:lstStyle/>
                    <a:p>
                      <a:pPr fontAlgn="base"/>
                      <a:r>
                        <a:rPr lang="en-US" sz="1800" b="1" dirty="0">
                          <a:effectLst/>
                        </a:rPr>
                        <a:t>Demonstrating Value</a:t>
                      </a:r>
                    </a:p>
                  </a:txBody>
                  <a:tcPr marL="34466" marR="34466" marT="17233" marB="1723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en-US" sz="1400" dirty="0">
                          <a:effectLst/>
                        </a:rPr>
                        <a:t>Monitoring helps demonstrate the value of the machine learning solution to stakeholders, by providing evidence of its effectiveness and identifying areas for improvement. It can also help justify the investment in the model by showing how it is contributing to the organization's goals.</a:t>
                      </a:r>
                    </a:p>
                  </a:txBody>
                  <a:tcPr marL="34466" marR="34466" marT="17233" marB="17233"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380096837"/>
                  </a:ext>
                </a:extLst>
              </a:tr>
            </a:tbl>
          </a:graphicData>
        </a:graphic>
      </p:graphicFrame>
    </p:spTree>
    <p:extLst>
      <p:ext uri="{BB962C8B-B14F-4D97-AF65-F5344CB8AC3E}">
        <p14:creationId xmlns:p14="http://schemas.microsoft.com/office/powerpoint/2010/main" val="2889161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6C636-7D49-4F6F-9850-76D159F5A2E6}"/>
              </a:ext>
            </a:extLst>
          </p:cNvPr>
          <p:cNvSpPr>
            <a:spLocks noGrp="1"/>
          </p:cNvSpPr>
          <p:nvPr>
            <p:ph type="title"/>
          </p:nvPr>
        </p:nvSpPr>
        <p:spPr/>
        <p:txBody>
          <a:bodyPr>
            <a:normAutofit/>
          </a:bodyPr>
          <a:lstStyle/>
          <a:p>
            <a:r>
              <a:rPr lang="en-US" dirty="0"/>
              <a:t>ML Ops</a:t>
            </a:r>
          </a:p>
        </p:txBody>
      </p:sp>
    </p:spTree>
    <p:extLst>
      <p:ext uri="{BB962C8B-B14F-4D97-AF65-F5344CB8AC3E}">
        <p14:creationId xmlns:p14="http://schemas.microsoft.com/office/powerpoint/2010/main" val="4093359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8563-29B4-AD26-4B1B-761885ED138D}"/>
              </a:ext>
            </a:extLst>
          </p:cNvPr>
          <p:cNvSpPr>
            <a:spLocks noGrp="1"/>
          </p:cNvSpPr>
          <p:nvPr>
            <p:ph type="title"/>
          </p:nvPr>
        </p:nvSpPr>
        <p:spPr>
          <a:xfrm>
            <a:off x="1066800" y="137191"/>
            <a:ext cx="9144000" cy="416539"/>
          </a:xfrm>
        </p:spPr>
        <p:txBody>
          <a:bodyPr>
            <a:normAutofit fontScale="90000"/>
          </a:bodyPr>
          <a:lstStyle/>
          <a:p>
            <a:r>
              <a:rPr lang="en-US" dirty="0"/>
              <a:t>ML Ops Architecture </a:t>
            </a:r>
          </a:p>
        </p:txBody>
      </p:sp>
      <p:pic>
        <p:nvPicPr>
          <p:cNvPr id="4100" name="Picture 4">
            <a:extLst>
              <a:ext uri="{FF2B5EF4-FFF2-40B4-BE49-F238E27FC236}">
                <a16:creationId xmlns:a16="http://schemas.microsoft.com/office/drawing/2014/main" id="{36046459-FC8D-3DC6-D23F-72B4A2059A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21290"/>
            <a:ext cx="9829800" cy="623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594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F85C63-DC8D-7060-85E7-CEA2D46E65A8}"/>
              </a:ext>
            </a:extLst>
          </p:cNvPr>
          <p:cNvSpPr>
            <a:spLocks noGrp="1"/>
          </p:cNvSpPr>
          <p:nvPr>
            <p:ph type="body" sz="quarter" idx="11"/>
          </p:nvPr>
        </p:nvSpPr>
        <p:spPr>
          <a:xfrm>
            <a:off x="879073" y="1736726"/>
            <a:ext cx="4988327" cy="4015497"/>
          </a:xfrm>
        </p:spPr>
        <p:txBody>
          <a:bodyPr/>
          <a:lstStyle/>
          <a:p>
            <a:pPr marL="180036" indent="0">
              <a:buNone/>
            </a:pPr>
            <a:r>
              <a:rPr lang="en-US" sz="1600" dirty="0">
                <a:latin typeface="Helvetica Light" panose="020B0403020202020204" pitchFamily="34" charset="0"/>
              </a:rPr>
              <a:t>Neptune is a tracker for experiments with focus on Python. It is a hosted service.</a:t>
            </a:r>
          </a:p>
          <a:p>
            <a:pPr marL="180036" indent="0">
              <a:buNone/>
            </a:pPr>
            <a:r>
              <a:rPr lang="en-US" sz="1600" dirty="0">
                <a:latin typeface="Helvetica Light" panose="020B0403020202020204" pitchFamily="34" charset="0"/>
              </a:rPr>
              <a:t>Experiments are tracked by using library hooks to register (model) parameters, evaluation results, and upload artifacts (such as models, hashes of training data, or even code). The library can track hardware usage and experiment progress.</a:t>
            </a:r>
          </a:p>
          <a:p>
            <a:pPr marL="180036" indent="0">
              <a:buNone/>
            </a:pPr>
            <a:r>
              <a:rPr lang="en-US" sz="1600" dirty="0">
                <a:latin typeface="Helvetica Light" panose="020B0403020202020204" pitchFamily="34" charset="0"/>
              </a:rPr>
              <a:t>The results can be analyzed and compared on a website. There are also collaborative options. Neptune has integrations with </a:t>
            </a:r>
            <a:r>
              <a:rPr lang="en-US" sz="1600" dirty="0" err="1">
                <a:latin typeface="Helvetica Light" panose="020B0403020202020204" pitchFamily="34" charset="0"/>
              </a:rPr>
              <a:t>Jupyter</a:t>
            </a:r>
            <a:r>
              <a:rPr lang="en-US" sz="1600" dirty="0">
                <a:latin typeface="Helvetica Light" panose="020B0403020202020204" pitchFamily="34" charset="0"/>
              </a:rPr>
              <a:t> notebooks, various ML libraries, visualizers (</a:t>
            </a:r>
            <a:r>
              <a:rPr lang="en-US" sz="1600" dirty="0" err="1">
                <a:latin typeface="Helvetica Light" panose="020B0403020202020204" pitchFamily="34" charset="0"/>
              </a:rPr>
              <a:t>HiFlow</a:t>
            </a:r>
            <a:r>
              <a:rPr lang="en-US" sz="1600" dirty="0">
                <a:latin typeface="Helvetica Light" panose="020B0403020202020204" pitchFamily="34" charset="0"/>
              </a:rPr>
              <a:t>, </a:t>
            </a:r>
            <a:r>
              <a:rPr lang="en-US" sz="1600" dirty="0" err="1">
                <a:latin typeface="Helvetica Light" panose="020B0403020202020204" pitchFamily="34" charset="0"/>
              </a:rPr>
              <a:t>TensorBoard</a:t>
            </a:r>
            <a:r>
              <a:rPr lang="en-US" sz="1600" dirty="0">
                <a:latin typeface="Helvetica Light" panose="020B0403020202020204" pitchFamily="34" charset="0"/>
              </a:rPr>
              <a:t>), other trackers (</a:t>
            </a:r>
            <a:r>
              <a:rPr lang="en-US" sz="1600" dirty="0" err="1">
                <a:latin typeface="Helvetica Light" panose="020B0403020202020204" pitchFamily="34" charset="0"/>
              </a:rPr>
              <a:t>MLFlow</a:t>
            </a:r>
            <a:r>
              <a:rPr lang="en-US" sz="1600" dirty="0">
                <a:latin typeface="Helvetica Light" panose="020B0403020202020204" pitchFamily="34" charset="0"/>
              </a:rPr>
              <a:t>), and external offerings (Amazon </a:t>
            </a:r>
            <a:r>
              <a:rPr lang="en-US" sz="1600" dirty="0" err="1">
                <a:latin typeface="Helvetica Light" panose="020B0403020202020204" pitchFamily="34" charset="0"/>
              </a:rPr>
              <a:t>Sagemaker</a:t>
            </a:r>
            <a:r>
              <a:rPr lang="en-US" sz="1600" dirty="0">
                <a:latin typeface="Helvetica Light" panose="020B0403020202020204" pitchFamily="34" charset="0"/>
              </a:rPr>
              <a:t>).</a:t>
            </a:r>
          </a:p>
          <a:p>
            <a:pPr marL="180036" indent="0">
              <a:buNone/>
            </a:pPr>
            <a:r>
              <a:rPr lang="en-US" sz="1600" dirty="0">
                <a:latin typeface="Helvetica Light" panose="020B0403020202020204" pitchFamily="34" charset="0"/>
              </a:rPr>
              <a:t>They provide an API to query results from experiment. This can be used to feed CI/CD pipelines for model deployment.</a:t>
            </a:r>
          </a:p>
          <a:p>
            <a:endParaRPr lang="en-US" sz="1600" dirty="0"/>
          </a:p>
        </p:txBody>
      </p:sp>
      <p:sp>
        <p:nvSpPr>
          <p:cNvPr id="3" name="Title 2">
            <a:extLst>
              <a:ext uri="{FF2B5EF4-FFF2-40B4-BE49-F238E27FC236}">
                <a16:creationId xmlns:a16="http://schemas.microsoft.com/office/drawing/2014/main" id="{9734F2B4-C717-A587-9753-5DA8DB0EB19E}"/>
              </a:ext>
            </a:extLst>
          </p:cNvPr>
          <p:cNvSpPr>
            <a:spLocks noGrp="1"/>
          </p:cNvSpPr>
          <p:nvPr>
            <p:ph type="title"/>
          </p:nvPr>
        </p:nvSpPr>
        <p:spPr/>
        <p:txBody>
          <a:bodyPr/>
          <a:lstStyle/>
          <a:p>
            <a:r>
              <a:rPr lang="en-US" dirty="0"/>
              <a:t>Neptune</a:t>
            </a:r>
          </a:p>
        </p:txBody>
      </p:sp>
      <p:pic>
        <p:nvPicPr>
          <p:cNvPr id="4" name="Picture 3">
            <a:extLst>
              <a:ext uri="{FF2B5EF4-FFF2-40B4-BE49-F238E27FC236}">
                <a16:creationId xmlns:a16="http://schemas.microsoft.com/office/drawing/2014/main" id="{640ACA1F-417D-218D-6E1C-2727D110EEF6}"/>
              </a:ext>
            </a:extLst>
          </p:cNvPr>
          <p:cNvPicPr>
            <a:picLocks noChangeAspect="1"/>
          </p:cNvPicPr>
          <p:nvPr/>
        </p:nvPicPr>
        <p:blipFill>
          <a:blip r:embed="rId2"/>
          <a:stretch>
            <a:fillRect/>
          </a:stretch>
        </p:blipFill>
        <p:spPr>
          <a:xfrm>
            <a:off x="5588970" y="0"/>
            <a:ext cx="6603030" cy="4690800"/>
          </a:xfrm>
          <a:prstGeom prst="rect">
            <a:avLst/>
          </a:prstGeom>
        </p:spPr>
      </p:pic>
      <p:sp>
        <p:nvSpPr>
          <p:cNvPr id="5" name="TextBox 4">
            <a:extLst>
              <a:ext uri="{FF2B5EF4-FFF2-40B4-BE49-F238E27FC236}">
                <a16:creationId xmlns:a16="http://schemas.microsoft.com/office/drawing/2014/main" id="{967EC1DB-F4A2-7FFB-91FD-D92308BB3669}"/>
              </a:ext>
            </a:extLst>
          </p:cNvPr>
          <p:cNvSpPr txBox="1"/>
          <p:nvPr/>
        </p:nvSpPr>
        <p:spPr>
          <a:xfrm>
            <a:off x="7086600" y="4369813"/>
            <a:ext cx="5176352" cy="1015663"/>
          </a:xfrm>
          <a:prstGeom prst="rect">
            <a:avLst/>
          </a:prstGeom>
          <a:noFill/>
        </p:spPr>
        <p:txBody>
          <a:bodyPr wrap="square" rtlCol="0">
            <a:spAutoFit/>
          </a:bodyPr>
          <a:lstStyle/>
          <a:p>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conda</a:t>
            </a:r>
            <a:r>
              <a:rPr lang="en-GB" sz="1200" dirty="0">
                <a:latin typeface="Consolas" panose="020B0609020204030204" pitchFamily="49" charset="0"/>
                <a:cs typeface="Consolas" panose="020B0609020204030204" pitchFamily="49" charset="0"/>
              </a:rPr>
              <a:t> create --name </a:t>
            </a:r>
            <a:r>
              <a:rPr lang="en-GB" sz="1200" dirty="0" err="1">
                <a:latin typeface="Consolas" panose="020B0609020204030204" pitchFamily="49" charset="0"/>
                <a:cs typeface="Consolas" panose="020B0609020204030204" pitchFamily="49" charset="0"/>
              </a:rPr>
              <a:t>neptune</a:t>
            </a:r>
            <a:r>
              <a:rPr lang="en-GB" sz="1200" dirty="0">
                <a:latin typeface="Consolas" panose="020B0609020204030204" pitchFamily="49" charset="0"/>
                <a:cs typeface="Consolas" panose="020B0609020204030204" pitchFamily="49" charset="0"/>
              </a:rPr>
              <a:t> python=3.6</a:t>
            </a:r>
          </a:p>
          <a:p>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conda</a:t>
            </a:r>
            <a:r>
              <a:rPr lang="en-GB" sz="1200" dirty="0">
                <a:latin typeface="Consolas" panose="020B0609020204030204" pitchFamily="49" charset="0"/>
                <a:cs typeface="Consolas" panose="020B0609020204030204" pitchFamily="49" charset="0"/>
              </a:rPr>
              <a:t> activate </a:t>
            </a:r>
            <a:r>
              <a:rPr lang="en-GB" sz="1200" dirty="0" err="1">
                <a:latin typeface="Consolas" panose="020B0609020204030204" pitchFamily="49" charset="0"/>
                <a:cs typeface="Consolas" panose="020B0609020204030204" pitchFamily="49" charset="0"/>
              </a:rPr>
              <a:t>neptune</a:t>
            </a:r>
            <a:endParaRPr lang="en-GB" sz="1200" dirty="0">
              <a:latin typeface="Consolas" panose="020B0609020204030204" pitchFamily="49" charset="0"/>
              <a:cs typeface="Consolas" panose="020B0609020204030204" pitchFamily="49" charset="0"/>
            </a:endParaRPr>
          </a:p>
          <a:p>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conda</a:t>
            </a:r>
            <a:r>
              <a:rPr lang="en-GB" sz="1200" dirty="0">
                <a:latin typeface="Consolas" panose="020B0609020204030204" pitchFamily="49" charset="0"/>
                <a:cs typeface="Consolas" panose="020B0609020204030204" pitchFamily="49" charset="0"/>
              </a:rPr>
              <a:t> install -c </a:t>
            </a:r>
            <a:r>
              <a:rPr lang="en-GB" sz="1200" dirty="0" err="1">
                <a:latin typeface="Consolas" panose="020B0609020204030204" pitchFamily="49" charset="0"/>
                <a:cs typeface="Consolas" panose="020B0609020204030204" pitchFamily="49" charset="0"/>
              </a:rPr>
              <a:t>conda</a:t>
            </a:r>
            <a:r>
              <a:rPr lang="en-GB" sz="1200" dirty="0">
                <a:latin typeface="Consolas" panose="020B0609020204030204" pitchFamily="49" charset="0"/>
                <a:cs typeface="Consolas" panose="020B0609020204030204" pitchFamily="49" charset="0"/>
              </a:rPr>
              <a:t>-forge </a:t>
            </a:r>
            <a:r>
              <a:rPr lang="en-GB" sz="1200" dirty="0" err="1">
                <a:latin typeface="Consolas" panose="020B0609020204030204" pitchFamily="49" charset="0"/>
                <a:cs typeface="Consolas" panose="020B0609020204030204" pitchFamily="49" charset="0"/>
              </a:rPr>
              <a:t>neptune</a:t>
            </a:r>
            <a:r>
              <a:rPr lang="en-GB" sz="1200" dirty="0">
                <a:latin typeface="Consolas" panose="020B0609020204030204" pitchFamily="49" charset="0"/>
                <a:cs typeface="Consolas" panose="020B0609020204030204" pitchFamily="49" charset="0"/>
              </a:rPr>
              <a:t>-client</a:t>
            </a:r>
          </a:p>
          <a:p>
            <a:r>
              <a:rPr lang="en-GB" sz="1200" dirty="0">
                <a:latin typeface="Consolas" panose="020B0609020204030204" pitchFamily="49" charset="0"/>
                <a:cs typeface="Consolas" panose="020B0609020204030204" pitchFamily="49" charset="0"/>
              </a:rPr>
              <a:t>$ cd /somewhere</a:t>
            </a:r>
          </a:p>
          <a:p>
            <a:endParaRPr lang="en-GB" sz="1200" dirty="0">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ADF5743C-FEC7-2912-37AF-5923F970B9C9}"/>
              </a:ext>
            </a:extLst>
          </p:cNvPr>
          <p:cNvSpPr txBox="1"/>
          <p:nvPr/>
        </p:nvSpPr>
        <p:spPr>
          <a:xfrm>
            <a:off x="3373236" y="6031280"/>
            <a:ext cx="6130412" cy="307777"/>
          </a:xfrm>
          <a:prstGeom prst="rect">
            <a:avLst/>
          </a:prstGeom>
          <a:noFill/>
        </p:spPr>
        <p:txBody>
          <a:bodyPr wrap="square">
            <a:spAutoFit/>
          </a:bodyPr>
          <a:lstStyle/>
          <a:p>
            <a:r>
              <a:rPr lang="en-GB" sz="1400" dirty="0">
                <a:latin typeface="Consolas" panose="020B0609020204030204" pitchFamily="49" charset="0"/>
                <a:cs typeface="Consolas" panose="020B0609020204030204" pitchFamily="49" charset="0"/>
                <a:hlinkClick r:id="rId3"/>
              </a:rPr>
              <a:t>https://ui.neptune.ai/</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98883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F85C63-DC8D-7060-85E7-CEA2D46E65A8}"/>
              </a:ext>
            </a:extLst>
          </p:cNvPr>
          <p:cNvSpPr>
            <a:spLocks noGrp="1"/>
          </p:cNvSpPr>
          <p:nvPr>
            <p:ph type="body" sz="quarter" idx="11"/>
          </p:nvPr>
        </p:nvSpPr>
        <p:spPr>
          <a:xfrm>
            <a:off x="879073" y="1736726"/>
            <a:ext cx="4988327" cy="4015497"/>
          </a:xfrm>
        </p:spPr>
        <p:txBody>
          <a:bodyPr/>
          <a:lstStyle/>
          <a:p>
            <a:pPr marL="180036" indent="0">
              <a:buNone/>
            </a:pPr>
            <a:r>
              <a:rPr lang="en-US" sz="1600" dirty="0" err="1">
                <a:latin typeface="Helvetica Light" panose="020B0403020202020204" pitchFamily="34" charset="0"/>
              </a:rPr>
              <a:t>MLFlow</a:t>
            </a:r>
            <a:r>
              <a:rPr lang="en-US" sz="1600" dirty="0">
                <a:latin typeface="Helvetica Light" panose="020B0403020202020204" pitchFamily="34" charset="0"/>
              </a:rPr>
              <a:t> is an experiment tracker and generic model server. It can be self-hosted. </a:t>
            </a:r>
          </a:p>
          <a:p>
            <a:pPr marL="180036" indent="0">
              <a:buNone/>
            </a:pPr>
            <a:r>
              <a:rPr lang="en-US" sz="1600" dirty="0">
                <a:latin typeface="Helvetica Light" panose="020B0403020202020204" pitchFamily="34" charset="0"/>
              </a:rPr>
              <a:t>Experiments are tracked by using library hooks to register (model) parameters, evaluation results, and upload artifacts (such as models, hashes of training data, or even code). Artifacts can be logged to local, remote, or cloud storage (S3, GFS, </a:t>
            </a:r>
            <a:r>
              <a:rPr lang="en-US" sz="1600" dirty="0" err="1">
                <a:latin typeface="Helvetica Light" panose="020B0403020202020204" pitchFamily="34" charset="0"/>
              </a:rPr>
              <a:t>etc</a:t>
            </a:r>
            <a:r>
              <a:rPr lang="en-US" sz="1600" dirty="0">
                <a:latin typeface="Helvetica Light" panose="020B0403020202020204" pitchFamily="34" charset="0"/>
              </a:rPr>
              <a:t>).</a:t>
            </a:r>
          </a:p>
          <a:p>
            <a:pPr marL="180036" indent="0">
              <a:buNone/>
            </a:pPr>
            <a:r>
              <a:rPr lang="en-US" sz="1600" dirty="0">
                <a:latin typeface="Helvetica Light" panose="020B0403020202020204" pitchFamily="34" charset="0"/>
              </a:rPr>
              <a:t>Results can be analyzed through a web UI and CSV export is available. Models are packaged as a wrapper around the underlying format (</a:t>
            </a:r>
            <a:r>
              <a:rPr lang="en-US" sz="1600" dirty="0" err="1">
                <a:latin typeface="Helvetica Light" panose="020B0403020202020204" pitchFamily="34" charset="0"/>
              </a:rPr>
              <a:t>Sklearn</a:t>
            </a:r>
            <a:r>
              <a:rPr lang="en-US" sz="1600" dirty="0">
                <a:latin typeface="Helvetica Light" panose="020B0403020202020204" pitchFamily="34" charset="0"/>
              </a:rPr>
              <a:t>, </a:t>
            </a:r>
            <a:r>
              <a:rPr lang="en-US" sz="1600" dirty="0" err="1">
                <a:latin typeface="Helvetica Light" panose="020B0403020202020204" pitchFamily="34" charset="0"/>
              </a:rPr>
              <a:t>XGBoost</a:t>
            </a:r>
            <a:r>
              <a:rPr lang="en-US" sz="1600" dirty="0">
                <a:latin typeface="Helvetica Light" panose="020B0403020202020204" pitchFamily="34" charset="0"/>
              </a:rPr>
              <a:t>, Torch, </a:t>
            </a:r>
            <a:r>
              <a:rPr lang="en-US" sz="1600" dirty="0" err="1">
                <a:latin typeface="Helvetica Light" panose="020B0403020202020204" pitchFamily="34" charset="0"/>
              </a:rPr>
              <a:t>etc</a:t>
            </a:r>
            <a:r>
              <a:rPr lang="en-US" sz="1600" dirty="0">
                <a:latin typeface="Helvetica Light" panose="020B0403020202020204" pitchFamily="34" charset="0"/>
              </a:rPr>
              <a:t>). They can be pushed to Spark for batch inference or served through REST.</a:t>
            </a:r>
          </a:p>
          <a:p>
            <a:pPr marL="180036" indent="0">
              <a:buNone/>
            </a:pPr>
            <a:r>
              <a:rPr lang="en-US" sz="1600" dirty="0">
                <a:latin typeface="Helvetica Light" panose="020B0403020202020204" pitchFamily="34" charset="0"/>
              </a:rPr>
              <a:t>There are CLI, Python, R, Java, and REST APIs for further integration with CI/CD pipelines. Models can be pushed to cloud services (</a:t>
            </a:r>
            <a:r>
              <a:rPr lang="en-US" sz="1600" dirty="0" err="1">
                <a:latin typeface="Helvetica Light" panose="020B0403020202020204" pitchFamily="34" charset="0"/>
              </a:rPr>
              <a:t>SageMaker</a:t>
            </a:r>
            <a:r>
              <a:rPr lang="en-US" sz="1600" dirty="0">
                <a:latin typeface="Helvetica Light" panose="020B0403020202020204" pitchFamily="34" charset="0"/>
              </a:rPr>
              <a:t>, </a:t>
            </a:r>
            <a:r>
              <a:rPr lang="en-US" sz="1600" dirty="0" err="1">
                <a:latin typeface="Helvetica Light" panose="020B0403020202020204" pitchFamily="34" charset="0"/>
              </a:rPr>
              <a:t>AzureML</a:t>
            </a:r>
            <a:r>
              <a:rPr lang="en-US" sz="1600" dirty="0">
                <a:latin typeface="Helvetica Light" panose="020B0403020202020204" pitchFamily="34" charset="0"/>
              </a:rPr>
              <a:t>, ...).</a:t>
            </a:r>
          </a:p>
        </p:txBody>
      </p:sp>
      <p:sp>
        <p:nvSpPr>
          <p:cNvPr id="3" name="Title 2">
            <a:extLst>
              <a:ext uri="{FF2B5EF4-FFF2-40B4-BE49-F238E27FC236}">
                <a16:creationId xmlns:a16="http://schemas.microsoft.com/office/drawing/2014/main" id="{9734F2B4-C717-A587-9753-5DA8DB0EB19E}"/>
              </a:ext>
            </a:extLst>
          </p:cNvPr>
          <p:cNvSpPr>
            <a:spLocks noGrp="1"/>
          </p:cNvSpPr>
          <p:nvPr>
            <p:ph type="title"/>
          </p:nvPr>
        </p:nvSpPr>
        <p:spPr/>
        <p:txBody>
          <a:bodyPr/>
          <a:lstStyle/>
          <a:p>
            <a:r>
              <a:rPr lang="en-US" dirty="0" err="1"/>
              <a:t>MLFlow</a:t>
            </a:r>
            <a:endParaRPr lang="en-US" dirty="0"/>
          </a:p>
        </p:txBody>
      </p:sp>
      <p:sp>
        <p:nvSpPr>
          <p:cNvPr id="5" name="TextBox 4">
            <a:extLst>
              <a:ext uri="{FF2B5EF4-FFF2-40B4-BE49-F238E27FC236}">
                <a16:creationId xmlns:a16="http://schemas.microsoft.com/office/drawing/2014/main" id="{967EC1DB-F4A2-7FFB-91FD-D92308BB3669}"/>
              </a:ext>
            </a:extLst>
          </p:cNvPr>
          <p:cNvSpPr txBox="1"/>
          <p:nvPr/>
        </p:nvSpPr>
        <p:spPr>
          <a:xfrm>
            <a:off x="7086600" y="4369813"/>
            <a:ext cx="5176352" cy="1200329"/>
          </a:xfrm>
          <a:prstGeom prst="rect">
            <a:avLst/>
          </a:prstGeom>
          <a:noFill/>
        </p:spPr>
        <p:txBody>
          <a:bodyPr wrap="square" rtlCol="0">
            <a:spAutoFit/>
          </a:bodyPr>
          <a:lstStyle/>
          <a:p>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conda</a:t>
            </a:r>
            <a:r>
              <a:rPr lang="en-GB" sz="1200" dirty="0">
                <a:latin typeface="Consolas" panose="020B0609020204030204" pitchFamily="49" charset="0"/>
                <a:cs typeface="Consolas" panose="020B0609020204030204" pitchFamily="49" charset="0"/>
              </a:rPr>
              <a:t> create --name </a:t>
            </a:r>
            <a:r>
              <a:rPr lang="en-GB" sz="1200" dirty="0" err="1">
                <a:latin typeface="Consolas" panose="020B0609020204030204" pitchFamily="49" charset="0"/>
                <a:cs typeface="Consolas" panose="020B0609020204030204" pitchFamily="49" charset="0"/>
              </a:rPr>
              <a:t>mlflow</a:t>
            </a:r>
            <a:r>
              <a:rPr lang="en-GB" sz="1200" dirty="0">
                <a:latin typeface="Consolas" panose="020B0609020204030204" pitchFamily="49" charset="0"/>
                <a:cs typeface="Consolas" panose="020B0609020204030204" pitchFamily="49" charset="0"/>
              </a:rPr>
              <a:t> python=3.6</a:t>
            </a:r>
          </a:p>
          <a:p>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conda</a:t>
            </a:r>
            <a:r>
              <a:rPr lang="en-GB" sz="1200" dirty="0">
                <a:latin typeface="Consolas" panose="020B0609020204030204" pitchFamily="49" charset="0"/>
                <a:cs typeface="Consolas" panose="020B0609020204030204" pitchFamily="49" charset="0"/>
              </a:rPr>
              <a:t> activate </a:t>
            </a:r>
            <a:r>
              <a:rPr lang="en-GB" sz="1200" dirty="0" err="1">
                <a:latin typeface="Consolas" panose="020B0609020204030204" pitchFamily="49" charset="0"/>
                <a:cs typeface="Consolas" panose="020B0609020204030204" pitchFamily="49" charset="0"/>
              </a:rPr>
              <a:t>mlflow</a:t>
            </a:r>
            <a:endParaRPr lang="en-GB" sz="1200" dirty="0">
              <a:latin typeface="Consolas" panose="020B0609020204030204" pitchFamily="49" charset="0"/>
              <a:cs typeface="Consolas" panose="020B0609020204030204" pitchFamily="49" charset="0"/>
            </a:endParaRPr>
          </a:p>
          <a:p>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conda</a:t>
            </a:r>
            <a:r>
              <a:rPr lang="en-GB" sz="1200" dirty="0">
                <a:latin typeface="Consolas" panose="020B0609020204030204" pitchFamily="49" charset="0"/>
                <a:cs typeface="Consolas" panose="020B0609020204030204" pitchFamily="49" charset="0"/>
              </a:rPr>
              <a:t> install -c </a:t>
            </a:r>
            <a:r>
              <a:rPr lang="en-GB" sz="1200" dirty="0" err="1">
                <a:latin typeface="Consolas" panose="020B0609020204030204" pitchFamily="49" charset="0"/>
                <a:cs typeface="Consolas" panose="020B0609020204030204" pitchFamily="49" charset="0"/>
              </a:rPr>
              <a:t>conda</a:t>
            </a:r>
            <a:r>
              <a:rPr lang="en-GB" sz="1200" dirty="0">
                <a:latin typeface="Consolas" panose="020B0609020204030204" pitchFamily="49" charset="0"/>
                <a:cs typeface="Consolas" panose="020B0609020204030204" pitchFamily="49" charset="0"/>
              </a:rPr>
              <a:t>-forge </a:t>
            </a:r>
            <a:r>
              <a:rPr lang="en-GB" sz="1200" dirty="0" err="1">
                <a:latin typeface="Consolas" panose="020B0609020204030204" pitchFamily="49" charset="0"/>
                <a:cs typeface="Consolas" panose="020B0609020204030204" pitchFamily="49" charset="0"/>
              </a:rPr>
              <a:t>mlflow</a:t>
            </a:r>
            <a:endParaRPr lang="en-GB" sz="1200" dirty="0">
              <a:latin typeface="Consolas" panose="020B0609020204030204" pitchFamily="49" charset="0"/>
              <a:cs typeface="Consolas" panose="020B0609020204030204" pitchFamily="49" charset="0"/>
            </a:endParaRPr>
          </a:p>
          <a:p>
            <a:r>
              <a:rPr lang="en-GB" sz="1200" dirty="0">
                <a:latin typeface="Consolas" panose="020B0609020204030204" pitchFamily="49" charset="0"/>
                <a:cs typeface="Consolas" panose="020B0609020204030204" pitchFamily="49" charset="0"/>
              </a:rPr>
              <a:t>$ cd /somewhere</a:t>
            </a:r>
          </a:p>
          <a:p>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mlflow</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ui</a:t>
            </a:r>
            <a:endParaRPr lang="en-GB" sz="1200" dirty="0">
              <a:latin typeface="Consolas" panose="020B0609020204030204" pitchFamily="49" charset="0"/>
              <a:cs typeface="Consolas" panose="020B0609020204030204" pitchFamily="49" charset="0"/>
            </a:endParaRPr>
          </a:p>
          <a:p>
            <a:r>
              <a:rPr lang="en-GB" sz="1200" dirty="0">
                <a:latin typeface="Consolas" panose="020B0609020204030204" pitchFamily="49" charset="0"/>
                <a:cs typeface="Consolas" panose="020B0609020204030204" pitchFamily="49" charset="0"/>
              </a:rPr>
              <a:t>-</a:t>
            </a:r>
            <a:r>
              <a:rPr lang="en-GB" sz="1200" dirty="0">
                <a:latin typeface="Consolas" panose="020B0609020204030204" pitchFamily="49" charset="0"/>
                <a:cs typeface="Consolas" panose="020B0609020204030204" pitchFamily="49" charset="0"/>
                <a:sym typeface="Wingdings" pitchFamily="2" charset="2"/>
              </a:rPr>
              <a:t>--&gt; </a:t>
            </a:r>
            <a:r>
              <a:rPr lang="en-GB" sz="1200" dirty="0">
                <a:latin typeface="Consolas" panose="020B0609020204030204" pitchFamily="49" charset="0"/>
                <a:cs typeface="Consolas" panose="020B0609020204030204" pitchFamily="49" charset="0"/>
                <a:sym typeface="Wingdings" pitchFamily="2" charset="2"/>
                <a:hlinkClick r:id="rId2"/>
              </a:rPr>
              <a:t>http://localhost:5000</a:t>
            </a:r>
            <a:endParaRPr lang="en-GB" sz="1200" dirty="0">
              <a:latin typeface="Consolas" panose="020B0609020204030204" pitchFamily="49" charset="0"/>
              <a:cs typeface="Consolas" panose="020B0609020204030204" pitchFamily="49" charset="0"/>
              <a:sym typeface="Wingdings" pitchFamily="2" charset="2"/>
            </a:endParaRPr>
          </a:p>
        </p:txBody>
      </p:sp>
      <p:pic>
        <p:nvPicPr>
          <p:cNvPr id="6" name="Picture 5">
            <a:extLst>
              <a:ext uri="{FF2B5EF4-FFF2-40B4-BE49-F238E27FC236}">
                <a16:creationId xmlns:a16="http://schemas.microsoft.com/office/drawing/2014/main" id="{57D6E7EC-8DED-55C7-9D90-A117BBCD63BB}"/>
              </a:ext>
            </a:extLst>
          </p:cNvPr>
          <p:cNvPicPr>
            <a:picLocks noChangeAspect="1"/>
          </p:cNvPicPr>
          <p:nvPr/>
        </p:nvPicPr>
        <p:blipFill>
          <a:blip r:embed="rId3"/>
          <a:stretch>
            <a:fillRect/>
          </a:stretch>
        </p:blipFill>
        <p:spPr>
          <a:xfrm>
            <a:off x="5441668" y="-36818"/>
            <a:ext cx="6750332" cy="4676038"/>
          </a:xfrm>
          <a:prstGeom prst="rect">
            <a:avLst/>
          </a:prstGeom>
        </p:spPr>
      </p:pic>
      <p:sp>
        <p:nvSpPr>
          <p:cNvPr id="8" name="TextBox 7">
            <a:extLst>
              <a:ext uri="{FF2B5EF4-FFF2-40B4-BE49-F238E27FC236}">
                <a16:creationId xmlns:a16="http://schemas.microsoft.com/office/drawing/2014/main" id="{396E31CC-BA46-3F19-65E9-EB8A93E3DAD0}"/>
              </a:ext>
            </a:extLst>
          </p:cNvPr>
          <p:cNvSpPr txBox="1"/>
          <p:nvPr/>
        </p:nvSpPr>
        <p:spPr>
          <a:xfrm>
            <a:off x="2971800" y="6013542"/>
            <a:ext cx="6130412" cy="307777"/>
          </a:xfrm>
          <a:prstGeom prst="rect">
            <a:avLst/>
          </a:prstGeom>
          <a:noFill/>
        </p:spPr>
        <p:txBody>
          <a:bodyPr wrap="square">
            <a:spAutoFit/>
          </a:bodyPr>
          <a:lstStyle/>
          <a:p>
            <a:r>
              <a:rPr lang="en-GB" sz="1400" dirty="0">
                <a:latin typeface="Consolas" panose="020B0609020204030204" pitchFamily="49" charset="0"/>
                <a:cs typeface="Consolas" panose="020B0609020204030204" pitchFamily="49" charset="0"/>
                <a:hlinkClick r:id="rId4"/>
              </a:rPr>
              <a:t>https://mlflow.org/docs/latest/quickstart.html</a:t>
            </a:r>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1035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906" rIns="0" bIns="0" rtlCol="0" anchor="b">
            <a:spAutoFit/>
          </a:bodyPr>
          <a:lstStyle/>
          <a:p>
            <a:pPr marL="9525">
              <a:spcBef>
                <a:spcPts val="94"/>
              </a:spcBef>
            </a:pPr>
            <a:r>
              <a:rPr lang="en-US" spc="-56" dirty="0"/>
              <a:t>Today's</a:t>
            </a:r>
            <a:r>
              <a:rPr lang="en-US" spc="-53" dirty="0"/>
              <a:t> </a:t>
            </a:r>
            <a:r>
              <a:rPr lang="en-US" spc="-38" dirty="0"/>
              <a:t>Agenda</a:t>
            </a:r>
          </a:p>
        </p:txBody>
      </p:sp>
      <p:sp>
        <p:nvSpPr>
          <p:cNvPr id="14" name="Text Placeholder 13"/>
          <p:cNvSpPr>
            <a:spLocks noGrp="1"/>
          </p:cNvSpPr>
          <p:nvPr>
            <p:ph type="body" sz="quarter" idx="11"/>
          </p:nvPr>
        </p:nvSpPr>
        <p:spPr/>
        <p:txBody>
          <a:bodyPr/>
          <a:lstStyle/>
          <a:p>
            <a:pPr algn="l">
              <a:buFont typeface="Arial" panose="020B0604020202020204" pitchFamily="34" charset="0"/>
              <a:buChar char="•"/>
            </a:pPr>
            <a:r>
              <a:rPr lang="en-US" b="0" i="0" dirty="0">
                <a:solidFill>
                  <a:srgbClr val="262626"/>
                </a:solidFill>
                <a:effectLst/>
                <a:latin typeface="Lato Extended"/>
              </a:rPr>
              <a:t>End-to-End Machine Learning Process</a:t>
            </a:r>
          </a:p>
          <a:p>
            <a:pPr algn="l">
              <a:buFont typeface="Arial" panose="020B0604020202020204" pitchFamily="34" charset="0"/>
              <a:buChar char="•"/>
            </a:pPr>
            <a:r>
              <a:rPr lang="en-US" b="0" i="0" dirty="0">
                <a:solidFill>
                  <a:srgbClr val="262626"/>
                </a:solidFill>
                <a:effectLst/>
                <a:latin typeface="Lato Extended"/>
              </a:rPr>
              <a:t>MLOPS</a:t>
            </a:r>
          </a:p>
          <a:p>
            <a:pPr algn="l">
              <a:buFont typeface="Arial" panose="020B0604020202020204" pitchFamily="34" charset="0"/>
              <a:buChar char="•"/>
            </a:pPr>
            <a:r>
              <a:rPr lang="en-US" dirty="0">
                <a:solidFill>
                  <a:srgbClr val="262626"/>
                </a:solidFill>
                <a:latin typeface="Lato Extended"/>
              </a:rPr>
              <a:t>Deploying Models to Production</a:t>
            </a:r>
          </a:p>
          <a:p>
            <a:pPr algn="l">
              <a:buFont typeface="Arial" panose="020B0604020202020204" pitchFamily="34" charset="0"/>
              <a:buChar char="•"/>
            </a:pPr>
            <a:r>
              <a:rPr lang="en-US" dirty="0">
                <a:solidFill>
                  <a:srgbClr val="262626"/>
                </a:solidFill>
                <a:latin typeface="Lato Extended"/>
              </a:rPr>
              <a:t>Recap &amp; Recommendations</a:t>
            </a:r>
            <a:endParaRPr lang="en-US" b="0" i="0" dirty="0">
              <a:solidFill>
                <a:srgbClr val="262626"/>
              </a:solidFill>
              <a:effectLst/>
              <a:latin typeface="Lato Extend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F85C63-DC8D-7060-85E7-CEA2D46E65A8}"/>
              </a:ext>
            </a:extLst>
          </p:cNvPr>
          <p:cNvSpPr>
            <a:spLocks noGrp="1"/>
          </p:cNvSpPr>
          <p:nvPr>
            <p:ph type="body" sz="quarter" idx="11"/>
          </p:nvPr>
        </p:nvSpPr>
        <p:spPr>
          <a:xfrm>
            <a:off x="879073" y="1736726"/>
            <a:ext cx="4988327" cy="4015497"/>
          </a:xfrm>
        </p:spPr>
        <p:txBody>
          <a:bodyPr/>
          <a:lstStyle/>
          <a:p>
            <a:pPr marL="180036" indent="0">
              <a:buNone/>
            </a:pPr>
            <a:r>
              <a:rPr lang="en-US" sz="1600" dirty="0">
                <a:latin typeface="Helvetica Light" panose="020B0403020202020204" pitchFamily="34" charset="0"/>
              </a:rPr>
              <a:t>Kubeflow is essentially a self-hosted version of the Google AI platform. It uses Kubernetes to abstract away infrastructure. </a:t>
            </a:r>
          </a:p>
          <a:p>
            <a:pPr marL="180036" indent="0">
              <a:buNone/>
            </a:pPr>
            <a:r>
              <a:rPr lang="en-US" sz="1600" dirty="0">
                <a:latin typeface="Helvetica Light" panose="020B0403020202020204" pitchFamily="34" charset="0"/>
              </a:rPr>
              <a:t>Kubeflow can deploy </a:t>
            </a:r>
            <a:r>
              <a:rPr lang="en-US" sz="1600" dirty="0" err="1">
                <a:latin typeface="Helvetica Light" panose="020B0403020202020204" pitchFamily="34" charset="0"/>
              </a:rPr>
              <a:t>Jupyter</a:t>
            </a:r>
            <a:r>
              <a:rPr lang="en-US" sz="1600" dirty="0">
                <a:latin typeface="Helvetica Light" panose="020B0403020202020204" pitchFamily="34" charset="0"/>
              </a:rPr>
              <a:t> notebooks, run pipelines for data processing and model training (scheduled, on-demand), organize runs, archive models and other artifacts, and expose models through endpoints. Pipelines are compute graphs and are described in Python with a DSL. Their components are wrapped as Docker images.</a:t>
            </a:r>
          </a:p>
          <a:p>
            <a:pPr marL="180036" indent="0">
              <a:buNone/>
            </a:pPr>
            <a:r>
              <a:rPr lang="en-US" sz="1600" dirty="0">
                <a:latin typeface="Helvetica Light" panose="020B0403020202020204" pitchFamily="34" charset="0"/>
              </a:rPr>
              <a:t>It integrates with GCP so it can elastically scale to the cloud compute and storage (e.g., distributed model training). It also integrates with offerings such as </a:t>
            </a:r>
            <a:r>
              <a:rPr lang="en-US" sz="1600" dirty="0" err="1">
                <a:latin typeface="Helvetica Light" panose="020B0403020202020204" pitchFamily="34" charset="0"/>
              </a:rPr>
              <a:t>BigQuery</a:t>
            </a:r>
            <a:r>
              <a:rPr lang="en-US" sz="1600" dirty="0">
                <a:latin typeface="Helvetica Light" panose="020B0403020202020204" pitchFamily="34" charset="0"/>
              </a:rPr>
              <a:t> or </a:t>
            </a:r>
            <a:r>
              <a:rPr lang="en-US" sz="1600" dirty="0" err="1">
                <a:latin typeface="Helvetica Light" panose="020B0403020202020204" pitchFamily="34" charset="0"/>
              </a:rPr>
              <a:t>Dataproc</a:t>
            </a:r>
            <a:r>
              <a:rPr lang="en-US" sz="1600" dirty="0">
                <a:latin typeface="Helvetica Light" panose="020B0403020202020204" pitchFamily="34" charset="0"/>
              </a:rPr>
              <a:t>.</a:t>
            </a:r>
          </a:p>
          <a:p>
            <a:pPr marL="180036" indent="0">
              <a:buNone/>
            </a:pPr>
            <a:r>
              <a:rPr lang="en-US" sz="1600" dirty="0">
                <a:latin typeface="Helvetica Light" panose="020B0403020202020204" pitchFamily="34" charset="0"/>
              </a:rPr>
              <a:t>The solution is heavy and complex but enables rapid scale-out. It is especially applicable if infrastructure is already managed through Kubernetes.</a:t>
            </a:r>
          </a:p>
        </p:txBody>
      </p:sp>
      <p:sp>
        <p:nvSpPr>
          <p:cNvPr id="3" name="Title 2">
            <a:extLst>
              <a:ext uri="{FF2B5EF4-FFF2-40B4-BE49-F238E27FC236}">
                <a16:creationId xmlns:a16="http://schemas.microsoft.com/office/drawing/2014/main" id="{9734F2B4-C717-A587-9753-5DA8DB0EB19E}"/>
              </a:ext>
            </a:extLst>
          </p:cNvPr>
          <p:cNvSpPr>
            <a:spLocks noGrp="1"/>
          </p:cNvSpPr>
          <p:nvPr>
            <p:ph type="title"/>
          </p:nvPr>
        </p:nvSpPr>
        <p:spPr/>
        <p:txBody>
          <a:bodyPr/>
          <a:lstStyle/>
          <a:p>
            <a:r>
              <a:rPr lang="en-US" dirty="0"/>
              <a:t>Kubeflow</a:t>
            </a:r>
          </a:p>
        </p:txBody>
      </p:sp>
      <p:sp>
        <p:nvSpPr>
          <p:cNvPr id="5" name="TextBox 4">
            <a:extLst>
              <a:ext uri="{FF2B5EF4-FFF2-40B4-BE49-F238E27FC236}">
                <a16:creationId xmlns:a16="http://schemas.microsoft.com/office/drawing/2014/main" id="{967EC1DB-F4A2-7FFB-91FD-D92308BB3669}"/>
              </a:ext>
            </a:extLst>
          </p:cNvPr>
          <p:cNvSpPr txBox="1"/>
          <p:nvPr/>
        </p:nvSpPr>
        <p:spPr>
          <a:xfrm>
            <a:off x="7086600" y="4369813"/>
            <a:ext cx="5176352" cy="1569660"/>
          </a:xfrm>
          <a:prstGeom prst="rect">
            <a:avLst/>
          </a:prstGeom>
          <a:noFill/>
        </p:spPr>
        <p:txBody>
          <a:bodyPr wrap="square" rtlCol="0">
            <a:spAutoFit/>
          </a:bodyPr>
          <a:lstStyle/>
          <a:p>
            <a:r>
              <a:rPr lang="en-GB" sz="1200" dirty="0">
                <a:latin typeface="Consolas" panose="020B0609020204030204" pitchFamily="49" charset="0"/>
                <a:cs typeface="Consolas" panose="020B0609020204030204" pitchFamily="49" charset="0"/>
                <a:sym typeface="Wingdings" pitchFamily="2" charset="2"/>
                <a:hlinkClick r:id="rId2"/>
              </a:rPr>
              <a:t>https://www.kubeflow.org/docs/started/workstation/getting-started-minikf/</a:t>
            </a:r>
            <a:endParaRPr lang="en-GB" sz="1200" dirty="0">
              <a:latin typeface="Consolas" panose="020B0609020204030204" pitchFamily="49" charset="0"/>
              <a:cs typeface="Consolas" panose="020B0609020204030204" pitchFamily="49" charset="0"/>
              <a:sym typeface="Wingdings" pitchFamily="2" charset="2"/>
            </a:endParaRPr>
          </a:p>
          <a:p>
            <a:endParaRPr lang="en-GB" sz="1200" dirty="0">
              <a:latin typeface="Consolas" panose="020B0609020204030204" pitchFamily="49" charset="0"/>
              <a:cs typeface="Consolas" panose="020B0609020204030204" pitchFamily="49" charset="0"/>
            </a:endParaRPr>
          </a:p>
          <a:p>
            <a:r>
              <a:rPr lang="en-GB" sz="1200" dirty="0">
                <a:latin typeface="Consolas" panose="020B0609020204030204" pitchFamily="49" charset="0"/>
                <a:cs typeface="Consolas" panose="020B0609020204030204" pitchFamily="49" charset="0"/>
              </a:rPr>
              <a:t>$ cd /somewhere</a:t>
            </a:r>
          </a:p>
          <a:p>
            <a:r>
              <a:rPr lang="en-GB" sz="1200" dirty="0">
                <a:latin typeface="Consolas" panose="020B0609020204030204" pitchFamily="49" charset="0"/>
                <a:cs typeface="Consolas" panose="020B0609020204030204" pitchFamily="49" charset="0"/>
              </a:rPr>
              <a:t>$ vagrant </a:t>
            </a:r>
            <a:r>
              <a:rPr lang="en-GB" sz="1200" dirty="0" err="1">
                <a:latin typeface="Consolas" panose="020B0609020204030204" pitchFamily="49" charset="0"/>
                <a:cs typeface="Consolas" panose="020B0609020204030204" pitchFamily="49" charset="0"/>
              </a:rPr>
              <a:t>init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arrikto</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minikf</a:t>
            </a:r>
            <a:endParaRPr lang="en-GB" sz="1200" dirty="0">
              <a:latin typeface="Consolas" panose="020B0609020204030204" pitchFamily="49" charset="0"/>
              <a:cs typeface="Consolas" panose="020B0609020204030204" pitchFamily="49" charset="0"/>
            </a:endParaRPr>
          </a:p>
          <a:p>
            <a:r>
              <a:rPr lang="en-GB" sz="1200" dirty="0">
                <a:latin typeface="Consolas" panose="020B0609020204030204" pitchFamily="49" charset="0"/>
                <a:cs typeface="Consolas" panose="020B0609020204030204" pitchFamily="49" charset="0"/>
              </a:rPr>
              <a:t>$ vagrant up</a:t>
            </a:r>
          </a:p>
          <a:p>
            <a:endParaRPr lang="en-GB" sz="1200" dirty="0">
              <a:latin typeface="Consolas" panose="020B0609020204030204" pitchFamily="49" charset="0"/>
              <a:cs typeface="Consolas" panose="020B0609020204030204" pitchFamily="49" charset="0"/>
            </a:endParaRPr>
          </a:p>
          <a:p>
            <a:r>
              <a:rPr lang="en-GB" sz="1200" dirty="0">
                <a:latin typeface="Consolas" panose="020B0609020204030204" pitchFamily="49" charset="0"/>
                <a:cs typeface="Consolas" panose="020B0609020204030204" pitchFamily="49" charset="0"/>
              </a:rPr>
              <a:t>-</a:t>
            </a:r>
            <a:r>
              <a:rPr lang="en-GB" sz="1200" dirty="0">
                <a:latin typeface="Consolas" panose="020B0609020204030204" pitchFamily="49" charset="0"/>
                <a:cs typeface="Consolas" panose="020B0609020204030204" pitchFamily="49" charset="0"/>
                <a:sym typeface="Wingdings" pitchFamily="2" charset="2"/>
              </a:rPr>
              <a:t>--&gt; </a:t>
            </a:r>
            <a:r>
              <a:rPr lang="en-GB" sz="1200" dirty="0">
                <a:latin typeface="Consolas" panose="020B0609020204030204" pitchFamily="49" charset="0"/>
                <a:cs typeface="Consolas" panose="020B0609020204030204" pitchFamily="49" charset="0"/>
                <a:sym typeface="Wingdings" pitchFamily="2" charset="2"/>
                <a:hlinkClick r:id="rId3"/>
              </a:rPr>
              <a:t>http://10.10.10.10</a:t>
            </a:r>
            <a:endParaRPr lang="en-GB" sz="1200" dirty="0">
              <a:latin typeface="Consolas" panose="020B0609020204030204" pitchFamily="49" charset="0"/>
              <a:cs typeface="Consolas" panose="020B0609020204030204" pitchFamily="49" charset="0"/>
              <a:sym typeface="Wingdings" pitchFamily="2" charset="2"/>
            </a:endParaRPr>
          </a:p>
        </p:txBody>
      </p:sp>
      <p:pic>
        <p:nvPicPr>
          <p:cNvPr id="4" name="Picture 3">
            <a:extLst>
              <a:ext uri="{FF2B5EF4-FFF2-40B4-BE49-F238E27FC236}">
                <a16:creationId xmlns:a16="http://schemas.microsoft.com/office/drawing/2014/main" id="{65381578-12C5-75FD-9FBF-D6B42A96DA37}"/>
              </a:ext>
            </a:extLst>
          </p:cNvPr>
          <p:cNvPicPr>
            <a:picLocks noChangeAspect="1"/>
          </p:cNvPicPr>
          <p:nvPr/>
        </p:nvPicPr>
        <p:blipFill>
          <a:blip r:embed="rId4"/>
          <a:stretch>
            <a:fillRect/>
          </a:stretch>
        </p:blipFill>
        <p:spPr>
          <a:xfrm>
            <a:off x="5495417" y="183124"/>
            <a:ext cx="6237495" cy="4340959"/>
          </a:xfrm>
          <a:prstGeom prst="rect">
            <a:avLst/>
          </a:prstGeom>
        </p:spPr>
      </p:pic>
    </p:spTree>
    <p:extLst>
      <p:ext uri="{BB962C8B-B14F-4D97-AF65-F5344CB8AC3E}">
        <p14:creationId xmlns:p14="http://schemas.microsoft.com/office/powerpoint/2010/main" val="2422544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F85C63-DC8D-7060-85E7-CEA2D46E65A8}"/>
              </a:ext>
            </a:extLst>
          </p:cNvPr>
          <p:cNvSpPr>
            <a:spLocks noGrp="1"/>
          </p:cNvSpPr>
          <p:nvPr>
            <p:ph type="body" sz="quarter" idx="11"/>
          </p:nvPr>
        </p:nvSpPr>
        <p:spPr>
          <a:xfrm>
            <a:off x="879073" y="1736726"/>
            <a:ext cx="4988327" cy="4015497"/>
          </a:xfrm>
        </p:spPr>
        <p:txBody>
          <a:bodyPr/>
          <a:lstStyle/>
          <a:p>
            <a:pPr marL="180036" indent="0">
              <a:buNone/>
            </a:pPr>
            <a:r>
              <a:rPr lang="en-US" sz="1600" dirty="0">
                <a:latin typeface="Helvetica Light" panose="020B0403020202020204" pitchFamily="34" charset="0"/>
              </a:rPr>
              <a:t>Pachyderm is a versioning system and execution environment for data and processing pipelines. Hosted and self-hosted options exist.</a:t>
            </a:r>
          </a:p>
          <a:p>
            <a:pPr marL="180036" indent="0">
              <a:buNone/>
            </a:pPr>
            <a:r>
              <a:rPr lang="en-US" sz="1600" dirty="0">
                <a:latin typeface="Helvetica Light" panose="020B0403020202020204" pitchFamily="34" charset="0"/>
              </a:rPr>
              <a:t>At its core is data provenance. Data is committed to a repository and acted upon by processors in pipelines. The results (data and other artefacts like models) are committed back into a repository. By design, all use of data is traceable through pipelines. Pipelines are described in JSON and processors are packaged as Docker images. Pachyderm can integrate (but not deploy) </a:t>
            </a:r>
            <a:r>
              <a:rPr lang="en-US" sz="1600" dirty="0" err="1">
                <a:latin typeface="Helvetica Light" panose="020B0403020202020204" pitchFamily="34" charset="0"/>
              </a:rPr>
              <a:t>Jupyter</a:t>
            </a:r>
            <a:r>
              <a:rPr lang="en-US" sz="1600" dirty="0">
                <a:latin typeface="Helvetica Light" panose="020B0403020202020204" pitchFamily="34" charset="0"/>
              </a:rPr>
              <a:t> and can push/pull data from cloud stores (S3, </a:t>
            </a:r>
            <a:r>
              <a:rPr lang="en-US" sz="1600" dirty="0" err="1">
                <a:latin typeface="Helvetica Light" panose="020B0403020202020204" pitchFamily="34" charset="0"/>
              </a:rPr>
              <a:t>etc</a:t>
            </a:r>
            <a:r>
              <a:rPr lang="en-US" sz="1600" dirty="0">
                <a:latin typeface="Helvetica Light" panose="020B0403020202020204" pitchFamily="34" charset="0"/>
              </a:rPr>
              <a:t>).</a:t>
            </a:r>
          </a:p>
          <a:p>
            <a:pPr marL="180036" indent="0">
              <a:buNone/>
            </a:pPr>
            <a:r>
              <a:rPr lang="en-US" sz="1600" dirty="0">
                <a:latin typeface="Helvetica Light" panose="020B0403020202020204" pitchFamily="34" charset="0"/>
              </a:rPr>
              <a:t>Pachyderm is built on top of Kubernetes, so can easily scale-out and run in various clouds. Self-hosting comes with the usual Kubernetes complexity.</a:t>
            </a:r>
          </a:p>
        </p:txBody>
      </p:sp>
      <p:sp>
        <p:nvSpPr>
          <p:cNvPr id="3" name="Title 2">
            <a:extLst>
              <a:ext uri="{FF2B5EF4-FFF2-40B4-BE49-F238E27FC236}">
                <a16:creationId xmlns:a16="http://schemas.microsoft.com/office/drawing/2014/main" id="{9734F2B4-C717-A587-9753-5DA8DB0EB19E}"/>
              </a:ext>
            </a:extLst>
          </p:cNvPr>
          <p:cNvSpPr>
            <a:spLocks noGrp="1"/>
          </p:cNvSpPr>
          <p:nvPr>
            <p:ph type="title"/>
          </p:nvPr>
        </p:nvSpPr>
        <p:spPr/>
        <p:txBody>
          <a:bodyPr/>
          <a:lstStyle/>
          <a:p>
            <a:r>
              <a:rPr lang="en-US" dirty="0"/>
              <a:t>Pachyderm</a:t>
            </a:r>
          </a:p>
        </p:txBody>
      </p:sp>
      <p:sp>
        <p:nvSpPr>
          <p:cNvPr id="5" name="TextBox 4">
            <a:extLst>
              <a:ext uri="{FF2B5EF4-FFF2-40B4-BE49-F238E27FC236}">
                <a16:creationId xmlns:a16="http://schemas.microsoft.com/office/drawing/2014/main" id="{967EC1DB-F4A2-7FFB-91FD-D92308BB3669}"/>
              </a:ext>
            </a:extLst>
          </p:cNvPr>
          <p:cNvSpPr txBox="1"/>
          <p:nvPr/>
        </p:nvSpPr>
        <p:spPr>
          <a:xfrm>
            <a:off x="7086600" y="4369813"/>
            <a:ext cx="5176352" cy="1200329"/>
          </a:xfrm>
          <a:prstGeom prst="rect">
            <a:avLst/>
          </a:prstGeom>
          <a:noFill/>
        </p:spPr>
        <p:txBody>
          <a:bodyPr wrap="square" rtlCol="0">
            <a:spAutoFit/>
          </a:bodyPr>
          <a:lstStyle/>
          <a:p>
            <a:r>
              <a:rPr lang="en-GB" sz="1200" dirty="0">
                <a:latin typeface="Consolas" panose="020B0609020204030204" pitchFamily="49" charset="0"/>
                <a:cs typeface="Consolas" panose="020B0609020204030204" pitchFamily="49" charset="0"/>
              </a:rPr>
              <a:t>$ cd /somewhere</a:t>
            </a:r>
          </a:p>
          <a:p>
            <a:r>
              <a:rPr lang="en-GB" sz="1200" dirty="0">
                <a:latin typeface="Consolas" panose="020B0609020204030204" pitchFamily="49" charset="0"/>
                <a:cs typeface="Consolas" panose="020B0609020204030204" pitchFamily="49" charset="0"/>
              </a:rPr>
              <a:t>$ download from (</a:t>
            </a:r>
            <a:r>
              <a:rPr lang="en-GB" sz="1200" dirty="0">
                <a:latin typeface="Consolas" panose="020B0609020204030204" pitchFamily="49" charset="0"/>
                <a:cs typeface="Consolas" panose="020B0609020204030204" pitchFamily="49" charset="0"/>
                <a:hlinkClick r:id="rId2"/>
              </a:rPr>
              <a:t>https://github.com/pachyderm/pachyderm/releases</a:t>
            </a:r>
            <a:r>
              <a:rPr lang="en-GB" sz="1200" dirty="0">
                <a:latin typeface="Consolas" panose="020B0609020204030204" pitchFamily="49" charset="0"/>
                <a:cs typeface="Consolas" panose="020B0609020204030204" pitchFamily="49" charset="0"/>
              </a:rPr>
              <a:t>)</a:t>
            </a:r>
          </a:p>
          <a:p>
            <a:r>
              <a:rPr lang="en-GB" sz="1200" dirty="0">
                <a:latin typeface="Consolas" panose="020B0609020204030204" pitchFamily="49" charset="0"/>
                <a:cs typeface="Consolas" panose="020B0609020204030204" pitchFamily="49" charset="0"/>
              </a:rPr>
              <a:t>$ tar </a:t>
            </a:r>
            <a:r>
              <a:rPr lang="en-GB" sz="1200" dirty="0" err="1">
                <a:latin typeface="Consolas" panose="020B0609020204030204" pitchFamily="49" charset="0"/>
                <a:cs typeface="Consolas" panose="020B0609020204030204" pitchFamily="49" charset="0"/>
              </a:rPr>
              <a:t>xfvz</a:t>
            </a:r>
            <a:r>
              <a:rPr lang="en-GB" sz="1200" dirty="0">
                <a:latin typeface="Consolas" panose="020B0609020204030204" pitchFamily="49" charset="0"/>
                <a:cs typeface="Consolas" panose="020B0609020204030204" pitchFamily="49" charset="0"/>
              </a:rPr>
              <a:t> release_filename_linux_amd64.tar.gz</a:t>
            </a:r>
          </a:p>
          <a:p>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pachctl</a:t>
            </a:r>
            <a:r>
              <a:rPr lang="en-GB" sz="1200" dirty="0">
                <a:latin typeface="Consolas" panose="020B0609020204030204" pitchFamily="49" charset="0"/>
                <a:cs typeface="Consolas" panose="020B0609020204030204" pitchFamily="49" charset="0"/>
              </a:rPr>
              <a:t> version --client-only</a:t>
            </a:r>
          </a:p>
          <a:p>
            <a:endParaRPr lang="en-GB" sz="1200" dirty="0">
              <a:latin typeface="Consolas" panose="020B0609020204030204" pitchFamily="49" charset="0"/>
              <a:cs typeface="Consolas" panose="020B0609020204030204" pitchFamily="49" charset="0"/>
            </a:endParaRPr>
          </a:p>
        </p:txBody>
      </p:sp>
      <p:pic>
        <p:nvPicPr>
          <p:cNvPr id="6" name="Picture 5">
            <a:extLst>
              <a:ext uri="{FF2B5EF4-FFF2-40B4-BE49-F238E27FC236}">
                <a16:creationId xmlns:a16="http://schemas.microsoft.com/office/drawing/2014/main" id="{CC9C0DF0-A66D-CFEF-012A-04E4AE549ED3}"/>
              </a:ext>
            </a:extLst>
          </p:cNvPr>
          <p:cNvPicPr>
            <a:picLocks noChangeAspect="1"/>
          </p:cNvPicPr>
          <p:nvPr/>
        </p:nvPicPr>
        <p:blipFill>
          <a:blip r:embed="rId3"/>
          <a:stretch>
            <a:fillRect/>
          </a:stretch>
        </p:blipFill>
        <p:spPr>
          <a:xfrm>
            <a:off x="6080139" y="270555"/>
            <a:ext cx="5843143" cy="4320660"/>
          </a:xfrm>
          <a:prstGeom prst="rect">
            <a:avLst/>
          </a:prstGeom>
        </p:spPr>
      </p:pic>
      <p:sp>
        <p:nvSpPr>
          <p:cNvPr id="8" name="TextBox 7">
            <a:extLst>
              <a:ext uri="{FF2B5EF4-FFF2-40B4-BE49-F238E27FC236}">
                <a16:creationId xmlns:a16="http://schemas.microsoft.com/office/drawing/2014/main" id="{5CC10E54-109E-937E-83AA-22426DA137AE}"/>
              </a:ext>
            </a:extLst>
          </p:cNvPr>
          <p:cNvSpPr txBox="1"/>
          <p:nvPr/>
        </p:nvSpPr>
        <p:spPr>
          <a:xfrm>
            <a:off x="3030794" y="6088358"/>
            <a:ext cx="6130412" cy="430887"/>
          </a:xfrm>
          <a:prstGeom prst="rect">
            <a:avLst/>
          </a:prstGeom>
          <a:noFill/>
        </p:spPr>
        <p:txBody>
          <a:bodyPr wrap="square">
            <a:spAutoFit/>
          </a:bodyPr>
          <a:lstStyle/>
          <a:p>
            <a:pPr marL="171450" indent="-171450">
              <a:buFont typeface="Arial" panose="020B0604020202020204" pitchFamily="34" charset="0"/>
              <a:buChar char="•"/>
            </a:pPr>
            <a:r>
              <a:rPr lang="en-GB" sz="1100" dirty="0">
                <a:latin typeface="Consolas" panose="020B0609020204030204" pitchFamily="49" charset="0"/>
                <a:cs typeface="Consolas" panose="020B0609020204030204" pitchFamily="49" charset="0"/>
                <a:sym typeface="Wingdings" pitchFamily="2" charset="2"/>
                <a:hlinkClick r:id="rId4"/>
              </a:rPr>
              <a:t>https://docs.pachyderm.com/latest/pachub/pachub_getting_started/</a:t>
            </a:r>
            <a:endParaRPr lang="en-GB" sz="1100" dirty="0">
              <a:latin typeface="Consolas" panose="020B0609020204030204" pitchFamily="49" charset="0"/>
              <a:cs typeface="Consolas" panose="020B0609020204030204" pitchFamily="49" charset="0"/>
              <a:sym typeface="Wingdings" pitchFamily="2" charset="2"/>
            </a:endParaRPr>
          </a:p>
          <a:p>
            <a:pPr marL="171450" indent="-171450">
              <a:buFont typeface="Arial" panose="020B0604020202020204" pitchFamily="34" charset="0"/>
              <a:buChar char="•"/>
            </a:pPr>
            <a:r>
              <a:rPr lang="en-GB" sz="1100" dirty="0">
                <a:latin typeface="Consolas" panose="020B0609020204030204" pitchFamily="49" charset="0"/>
                <a:cs typeface="Consolas" panose="020B0609020204030204" pitchFamily="49" charset="0"/>
                <a:sym typeface="Wingdings" pitchFamily="2" charset="2"/>
                <a:hlinkClick r:id="rId5"/>
              </a:rPr>
              <a:t>https://docs.pachyderm.com/latest/getting_started/beginner_tutorial/</a:t>
            </a:r>
            <a:endParaRPr lang="en-GB" sz="1100" dirty="0">
              <a:latin typeface="Consolas" panose="020B0609020204030204" pitchFamily="49" charset="0"/>
              <a:cs typeface="Consolas" panose="020B0609020204030204" pitchFamily="49" charset="0"/>
              <a:sym typeface="Wingdings" pitchFamily="2" charset="2"/>
            </a:endParaRPr>
          </a:p>
        </p:txBody>
      </p:sp>
    </p:spTree>
    <p:extLst>
      <p:ext uri="{BB962C8B-B14F-4D97-AF65-F5344CB8AC3E}">
        <p14:creationId xmlns:p14="http://schemas.microsoft.com/office/powerpoint/2010/main" val="1527572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3C3550-B3A0-3433-4B67-6B8486E1DE1D}"/>
              </a:ext>
            </a:extLst>
          </p:cNvPr>
          <p:cNvSpPr>
            <a:spLocks noGrp="1"/>
          </p:cNvSpPr>
          <p:nvPr>
            <p:ph type="body" sz="quarter" idx="11"/>
          </p:nvPr>
        </p:nvSpPr>
        <p:spPr/>
        <p:txBody>
          <a:bodyPr/>
          <a:lstStyle/>
          <a:p>
            <a:pPr algn="l">
              <a:buFont typeface="+mj-lt"/>
              <a:buAutoNum type="arabicPeriod"/>
            </a:pPr>
            <a:r>
              <a:rPr lang="en-US" b="1" i="0" dirty="0">
                <a:solidFill>
                  <a:srgbClr val="374151"/>
                </a:solidFill>
                <a:effectLst/>
                <a:latin typeface="Söhne"/>
              </a:rPr>
              <a:t>Model versioning and tracking</a:t>
            </a:r>
          </a:p>
          <a:p>
            <a:pPr algn="l">
              <a:buFont typeface="+mj-lt"/>
              <a:buAutoNum type="arabicPeriod"/>
            </a:pPr>
            <a:r>
              <a:rPr lang="en-US" b="1" i="0" dirty="0">
                <a:solidFill>
                  <a:srgbClr val="374151"/>
                </a:solidFill>
                <a:effectLst/>
                <a:latin typeface="Söhne"/>
              </a:rPr>
              <a:t>Automated deployment</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Continuous integration and continuous deployment (CI/CD)</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Model monitoring and performance tracking</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Data management and versioning</a:t>
            </a:r>
          </a:p>
          <a:p>
            <a:pPr algn="l">
              <a:buFont typeface="+mj-lt"/>
              <a:buAutoNum type="arabicPeriod"/>
            </a:pPr>
            <a:r>
              <a:rPr lang="en-US" b="1" i="0" dirty="0">
                <a:solidFill>
                  <a:srgbClr val="374151"/>
                </a:solidFill>
                <a:effectLst/>
                <a:latin typeface="Söhne"/>
              </a:rPr>
              <a:t>Model retraining and updating</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Model </a:t>
            </a:r>
            <a:r>
              <a:rPr lang="en-US" b="1" i="0" dirty="0" err="1">
                <a:solidFill>
                  <a:srgbClr val="374151"/>
                </a:solidFill>
                <a:effectLst/>
                <a:latin typeface="Söhne"/>
              </a:rPr>
              <a:t>explainability</a:t>
            </a:r>
            <a:r>
              <a:rPr lang="en-US" b="1" i="0" dirty="0">
                <a:solidFill>
                  <a:srgbClr val="374151"/>
                </a:solidFill>
                <a:effectLst/>
                <a:latin typeface="Söhne"/>
              </a:rPr>
              <a:t> and interpretability</a:t>
            </a:r>
          </a:p>
          <a:p>
            <a:pPr algn="l">
              <a:buFont typeface="+mj-lt"/>
              <a:buAutoNum type="arabicPeriod"/>
            </a:pPr>
            <a:r>
              <a:rPr lang="en-US" b="1" i="0" dirty="0">
                <a:solidFill>
                  <a:srgbClr val="374151"/>
                </a:solidFill>
                <a:effectLst/>
                <a:latin typeface="Söhne"/>
              </a:rPr>
              <a:t>Collaboration and governance</a:t>
            </a:r>
          </a:p>
          <a:p>
            <a:pPr algn="l">
              <a:buFont typeface="+mj-lt"/>
              <a:buAutoNum type="arabicPeriod"/>
            </a:pPr>
            <a:r>
              <a:rPr lang="en-US" b="1" i="0" dirty="0">
                <a:solidFill>
                  <a:srgbClr val="374151"/>
                </a:solidFill>
                <a:effectLst/>
                <a:latin typeface="Söhne"/>
              </a:rPr>
              <a:t>Automated testing and validation</a:t>
            </a:r>
          </a:p>
          <a:p>
            <a:pPr algn="l">
              <a:buFont typeface="+mj-lt"/>
              <a:buAutoNum type="arabicPeriod"/>
            </a:pPr>
            <a:r>
              <a:rPr lang="en-US" b="1" i="0" dirty="0">
                <a:solidFill>
                  <a:srgbClr val="374151"/>
                </a:solidFill>
                <a:effectLst/>
                <a:latin typeface="Söhne"/>
              </a:rPr>
              <a:t>Error tracking and logging</a:t>
            </a:r>
            <a:endParaRPr lang="en-US" dirty="0"/>
          </a:p>
        </p:txBody>
      </p:sp>
      <p:sp>
        <p:nvSpPr>
          <p:cNvPr id="3" name="Title 2">
            <a:extLst>
              <a:ext uri="{FF2B5EF4-FFF2-40B4-BE49-F238E27FC236}">
                <a16:creationId xmlns:a16="http://schemas.microsoft.com/office/drawing/2014/main" id="{6CDEFCA7-372C-A37B-106A-7A276DDEF35D}"/>
              </a:ext>
            </a:extLst>
          </p:cNvPr>
          <p:cNvSpPr>
            <a:spLocks noGrp="1"/>
          </p:cNvSpPr>
          <p:nvPr>
            <p:ph type="title"/>
          </p:nvPr>
        </p:nvSpPr>
        <p:spPr/>
        <p:txBody>
          <a:bodyPr/>
          <a:lstStyle/>
          <a:p>
            <a:r>
              <a:rPr lang="en-US" dirty="0"/>
              <a:t>Common ML Ops Functionality </a:t>
            </a:r>
          </a:p>
        </p:txBody>
      </p:sp>
    </p:spTree>
    <p:extLst>
      <p:ext uri="{BB962C8B-B14F-4D97-AF65-F5344CB8AC3E}">
        <p14:creationId xmlns:p14="http://schemas.microsoft.com/office/powerpoint/2010/main" val="1159268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2785" y="1271696"/>
            <a:ext cx="3822065" cy="1570990"/>
          </a:xfrm>
          <a:prstGeom prst="rect">
            <a:avLst/>
          </a:prstGeom>
        </p:spPr>
        <p:txBody>
          <a:bodyPr vert="horz" wrap="square" lIns="0" tIns="39370" rIns="0" bIns="0" rtlCol="0">
            <a:spAutoFit/>
          </a:bodyPr>
          <a:lstStyle/>
          <a:p>
            <a:pPr marL="424180" indent="-411480">
              <a:spcBef>
                <a:spcPts val="310"/>
              </a:spcBef>
              <a:buSzPct val="90625"/>
              <a:buChar char="•"/>
              <a:tabLst>
                <a:tab pos="423545" algn="l"/>
                <a:tab pos="424180" algn="l"/>
              </a:tabLst>
            </a:pPr>
            <a:r>
              <a:rPr sz="3200" spc="-5" dirty="0">
                <a:solidFill>
                  <a:srgbClr val="585858"/>
                </a:solidFill>
                <a:latin typeface="Arial MT"/>
                <a:cs typeface="Arial MT"/>
              </a:rPr>
              <a:t>Cloud</a:t>
            </a:r>
            <a:r>
              <a:rPr sz="3200" spc="-55" dirty="0">
                <a:solidFill>
                  <a:srgbClr val="585858"/>
                </a:solidFill>
                <a:latin typeface="Arial MT"/>
                <a:cs typeface="Arial MT"/>
              </a:rPr>
              <a:t> </a:t>
            </a:r>
            <a:r>
              <a:rPr sz="3200" spc="-10" dirty="0">
                <a:solidFill>
                  <a:srgbClr val="585858"/>
                </a:solidFill>
                <a:latin typeface="Arial MT"/>
                <a:cs typeface="Arial MT"/>
              </a:rPr>
              <a:t>deployment</a:t>
            </a:r>
            <a:endParaRPr sz="3200">
              <a:latin typeface="Arial MT"/>
              <a:cs typeface="Arial MT"/>
            </a:endParaRPr>
          </a:p>
          <a:p>
            <a:pPr marL="424180" indent="-411480">
              <a:spcBef>
                <a:spcPts val="215"/>
              </a:spcBef>
              <a:buSzPct val="90625"/>
              <a:buChar char="•"/>
              <a:tabLst>
                <a:tab pos="423545" algn="l"/>
                <a:tab pos="424180" algn="l"/>
              </a:tabLst>
            </a:pPr>
            <a:r>
              <a:rPr sz="3200" spc="-5" dirty="0">
                <a:solidFill>
                  <a:srgbClr val="585858"/>
                </a:solidFill>
                <a:latin typeface="Arial MT"/>
                <a:cs typeface="Arial MT"/>
              </a:rPr>
              <a:t>Client</a:t>
            </a:r>
            <a:r>
              <a:rPr sz="3200" spc="-95" dirty="0">
                <a:solidFill>
                  <a:srgbClr val="585858"/>
                </a:solidFill>
                <a:latin typeface="Arial MT"/>
                <a:cs typeface="Arial MT"/>
              </a:rPr>
              <a:t> </a:t>
            </a:r>
            <a:r>
              <a:rPr sz="3200" spc="-5" dirty="0">
                <a:solidFill>
                  <a:srgbClr val="585858"/>
                </a:solidFill>
                <a:latin typeface="Arial MT"/>
                <a:cs typeface="Arial MT"/>
              </a:rPr>
              <a:t>deployment</a:t>
            </a:r>
            <a:endParaRPr sz="3200">
              <a:latin typeface="Arial MT"/>
              <a:cs typeface="Arial MT"/>
            </a:endParaRPr>
          </a:p>
          <a:p>
            <a:pPr marL="424180" indent="-411480">
              <a:spcBef>
                <a:spcPts val="220"/>
              </a:spcBef>
              <a:buSzPct val="90625"/>
              <a:buChar char="•"/>
              <a:tabLst>
                <a:tab pos="423545" algn="l"/>
                <a:tab pos="424180" algn="l"/>
              </a:tabLst>
            </a:pPr>
            <a:r>
              <a:rPr sz="3200" spc="-5" dirty="0">
                <a:solidFill>
                  <a:srgbClr val="585858"/>
                </a:solidFill>
                <a:latin typeface="Arial MT"/>
                <a:cs typeface="Arial MT"/>
              </a:rPr>
              <a:t>Hybrid</a:t>
            </a:r>
            <a:r>
              <a:rPr sz="3200" spc="-90" dirty="0">
                <a:solidFill>
                  <a:srgbClr val="585858"/>
                </a:solidFill>
                <a:latin typeface="Arial MT"/>
                <a:cs typeface="Arial MT"/>
              </a:rPr>
              <a:t> </a:t>
            </a:r>
            <a:r>
              <a:rPr sz="3200" spc="-5" dirty="0">
                <a:solidFill>
                  <a:srgbClr val="585858"/>
                </a:solidFill>
                <a:latin typeface="Arial MT"/>
                <a:cs typeface="Arial MT"/>
              </a:rPr>
              <a:t>deployment</a:t>
            </a:r>
            <a:endParaRPr sz="3200">
              <a:latin typeface="Arial MT"/>
              <a:cs typeface="Arial MT"/>
            </a:endParaRPr>
          </a:p>
        </p:txBody>
      </p:sp>
      <p:sp>
        <p:nvSpPr>
          <p:cNvPr id="3" name="object 3"/>
          <p:cNvSpPr txBox="1">
            <a:spLocks noGrp="1"/>
          </p:cNvSpPr>
          <p:nvPr>
            <p:ph type="title"/>
          </p:nvPr>
        </p:nvSpPr>
        <p:spPr>
          <a:xfrm>
            <a:off x="753466" y="278638"/>
            <a:ext cx="6330315" cy="756920"/>
          </a:xfrm>
          <a:prstGeom prst="rect">
            <a:avLst/>
          </a:prstGeom>
        </p:spPr>
        <p:txBody>
          <a:bodyPr vert="horz" wrap="square" lIns="0" tIns="12700" rIns="0" bIns="0" rtlCol="0" anchor="ctr">
            <a:spAutoFit/>
          </a:bodyPr>
          <a:lstStyle/>
          <a:p>
            <a:pPr marL="12700">
              <a:spcBef>
                <a:spcPts val="100"/>
              </a:spcBef>
            </a:pPr>
            <a:r>
              <a:rPr spc="-5" dirty="0"/>
              <a:t>ML</a:t>
            </a:r>
            <a:r>
              <a:rPr spc="-10" dirty="0"/>
              <a:t> deployment</a:t>
            </a:r>
            <a:r>
              <a:rPr spc="30" dirty="0"/>
              <a:t> </a:t>
            </a:r>
            <a:r>
              <a:rPr spc="-10" dirty="0"/>
              <a:t>options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2784" y="1298195"/>
            <a:ext cx="10881360" cy="4159215"/>
          </a:xfrm>
          <a:prstGeom prst="rect">
            <a:avLst/>
          </a:prstGeom>
        </p:spPr>
        <p:txBody>
          <a:bodyPr vert="horz" wrap="square" lIns="0" tIns="61594" rIns="0" bIns="0" rtlCol="0">
            <a:spAutoFit/>
          </a:bodyPr>
          <a:lstStyle/>
          <a:p>
            <a:pPr marL="424180" marR="5080" indent="-411480">
              <a:lnSpc>
                <a:spcPct val="90000"/>
              </a:lnSpc>
              <a:spcBef>
                <a:spcPts val="484"/>
              </a:spcBef>
              <a:buSzPct val="90625"/>
              <a:buChar char="•"/>
              <a:tabLst>
                <a:tab pos="423545" algn="l"/>
                <a:tab pos="424180" algn="l"/>
              </a:tabLst>
            </a:pPr>
            <a:r>
              <a:rPr sz="3200" dirty="0">
                <a:solidFill>
                  <a:srgbClr val="585858"/>
                </a:solidFill>
                <a:latin typeface="Arial MT"/>
                <a:cs typeface="Arial MT"/>
              </a:rPr>
              <a:t>Set</a:t>
            </a:r>
            <a:r>
              <a:rPr sz="3200" spc="-15" dirty="0">
                <a:solidFill>
                  <a:srgbClr val="585858"/>
                </a:solidFill>
                <a:latin typeface="Arial MT"/>
                <a:cs typeface="Arial MT"/>
              </a:rPr>
              <a:t> </a:t>
            </a:r>
            <a:r>
              <a:rPr sz="3200" spc="-5" dirty="0">
                <a:solidFill>
                  <a:srgbClr val="585858"/>
                </a:solidFill>
                <a:latin typeface="Arial MT"/>
                <a:cs typeface="Arial MT"/>
              </a:rPr>
              <a:t>up </a:t>
            </a:r>
            <a:r>
              <a:rPr sz="3200" dirty="0">
                <a:solidFill>
                  <a:srgbClr val="585858"/>
                </a:solidFill>
                <a:latin typeface="Arial MT"/>
                <a:cs typeface="Arial MT"/>
              </a:rPr>
              <a:t>a</a:t>
            </a:r>
            <a:r>
              <a:rPr sz="3200" spc="-5" dirty="0">
                <a:solidFill>
                  <a:srgbClr val="585858"/>
                </a:solidFill>
                <a:latin typeface="Arial MT"/>
                <a:cs typeface="Arial MT"/>
              </a:rPr>
              <a:t> web</a:t>
            </a:r>
            <a:r>
              <a:rPr sz="3200" spc="-20" dirty="0">
                <a:solidFill>
                  <a:srgbClr val="585858"/>
                </a:solidFill>
                <a:latin typeface="Arial MT"/>
                <a:cs typeface="Arial MT"/>
              </a:rPr>
              <a:t> </a:t>
            </a:r>
            <a:r>
              <a:rPr sz="3200" dirty="0">
                <a:solidFill>
                  <a:srgbClr val="585858"/>
                </a:solidFill>
                <a:latin typeface="Arial MT"/>
                <a:cs typeface="Arial MT"/>
              </a:rPr>
              <a:t>server</a:t>
            </a:r>
            <a:r>
              <a:rPr sz="3200" spc="-20" dirty="0">
                <a:solidFill>
                  <a:srgbClr val="585858"/>
                </a:solidFill>
                <a:latin typeface="Arial MT"/>
                <a:cs typeface="Arial MT"/>
              </a:rPr>
              <a:t> </a:t>
            </a:r>
            <a:r>
              <a:rPr sz="3200" spc="-5" dirty="0">
                <a:solidFill>
                  <a:srgbClr val="585858"/>
                </a:solidFill>
                <a:latin typeface="Arial MT"/>
                <a:cs typeface="Arial MT"/>
              </a:rPr>
              <a:t>that</a:t>
            </a:r>
            <a:r>
              <a:rPr sz="3200" spc="-15" dirty="0">
                <a:solidFill>
                  <a:srgbClr val="585858"/>
                </a:solidFill>
                <a:latin typeface="Arial MT"/>
                <a:cs typeface="Arial MT"/>
              </a:rPr>
              <a:t> </a:t>
            </a:r>
            <a:r>
              <a:rPr sz="3200" dirty="0">
                <a:solidFill>
                  <a:srgbClr val="585858"/>
                </a:solidFill>
                <a:latin typeface="Arial MT"/>
                <a:cs typeface="Arial MT"/>
              </a:rPr>
              <a:t>can</a:t>
            </a:r>
            <a:r>
              <a:rPr sz="3200" spc="5" dirty="0">
                <a:solidFill>
                  <a:srgbClr val="585858"/>
                </a:solidFill>
                <a:latin typeface="Arial MT"/>
                <a:cs typeface="Arial MT"/>
              </a:rPr>
              <a:t> </a:t>
            </a:r>
            <a:r>
              <a:rPr sz="3200" spc="-5" dirty="0">
                <a:solidFill>
                  <a:srgbClr val="585858"/>
                </a:solidFill>
                <a:latin typeface="Arial MT"/>
                <a:cs typeface="Arial MT"/>
              </a:rPr>
              <a:t>accept</a:t>
            </a:r>
            <a:r>
              <a:rPr sz="3200" spc="-25" dirty="0">
                <a:solidFill>
                  <a:srgbClr val="585858"/>
                </a:solidFill>
                <a:latin typeface="Arial MT"/>
                <a:cs typeface="Arial MT"/>
              </a:rPr>
              <a:t> </a:t>
            </a:r>
            <a:r>
              <a:rPr sz="3200" spc="-5" dirty="0">
                <a:solidFill>
                  <a:srgbClr val="585858"/>
                </a:solidFill>
                <a:latin typeface="Arial MT"/>
                <a:cs typeface="Arial MT"/>
              </a:rPr>
              <a:t>requests</a:t>
            </a:r>
            <a:r>
              <a:rPr sz="3200" spc="-10" dirty="0">
                <a:solidFill>
                  <a:srgbClr val="585858"/>
                </a:solidFill>
                <a:latin typeface="Arial MT"/>
                <a:cs typeface="Arial MT"/>
              </a:rPr>
              <a:t> </a:t>
            </a:r>
            <a:r>
              <a:rPr sz="3200" dirty="0">
                <a:solidFill>
                  <a:srgbClr val="585858"/>
                </a:solidFill>
                <a:latin typeface="Arial MT"/>
                <a:cs typeface="Arial MT"/>
              </a:rPr>
              <a:t>from</a:t>
            </a:r>
            <a:r>
              <a:rPr sz="3200" spc="-25" dirty="0">
                <a:solidFill>
                  <a:srgbClr val="585858"/>
                </a:solidFill>
                <a:latin typeface="Arial MT"/>
                <a:cs typeface="Arial MT"/>
              </a:rPr>
              <a:t> </a:t>
            </a:r>
            <a:r>
              <a:rPr sz="3200" spc="-5" dirty="0">
                <a:solidFill>
                  <a:srgbClr val="585858"/>
                </a:solidFill>
                <a:latin typeface="Arial MT"/>
                <a:cs typeface="Arial MT"/>
              </a:rPr>
              <a:t>clients, </a:t>
            </a:r>
            <a:r>
              <a:rPr sz="3200" spc="-875" dirty="0">
                <a:solidFill>
                  <a:srgbClr val="585858"/>
                </a:solidFill>
                <a:latin typeface="Arial MT"/>
                <a:cs typeface="Arial MT"/>
              </a:rPr>
              <a:t> </a:t>
            </a:r>
            <a:r>
              <a:rPr sz="3200" dirty="0">
                <a:solidFill>
                  <a:srgbClr val="585858"/>
                </a:solidFill>
                <a:latin typeface="Arial MT"/>
                <a:cs typeface="Arial MT"/>
              </a:rPr>
              <a:t>run </a:t>
            </a:r>
            <a:r>
              <a:rPr sz="3200" spc="-5" dirty="0">
                <a:solidFill>
                  <a:srgbClr val="585858"/>
                </a:solidFill>
                <a:latin typeface="Arial MT"/>
                <a:cs typeface="Arial MT"/>
              </a:rPr>
              <a:t>them through </a:t>
            </a:r>
            <a:r>
              <a:rPr sz="3200" dirty="0">
                <a:solidFill>
                  <a:srgbClr val="585858"/>
                </a:solidFill>
                <a:latin typeface="Arial MT"/>
                <a:cs typeface="Arial MT"/>
              </a:rPr>
              <a:t>an </a:t>
            </a:r>
            <a:r>
              <a:rPr sz="3200" spc="-5" dirty="0">
                <a:solidFill>
                  <a:srgbClr val="585858"/>
                </a:solidFill>
                <a:latin typeface="Arial MT"/>
                <a:cs typeface="Arial MT"/>
              </a:rPr>
              <a:t>inference </a:t>
            </a:r>
            <a:r>
              <a:rPr sz="3200" spc="-10" dirty="0">
                <a:solidFill>
                  <a:srgbClr val="585858"/>
                </a:solidFill>
                <a:latin typeface="Arial MT"/>
                <a:cs typeface="Arial MT"/>
              </a:rPr>
              <a:t>pipeline, </a:t>
            </a:r>
            <a:r>
              <a:rPr sz="3200" spc="-5" dirty="0">
                <a:solidFill>
                  <a:srgbClr val="585858"/>
                </a:solidFill>
                <a:latin typeface="Arial MT"/>
                <a:cs typeface="Arial MT"/>
              </a:rPr>
              <a:t>and return the </a:t>
            </a:r>
            <a:r>
              <a:rPr sz="3200" dirty="0">
                <a:solidFill>
                  <a:srgbClr val="585858"/>
                </a:solidFill>
                <a:latin typeface="Arial MT"/>
                <a:cs typeface="Arial MT"/>
              </a:rPr>
              <a:t> </a:t>
            </a:r>
            <a:r>
              <a:rPr sz="3200" spc="-5" dirty="0">
                <a:solidFill>
                  <a:srgbClr val="585858"/>
                </a:solidFill>
                <a:latin typeface="Arial MT"/>
                <a:cs typeface="Arial MT"/>
              </a:rPr>
              <a:t>prediction</a:t>
            </a:r>
            <a:r>
              <a:rPr sz="3200" spc="-25" dirty="0">
                <a:solidFill>
                  <a:srgbClr val="585858"/>
                </a:solidFill>
                <a:latin typeface="Arial MT"/>
                <a:cs typeface="Arial MT"/>
              </a:rPr>
              <a:t> </a:t>
            </a:r>
            <a:r>
              <a:rPr sz="3200" dirty="0">
                <a:solidFill>
                  <a:srgbClr val="585858"/>
                </a:solidFill>
                <a:latin typeface="Arial MT"/>
                <a:cs typeface="Arial MT"/>
              </a:rPr>
              <a:t>results.</a:t>
            </a:r>
            <a:endParaRPr sz="3200">
              <a:latin typeface="Arial MT"/>
              <a:cs typeface="Arial MT"/>
            </a:endParaRPr>
          </a:p>
          <a:p>
            <a:pPr>
              <a:spcBef>
                <a:spcPts val="20"/>
              </a:spcBef>
              <a:buClr>
                <a:srgbClr val="585858"/>
              </a:buClr>
              <a:buFont typeface="Arial MT"/>
              <a:buChar char="•"/>
            </a:pPr>
            <a:endParaRPr sz="3700">
              <a:latin typeface="Arial MT"/>
              <a:cs typeface="Arial MT"/>
            </a:endParaRPr>
          </a:p>
          <a:p>
            <a:pPr marL="424180" indent="-411480">
              <a:buSzPct val="90625"/>
              <a:buChar char="•"/>
              <a:tabLst>
                <a:tab pos="423545" algn="l"/>
                <a:tab pos="424180" algn="l"/>
              </a:tabLst>
            </a:pPr>
            <a:r>
              <a:rPr sz="3200" dirty="0">
                <a:solidFill>
                  <a:srgbClr val="585858"/>
                </a:solidFill>
                <a:latin typeface="Arial MT"/>
                <a:cs typeface="Arial MT"/>
              </a:rPr>
              <a:t>Two</a:t>
            </a:r>
            <a:r>
              <a:rPr sz="3200" spc="-40" dirty="0">
                <a:solidFill>
                  <a:srgbClr val="585858"/>
                </a:solidFill>
                <a:latin typeface="Arial MT"/>
                <a:cs typeface="Arial MT"/>
              </a:rPr>
              <a:t> </a:t>
            </a:r>
            <a:r>
              <a:rPr sz="3200" spc="-5" dirty="0">
                <a:solidFill>
                  <a:srgbClr val="585858"/>
                </a:solidFill>
                <a:latin typeface="Arial MT"/>
                <a:cs typeface="Arial MT"/>
              </a:rPr>
              <a:t>common</a:t>
            </a:r>
            <a:r>
              <a:rPr sz="3200" spc="-45" dirty="0">
                <a:solidFill>
                  <a:srgbClr val="585858"/>
                </a:solidFill>
                <a:latin typeface="Arial MT"/>
                <a:cs typeface="Arial MT"/>
              </a:rPr>
              <a:t> </a:t>
            </a:r>
            <a:r>
              <a:rPr sz="3200" spc="-5" dirty="0">
                <a:solidFill>
                  <a:srgbClr val="585858"/>
                </a:solidFill>
                <a:latin typeface="Arial MT"/>
                <a:cs typeface="Arial MT"/>
              </a:rPr>
              <a:t>workflows:</a:t>
            </a:r>
            <a:endParaRPr sz="3200">
              <a:latin typeface="Arial MT"/>
              <a:cs typeface="Arial MT"/>
            </a:endParaRPr>
          </a:p>
          <a:p>
            <a:pPr marL="880744" marR="439420" lvl="1" indent="-388620">
              <a:lnSpc>
                <a:spcPts val="3020"/>
              </a:lnSpc>
              <a:spcBef>
                <a:spcPts val="665"/>
              </a:spcBef>
              <a:buSzPct val="89285"/>
              <a:buChar char="•"/>
              <a:tabLst>
                <a:tab pos="880744" algn="l"/>
                <a:tab pos="881380" algn="l"/>
              </a:tabLst>
            </a:pPr>
            <a:r>
              <a:rPr sz="2800" spc="-5" dirty="0">
                <a:solidFill>
                  <a:srgbClr val="585858"/>
                </a:solidFill>
                <a:latin typeface="Arial MT"/>
                <a:cs typeface="Arial MT"/>
              </a:rPr>
              <a:t>Streaming</a:t>
            </a:r>
            <a:r>
              <a:rPr sz="2800" spc="25" dirty="0">
                <a:solidFill>
                  <a:srgbClr val="585858"/>
                </a:solidFill>
                <a:latin typeface="Arial MT"/>
                <a:cs typeface="Arial MT"/>
              </a:rPr>
              <a:t> </a:t>
            </a:r>
            <a:r>
              <a:rPr sz="2800" spc="-10" dirty="0">
                <a:solidFill>
                  <a:srgbClr val="585858"/>
                </a:solidFill>
                <a:latin typeface="Arial MT"/>
                <a:cs typeface="Arial MT"/>
              </a:rPr>
              <a:t>API:</a:t>
            </a:r>
            <a:r>
              <a:rPr sz="2800" spc="5" dirty="0">
                <a:solidFill>
                  <a:srgbClr val="585858"/>
                </a:solidFill>
                <a:latin typeface="Arial MT"/>
                <a:cs typeface="Arial MT"/>
              </a:rPr>
              <a:t> </a:t>
            </a:r>
            <a:r>
              <a:rPr sz="2800" spc="-5" dirty="0">
                <a:solidFill>
                  <a:srgbClr val="585858"/>
                </a:solidFill>
                <a:latin typeface="Arial MT"/>
                <a:cs typeface="Arial MT"/>
              </a:rPr>
              <a:t>accept</a:t>
            </a:r>
            <a:r>
              <a:rPr sz="2800" spc="5" dirty="0">
                <a:solidFill>
                  <a:srgbClr val="585858"/>
                </a:solidFill>
                <a:latin typeface="Arial MT"/>
                <a:cs typeface="Arial MT"/>
              </a:rPr>
              <a:t> </a:t>
            </a:r>
            <a:r>
              <a:rPr sz="2800" spc="-5" dirty="0">
                <a:solidFill>
                  <a:srgbClr val="585858"/>
                </a:solidFill>
                <a:latin typeface="Arial MT"/>
                <a:cs typeface="Arial MT"/>
              </a:rPr>
              <a:t>prediction</a:t>
            </a:r>
            <a:r>
              <a:rPr sz="2800" dirty="0">
                <a:solidFill>
                  <a:srgbClr val="585858"/>
                </a:solidFill>
                <a:latin typeface="Arial MT"/>
                <a:cs typeface="Arial MT"/>
              </a:rPr>
              <a:t> requests </a:t>
            </a:r>
            <a:r>
              <a:rPr sz="2800" spc="-5" dirty="0">
                <a:solidFill>
                  <a:srgbClr val="585858"/>
                </a:solidFill>
                <a:latin typeface="Arial MT"/>
                <a:cs typeface="Arial MT"/>
              </a:rPr>
              <a:t>as</a:t>
            </a:r>
            <a:r>
              <a:rPr sz="2800" spc="10" dirty="0">
                <a:solidFill>
                  <a:srgbClr val="585858"/>
                </a:solidFill>
                <a:latin typeface="Arial MT"/>
                <a:cs typeface="Arial MT"/>
              </a:rPr>
              <a:t> </a:t>
            </a:r>
            <a:r>
              <a:rPr sz="2800" dirty="0">
                <a:solidFill>
                  <a:srgbClr val="585858"/>
                </a:solidFill>
                <a:latin typeface="Arial MT"/>
                <a:cs typeface="Arial MT"/>
              </a:rPr>
              <a:t>they </a:t>
            </a:r>
            <a:r>
              <a:rPr sz="2800" spc="-5" dirty="0">
                <a:solidFill>
                  <a:srgbClr val="585858"/>
                </a:solidFill>
                <a:latin typeface="Arial MT"/>
                <a:cs typeface="Arial MT"/>
              </a:rPr>
              <a:t>come</a:t>
            </a:r>
            <a:r>
              <a:rPr sz="2800" spc="15" dirty="0">
                <a:solidFill>
                  <a:srgbClr val="585858"/>
                </a:solidFill>
                <a:latin typeface="Arial MT"/>
                <a:cs typeface="Arial MT"/>
              </a:rPr>
              <a:t> </a:t>
            </a:r>
            <a:r>
              <a:rPr sz="2800" spc="-5" dirty="0">
                <a:solidFill>
                  <a:srgbClr val="585858"/>
                </a:solidFill>
                <a:latin typeface="Arial MT"/>
                <a:cs typeface="Arial MT"/>
              </a:rPr>
              <a:t>and </a:t>
            </a:r>
            <a:r>
              <a:rPr sz="2800" spc="-765" dirty="0">
                <a:solidFill>
                  <a:srgbClr val="585858"/>
                </a:solidFill>
                <a:latin typeface="Arial MT"/>
                <a:cs typeface="Arial MT"/>
              </a:rPr>
              <a:t> </a:t>
            </a:r>
            <a:r>
              <a:rPr sz="2800" spc="-5" dirty="0">
                <a:solidFill>
                  <a:srgbClr val="585858"/>
                </a:solidFill>
                <a:latin typeface="Arial MT"/>
                <a:cs typeface="Arial MT"/>
              </a:rPr>
              <a:t>process</a:t>
            </a:r>
            <a:r>
              <a:rPr sz="2800" spc="-10" dirty="0">
                <a:solidFill>
                  <a:srgbClr val="585858"/>
                </a:solidFill>
                <a:latin typeface="Arial MT"/>
                <a:cs typeface="Arial MT"/>
              </a:rPr>
              <a:t> </a:t>
            </a:r>
            <a:r>
              <a:rPr sz="2800" dirty="0">
                <a:solidFill>
                  <a:srgbClr val="585858"/>
                </a:solidFill>
                <a:latin typeface="Arial MT"/>
                <a:cs typeface="Arial MT"/>
              </a:rPr>
              <a:t>them</a:t>
            </a:r>
            <a:r>
              <a:rPr sz="2800" spc="5" dirty="0">
                <a:solidFill>
                  <a:srgbClr val="585858"/>
                </a:solidFill>
                <a:latin typeface="Arial MT"/>
                <a:cs typeface="Arial MT"/>
              </a:rPr>
              <a:t> </a:t>
            </a:r>
            <a:r>
              <a:rPr sz="2800" spc="-5" dirty="0">
                <a:solidFill>
                  <a:srgbClr val="585858"/>
                </a:solidFill>
                <a:latin typeface="Arial MT"/>
                <a:cs typeface="Arial MT"/>
              </a:rPr>
              <a:t>immediately.</a:t>
            </a:r>
            <a:endParaRPr sz="2800">
              <a:latin typeface="Arial MT"/>
              <a:cs typeface="Arial MT"/>
            </a:endParaRPr>
          </a:p>
          <a:p>
            <a:pPr marL="880744" marR="786765" lvl="1" indent="-388620">
              <a:lnSpc>
                <a:spcPts val="3020"/>
              </a:lnSpc>
              <a:spcBef>
                <a:spcPts val="610"/>
              </a:spcBef>
              <a:buSzPct val="89285"/>
              <a:buChar char="•"/>
              <a:tabLst>
                <a:tab pos="880744" algn="l"/>
                <a:tab pos="881380" algn="l"/>
              </a:tabLst>
            </a:pPr>
            <a:r>
              <a:rPr sz="2800" spc="-5" dirty="0">
                <a:solidFill>
                  <a:srgbClr val="585858"/>
                </a:solidFill>
                <a:latin typeface="Arial MT"/>
                <a:cs typeface="Arial MT"/>
              </a:rPr>
              <a:t>Batch: process</a:t>
            </a:r>
            <a:r>
              <a:rPr sz="2800" spc="20" dirty="0">
                <a:solidFill>
                  <a:srgbClr val="585858"/>
                </a:solidFill>
                <a:latin typeface="Arial MT"/>
                <a:cs typeface="Arial MT"/>
              </a:rPr>
              <a:t> </a:t>
            </a:r>
            <a:r>
              <a:rPr sz="2800" spc="-5" dirty="0">
                <a:solidFill>
                  <a:srgbClr val="585858"/>
                </a:solidFill>
                <a:latin typeface="Arial MT"/>
                <a:cs typeface="Arial MT"/>
              </a:rPr>
              <a:t>a</a:t>
            </a:r>
            <a:r>
              <a:rPr sz="2800" dirty="0">
                <a:solidFill>
                  <a:srgbClr val="585858"/>
                </a:solidFill>
                <a:latin typeface="Arial MT"/>
                <a:cs typeface="Arial MT"/>
              </a:rPr>
              <a:t> </a:t>
            </a:r>
            <a:r>
              <a:rPr sz="2800" spc="-5" dirty="0">
                <a:solidFill>
                  <a:srgbClr val="585858"/>
                </a:solidFill>
                <a:latin typeface="Arial MT"/>
                <a:cs typeface="Arial MT"/>
              </a:rPr>
              <a:t>large</a:t>
            </a:r>
            <a:r>
              <a:rPr sz="2800" spc="15" dirty="0">
                <a:solidFill>
                  <a:srgbClr val="585858"/>
                </a:solidFill>
                <a:latin typeface="Arial MT"/>
                <a:cs typeface="Arial MT"/>
              </a:rPr>
              <a:t> </a:t>
            </a:r>
            <a:r>
              <a:rPr sz="2800" spc="-5" dirty="0">
                <a:solidFill>
                  <a:srgbClr val="585858"/>
                </a:solidFill>
                <a:latin typeface="Arial MT"/>
                <a:cs typeface="Arial MT"/>
              </a:rPr>
              <a:t>number</a:t>
            </a:r>
            <a:r>
              <a:rPr sz="2800" spc="20" dirty="0">
                <a:solidFill>
                  <a:srgbClr val="585858"/>
                </a:solidFill>
                <a:latin typeface="Arial MT"/>
                <a:cs typeface="Arial MT"/>
              </a:rPr>
              <a:t> </a:t>
            </a:r>
            <a:r>
              <a:rPr sz="2800" spc="-5" dirty="0">
                <a:solidFill>
                  <a:srgbClr val="585858"/>
                </a:solidFill>
                <a:latin typeface="Arial MT"/>
                <a:cs typeface="Arial MT"/>
              </a:rPr>
              <a:t>of</a:t>
            </a:r>
            <a:r>
              <a:rPr sz="2800" spc="25" dirty="0">
                <a:solidFill>
                  <a:srgbClr val="585858"/>
                </a:solidFill>
                <a:latin typeface="Arial MT"/>
                <a:cs typeface="Arial MT"/>
              </a:rPr>
              <a:t> </a:t>
            </a:r>
            <a:r>
              <a:rPr sz="2800" spc="-5" dirty="0">
                <a:solidFill>
                  <a:srgbClr val="585858"/>
                </a:solidFill>
                <a:latin typeface="Arial MT"/>
                <a:cs typeface="Arial MT"/>
              </a:rPr>
              <a:t>prediction </a:t>
            </a:r>
            <a:r>
              <a:rPr sz="2800" dirty="0">
                <a:solidFill>
                  <a:srgbClr val="585858"/>
                </a:solidFill>
                <a:latin typeface="Arial MT"/>
                <a:cs typeface="Arial MT"/>
              </a:rPr>
              <a:t>requests</a:t>
            </a:r>
            <a:r>
              <a:rPr sz="2800" spc="10" dirty="0">
                <a:solidFill>
                  <a:srgbClr val="585858"/>
                </a:solidFill>
                <a:latin typeface="Arial MT"/>
                <a:cs typeface="Arial MT"/>
              </a:rPr>
              <a:t> </a:t>
            </a:r>
            <a:r>
              <a:rPr sz="2800" spc="-5" dirty="0">
                <a:solidFill>
                  <a:srgbClr val="585858"/>
                </a:solidFill>
                <a:latin typeface="Arial MT"/>
                <a:cs typeface="Arial MT"/>
              </a:rPr>
              <a:t>all</a:t>
            </a:r>
            <a:r>
              <a:rPr sz="2800" dirty="0">
                <a:solidFill>
                  <a:srgbClr val="585858"/>
                </a:solidFill>
                <a:latin typeface="Arial MT"/>
                <a:cs typeface="Arial MT"/>
              </a:rPr>
              <a:t> at </a:t>
            </a:r>
            <a:r>
              <a:rPr sz="2800" spc="-765" dirty="0">
                <a:solidFill>
                  <a:srgbClr val="585858"/>
                </a:solidFill>
                <a:latin typeface="Arial MT"/>
                <a:cs typeface="Arial MT"/>
              </a:rPr>
              <a:t> </a:t>
            </a:r>
            <a:r>
              <a:rPr sz="2800" spc="-5" dirty="0">
                <a:solidFill>
                  <a:srgbClr val="585858"/>
                </a:solidFill>
                <a:latin typeface="Arial MT"/>
                <a:cs typeface="Arial MT"/>
              </a:rPr>
              <a:t>once.</a:t>
            </a:r>
            <a:endParaRPr sz="2800">
              <a:latin typeface="Arial MT"/>
              <a:cs typeface="Arial MT"/>
            </a:endParaRPr>
          </a:p>
        </p:txBody>
      </p:sp>
      <p:sp>
        <p:nvSpPr>
          <p:cNvPr id="3" name="object 3"/>
          <p:cNvSpPr txBox="1">
            <a:spLocks noGrp="1"/>
          </p:cNvSpPr>
          <p:nvPr>
            <p:ph type="title"/>
          </p:nvPr>
        </p:nvSpPr>
        <p:spPr>
          <a:xfrm>
            <a:off x="753466" y="278638"/>
            <a:ext cx="4938395" cy="756920"/>
          </a:xfrm>
          <a:prstGeom prst="rect">
            <a:avLst/>
          </a:prstGeom>
        </p:spPr>
        <p:txBody>
          <a:bodyPr vert="horz" wrap="square" lIns="0" tIns="12700" rIns="0" bIns="0" rtlCol="0" anchor="ctr">
            <a:spAutoFit/>
          </a:bodyPr>
          <a:lstStyle/>
          <a:p>
            <a:pPr marL="12700">
              <a:spcBef>
                <a:spcPts val="100"/>
              </a:spcBef>
            </a:pPr>
            <a:r>
              <a:rPr spc="-5" dirty="0"/>
              <a:t>Cloud</a:t>
            </a:r>
            <a:r>
              <a:rPr spc="-35" dirty="0"/>
              <a:t> </a:t>
            </a:r>
            <a:r>
              <a:rPr spc="-5" dirty="0"/>
              <a:t>deployment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2785" y="1298195"/>
            <a:ext cx="10452735" cy="1907539"/>
          </a:xfrm>
          <a:prstGeom prst="rect">
            <a:avLst/>
          </a:prstGeom>
        </p:spPr>
        <p:txBody>
          <a:bodyPr vert="horz" wrap="square" lIns="0" tIns="61594" rIns="0" bIns="0" rtlCol="0">
            <a:spAutoFit/>
          </a:bodyPr>
          <a:lstStyle/>
          <a:p>
            <a:pPr marL="424180" marR="5080" indent="-411480">
              <a:lnSpc>
                <a:spcPct val="90000"/>
              </a:lnSpc>
              <a:spcBef>
                <a:spcPts val="484"/>
              </a:spcBef>
              <a:buSzPct val="90625"/>
              <a:buChar char="•"/>
              <a:tabLst>
                <a:tab pos="423545" algn="l"/>
                <a:tab pos="424180" algn="l"/>
              </a:tabLst>
            </a:pPr>
            <a:r>
              <a:rPr sz="3200" spc="-5" dirty="0">
                <a:solidFill>
                  <a:srgbClr val="585858"/>
                </a:solidFill>
                <a:latin typeface="Arial MT"/>
                <a:cs typeface="Arial MT"/>
              </a:rPr>
              <a:t>Streaming API workflow is good </a:t>
            </a:r>
            <a:r>
              <a:rPr sz="3200" dirty="0">
                <a:solidFill>
                  <a:srgbClr val="585858"/>
                </a:solidFill>
                <a:latin typeface="Arial MT"/>
                <a:cs typeface="Arial MT"/>
              </a:rPr>
              <a:t>for </a:t>
            </a:r>
            <a:r>
              <a:rPr sz="3200" spc="-5" dirty="0">
                <a:solidFill>
                  <a:srgbClr val="585858"/>
                </a:solidFill>
                <a:latin typeface="Arial MT"/>
                <a:cs typeface="Arial MT"/>
              </a:rPr>
              <a:t>scenarios that </a:t>
            </a:r>
            <a:r>
              <a:rPr sz="3200" dirty="0">
                <a:solidFill>
                  <a:srgbClr val="585858"/>
                </a:solidFill>
                <a:latin typeface="Arial MT"/>
                <a:cs typeface="Arial MT"/>
              </a:rPr>
              <a:t> </a:t>
            </a:r>
            <a:r>
              <a:rPr sz="3200" spc="-5" dirty="0">
                <a:solidFill>
                  <a:srgbClr val="585858"/>
                </a:solidFill>
                <a:latin typeface="Arial MT"/>
                <a:cs typeface="Arial MT"/>
              </a:rPr>
              <a:t>requires </a:t>
            </a:r>
            <a:r>
              <a:rPr sz="3200" dirty="0">
                <a:solidFill>
                  <a:srgbClr val="585858"/>
                </a:solidFill>
                <a:latin typeface="Arial MT"/>
                <a:cs typeface="Arial MT"/>
              </a:rPr>
              <a:t>ML </a:t>
            </a:r>
            <a:r>
              <a:rPr sz="3200" spc="-5" dirty="0">
                <a:solidFill>
                  <a:srgbClr val="585858"/>
                </a:solidFill>
                <a:latin typeface="Arial MT"/>
                <a:cs typeface="Arial MT"/>
              </a:rPr>
              <a:t>model’s predictions </a:t>
            </a:r>
            <a:r>
              <a:rPr sz="3200" dirty="0">
                <a:solidFill>
                  <a:srgbClr val="585858"/>
                </a:solidFill>
                <a:latin typeface="Arial MT"/>
                <a:cs typeface="Arial MT"/>
              </a:rPr>
              <a:t>to </a:t>
            </a:r>
            <a:r>
              <a:rPr sz="3200" spc="-5" dirty="0">
                <a:solidFill>
                  <a:srgbClr val="585858"/>
                </a:solidFill>
                <a:latin typeface="Arial MT"/>
                <a:cs typeface="Arial MT"/>
              </a:rPr>
              <a:t>be available with low </a:t>
            </a:r>
            <a:r>
              <a:rPr sz="3200" spc="-875" dirty="0">
                <a:solidFill>
                  <a:srgbClr val="585858"/>
                </a:solidFill>
                <a:latin typeface="Arial MT"/>
                <a:cs typeface="Arial MT"/>
              </a:rPr>
              <a:t> </a:t>
            </a:r>
            <a:r>
              <a:rPr sz="3200" spc="-5" dirty="0">
                <a:solidFill>
                  <a:srgbClr val="585858"/>
                </a:solidFill>
                <a:latin typeface="Arial MT"/>
                <a:cs typeface="Arial MT"/>
              </a:rPr>
              <a:t>latency.</a:t>
            </a:r>
            <a:r>
              <a:rPr sz="3200" spc="-15" dirty="0">
                <a:solidFill>
                  <a:srgbClr val="585858"/>
                </a:solidFill>
                <a:latin typeface="Arial MT"/>
                <a:cs typeface="Arial MT"/>
              </a:rPr>
              <a:t> </a:t>
            </a:r>
            <a:r>
              <a:rPr sz="3200" spc="-5" dirty="0">
                <a:solidFill>
                  <a:srgbClr val="585858"/>
                </a:solidFill>
                <a:latin typeface="Arial MT"/>
                <a:cs typeface="Arial MT"/>
              </a:rPr>
              <a:t>Think</a:t>
            </a:r>
            <a:r>
              <a:rPr sz="3200" spc="-15" dirty="0">
                <a:solidFill>
                  <a:srgbClr val="585858"/>
                </a:solidFill>
                <a:latin typeface="Arial MT"/>
                <a:cs typeface="Arial MT"/>
              </a:rPr>
              <a:t> </a:t>
            </a:r>
            <a:r>
              <a:rPr sz="3200" spc="-10" dirty="0">
                <a:solidFill>
                  <a:srgbClr val="585858"/>
                </a:solidFill>
                <a:latin typeface="Arial MT"/>
                <a:cs typeface="Arial MT"/>
              </a:rPr>
              <a:t>about</a:t>
            </a:r>
            <a:r>
              <a:rPr sz="3200" spc="-15" dirty="0">
                <a:solidFill>
                  <a:srgbClr val="585858"/>
                </a:solidFill>
                <a:latin typeface="Arial MT"/>
                <a:cs typeface="Arial MT"/>
              </a:rPr>
              <a:t> </a:t>
            </a:r>
            <a:r>
              <a:rPr sz="3200" dirty="0">
                <a:solidFill>
                  <a:srgbClr val="585858"/>
                </a:solidFill>
                <a:latin typeface="Arial MT"/>
                <a:cs typeface="Arial MT"/>
              </a:rPr>
              <a:t>search</a:t>
            </a:r>
            <a:r>
              <a:rPr sz="3200" spc="-30" dirty="0">
                <a:solidFill>
                  <a:srgbClr val="585858"/>
                </a:solidFill>
                <a:latin typeface="Arial MT"/>
                <a:cs typeface="Arial MT"/>
              </a:rPr>
              <a:t> </a:t>
            </a:r>
            <a:r>
              <a:rPr sz="3200" spc="-10" dirty="0">
                <a:solidFill>
                  <a:srgbClr val="585858"/>
                </a:solidFill>
                <a:latin typeface="Arial MT"/>
                <a:cs typeface="Arial MT"/>
              </a:rPr>
              <a:t>engines.</a:t>
            </a:r>
            <a:endParaRPr sz="3200">
              <a:latin typeface="Arial MT"/>
              <a:cs typeface="Arial MT"/>
            </a:endParaRPr>
          </a:p>
          <a:p>
            <a:pPr marL="424180" indent="-411480">
              <a:spcBef>
                <a:spcPts val="215"/>
              </a:spcBef>
              <a:buSzPct val="90625"/>
              <a:buChar char="•"/>
              <a:tabLst>
                <a:tab pos="423545" algn="l"/>
                <a:tab pos="424180" algn="l"/>
              </a:tabLst>
            </a:pPr>
            <a:r>
              <a:rPr sz="3200" spc="-5" dirty="0">
                <a:solidFill>
                  <a:srgbClr val="585858"/>
                </a:solidFill>
                <a:latin typeface="Arial MT"/>
                <a:cs typeface="Arial MT"/>
              </a:rPr>
              <a:t>Common</a:t>
            </a:r>
            <a:r>
              <a:rPr sz="3200" spc="-60" dirty="0">
                <a:solidFill>
                  <a:srgbClr val="585858"/>
                </a:solidFill>
                <a:latin typeface="Arial MT"/>
                <a:cs typeface="Arial MT"/>
              </a:rPr>
              <a:t> </a:t>
            </a:r>
            <a:r>
              <a:rPr sz="3200" dirty="0">
                <a:solidFill>
                  <a:srgbClr val="585858"/>
                </a:solidFill>
                <a:latin typeface="Arial MT"/>
                <a:cs typeface="Arial MT"/>
              </a:rPr>
              <a:t>steps:</a:t>
            </a:r>
            <a:endParaRPr sz="3200">
              <a:latin typeface="Arial MT"/>
              <a:cs typeface="Arial MT"/>
            </a:endParaRPr>
          </a:p>
        </p:txBody>
      </p:sp>
      <p:sp>
        <p:nvSpPr>
          <p:cNvPr id="3" name="object 3"/>
          <p:cNvSpPr txBox="1">
            <a:spLocks noGrp="1"/>
          </p:cNvSpPr>
          <p:nvPr>
            <p:ph type="title"/>
          </p:nvPr>
        </p:nvSpPr>
        <p:spPr>
          <a:xfrm>
            <a:off x="753465" y="278638"/>
            <a:ext cx="9457690" cy="756920"/>
          </a:xfrm>
          <a:prstGeom prst="rect">
            <a:avLst/>
          </a:prstGeom>
        </p:spPr>
        <p:txBody>
          <a:bodyPr vert="horz" wrap="square" lIns="0" tIns="12700" rIns="0" bIns="0" rtlCol="0" anchor="ctr">
            <a:spAutoFit/>
          </a:bodyPr>
          <a:lstStyle/>
          <a:p>
            <a:pPr marL="12700">
              <a:spcBef>
                <a:spcPts val="100"/>
              </a:spcBef>
            </a:pPr>
            <a:r>
              <a:rPr spc="-5" dirty="0"/>
              <a:t>Cloud deployment</a:t>
            </a:r>
            <a:r>
              <a:rPr spc="65" dirty="0"/>
              <a:t> </a:t>
            </a:r>
            <a:r>
              <a:rPr dirty="0"/>
              <a:t>–</a:t>
            </a:r>
            <a:r>
              <a:rPr spc="5" dirty="0"/>
              <a:t> </a:t>
            </a:r>
            <a:r>
              <a:rPr spc="-5" dirty="0"/>
              <a:t>streaming</a:t>
            </a:r>
            <a:r>
              <a:rPr spc="40" dirty="0"/>
              <a:t> </a:t>
            </a:r>
            <a:r>
              <a:rPr dirty="0"/>
              <a:t>API</a:t>
            </a:r>
          </a:p>
        </p:txBody>
      </p:sp>
      <p:pic>
        <p:nvPicPr>
          <p:cNvPr id="6" name="object 6"/>
          <p:cNvPicPr/>
          <p:nvPr/>
        </p:nvPicPr>
        <p:blipFill>
          <a:blip r:embed="rId2" cstate="print"/>
          <a:stretch>
            <a:fillRect/>
          </a:stretch>
        </p:blipFill>
        <p:spPr>
          <a:xfrm>
            <a:off x="2070100" y="3313176"/>
            <a:ext cx="8046720" cy="323697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2784" y="1298195"/>
            <a:ext cx="10382250" cy="1907539"/>
          </a:xfrm>
          <a:prstGeom prst="rect">
            <a:avLst/>
          </a:prstGeom>
        </p:spPr>
        <p:txBody>
          <a:bodyPr vert="horz" wrap="square" lIns="0" tIns="61594" rIns="0" bIns="0" rtlCol="0">
            <a:spAutoFit/>
          </a:bodyPr>
          <a:lstStyle/>
          <a:p>
            <a:pPr marL="424180" marR="5080" indent="-411480">
              <a:lnSpc>
                <a:spcPct val="90000"/>
              </a:lnSpc>
              <a:spcBef>
                <a:spcPts val="484"/>
              </a:spcBef>
              <a:buSzPct val="90625"/>
              <a:buChar char="•"/>
              <a:tabLst>
                <a:tab pos="423545" algn="l"/>
                <a:tab pos="424180" algn="l"/>
              </a:tabLst>
            </a:pPr>
            <a:r>
              <a:rPr sz="3200" dirty="0">
                <a:solidFill>
                  <a:srgbClr val="585858"/>
                </a:solidFill>
                <a:latin typeface="Arial MT"/>
                <a:cs typeface="Arial MT"/>
              </a:rPr>
              <a:t>Batch workflow is </a:t>
            </a:r>
            <a:r>
              <a:rPr sz="3200" spc="-5" dirty="0">
                <a:solidFill>
                  <a:srgbClr val="585858"/>
                </a:solidFill>
                <a:latin typeface="Arial MT"/>
                <a:cs typeface="Arial MT"/>
              </a:rPr>
              <a:t>good for scenarios </a:t>
            </a:r>
            <a:r>
              <a:rPr sz="3200" dirty="0">
                <a:solidFill>
                  <a:srgbClr val="585858"/>
                </a:solidFill>
                <a:latin typeface="Arial MT"/>
                <a:cs typeface="Arial MT"/>
              </a:rPr>
              <a:t>when we </a:t>
            </a:r>
            <a:r>
              <a:rPr sz="3200" spc="-5" dirty="0">
                <a:solidFill>
                  <a:srgbClr val="585858"/>
                </a:solidFill>
                <a:latin typeface="Arial MT"/>
                <a:cs typeface="Arial MT"/>
              </a:rPr>
              <a:t>have </a:t>
            </a:r>
            <a:r>
              <a:rPr sz="3200" dirty="0">
                <a:solidFill>
                  <a:srgbClr val="585858"/>
                </a:solidFill>
                <a:latin typeface="Arial MT"/>
                <a:cs typeface="Arial MT"/>
              </a:rPr>
              <a:t> access</a:t>
            </a:r>
            <a:r>
              <a:rPr sz="3200" spc="-35" dirty="0">
                <a:solidFill>
                  <a:srgbClr val="585858"/>
                </a:solidFill>
                <a:latin typeface="Arial MT"/>
                <a:cs typeface="Arial MT"/>
              </a:rPr>
              <a:t> </a:t>
            </a:r>
            <a:r>
              <a:rPr sz="3200" dirty="0">
                <a:solidFill>
                  <a:srgbClr val="585858"/>
                </a:solidFill>
                <a:latin typeface="Arial MT"/>
                <a:cs typeface="Arial MT"/>
              </a:rPr>
              <a:t>to </a:t>
            </a:r>
            <a:r>
              <a:rPr sz="3200" spc="-5" dirty="0">
                <a:solidFill>
                  <a:srgbClr val="585858"/>
                </a:solidFill>
                <a:latin typeface="Arial MT"/>
                <a:cs typeface="Arial MT"/>
              </a:rPr>
              <a:t>model features</a:t>
            </a:r>
            <a:r>
              <a:rPr sz="3200" spc="-20" dirty="0">
                <a:solidFill>
                  <a:srgbClr val="585858"/>
                </a:solidFill>
                <a:latin typeface="Arial MT"/>
                <a:cs typeface="Arial MT"/>
              </a:rPr>
              <a:t> </a:t>
            </a:r>
            <a:r>
              <a:rPr sz="3200" spc="-5" dirty="0">
                <a:solidFill>
                  <a:srgbClr val="585858"/>
                </a:solidFill>
                <a:latin typeface="Arial MT"/>
                <a:cs typeface="Arial MT"/>
              </a:rPr>
              <a:t>before</a:t>
            </a:r>
            <a:r>
              <a:rPr sz="3200" spc="-20" dirty="0">
                <a:solidFill>
                  <a:srgbClr val="585858"/>
                </a:solidFill>
                <a:latin typeface="Arial MT"/>
                <a:cs typeface="Arial MT"/>
              </a:rPr>
              <a:t> </a:t>
            </a:r>
            <a:r>
              <a:rPr sz="3200" spc="-5" dirty="0">
                <a:solidFill>
                  <a:srgbClr val="585858"/>
                </a:solidFill>
                <a:latin typeface="Arial MT"/>
                <a:cs typeface="Arial MT"/>
              </a:rPr>
              <a:t>the model</a:t>
            </a:r>
            <a:r>
              <a:rPr sz="3200" spc="5" dirty="0">
                <a:solidFill>
                  <a:srgbClr val="585858"/>
                </a:solidFill>
                <a:latin typeface="Arial MT"/>
                <a:cs typeface="Arial MT"/>
              </a:rPr>
              <a:t> </a:t>
            </a:r>
            <a:r>
              <a:rPr sz="3200" spc="-5" dirty="0">
                <a:solidFill>
                  <a:srgbClr val="585858"/>
                </a:solidFill>
                <a:latin typeface="Arial MT"/>
                <a:cs typeface="Arial MT"/>
              </a:rPr>
              <a:t>prediction</a:t>
            </a:r>
            <a:r>
              <a:rPr sz="3200" spc="-20" dirty="0">
                <a:solidFill>
                  <a:srgbClr val="585858"/>
                </a:solidFill>
                <a:latin typeface="Arial MT"/>
                <a:cs typeface="Arial MT"/>
              </a:rPr>
              <a:t> </a:t>
            </a:r>
            <a:r>
              <a:rPr sz="3200" dirty="0">
                <a:solidFill>
                  <a:srgbClr val="585858"/>
                </a:solidFill>
                <a:latin typeface="Arial MT"/>
                <a:cs typeface="Arial MT"/>
              </a:rPr>
              <a:t>is </a:t>
            </a:r>
            <a:r>
              <a:rPr sz="3200" spc="-875" dirty="0">
                <a:solidFill>
                  <a:srgbClr val="585858"/>
                </a:solidFill>
                <a:latin typeface="Arial MT"/>
                <a:cs typeface="Arial MT"/>
              </a:rPr>
              <a:t> </a:t>
            </a:r>
            <a:r>
              <a:rPr sz="3200" spc="-5" dirty="0">
                <a:solidFill>
                  <a:srgbClr val="585858"/>
                </a:solidFill>
                <a:latin typeface="Arial MT"/>
                <a:cs typeface="Arial MT"/>
              </a:rPr>
              <a:t>required.</a:t>
            </a:r>
            <a:r>
              <a:rPr sz="3200" spc="-25" dirty="0">
                <a:solidFill>
                  <a:srgbClr val="585858"/>
                </a:solidFill>
                <a:latin typeface="Arial MT"/>
                <a:cs typeface="Arial MT"/>
              </a:rPr>
              <a:t> </a:t>
            </a:r>
            <a:r>
              <a:rPr sz="3200" spc="-5" dirty="0">
                <a:solidFill>
                  <a:srgbClr val="585858"/>
                </a:solidFill>
                <a:latin typeface="Arial MT"/>
                <a:cs typeface="Arial MT"/>
              </a:rPr>
              <a:t>Think</a:t>
            </a:r>
            <a:r>
              <a:rPr sz="3200" spc="-10" dirty="0">
                <a:solidFill>
                  <a:srgbClr val="585858"/>
                </a:solidFill>
                <a:latin typeface="Arial MT"/>
                <a:cs typeface="Arial MT"/>
              </a:rPr>
              <a:t> </a:t>
            </a:r>
            <a:r>
              <a:rPr sz="3200" spc="-5" dirty="0">
                <a:solidFill>
                  <a:srgbClr val="585858"/>
                </a:solidFill>
                <a:latin typeface="Arial MT"/>
                <a:cs typeface="Arial MT"/>
              </a:rPr>
              <a:t>about</a:t>
            </a:r>
            <a:r>
              <a:rPr sz="3200" spc="5" dirty="0">
                <a:solidFill>
                  <a:srgbClr val="585858"/>
                </a:solidFill>
                <a:latin typeface="Arial MT"/>
                <a:cs typeface="Arial MT"/>
              </a:rPr>
              <a:t> </a:t>
            </a:r>
            <a:r>
              <a:rPr sz="3200" spc="-5" dirty="0">
                <a:solidFill>
                  <a:srgbClr val="585858"/>
                </a:solidFill>
                <a:latin typeface="Arial MT"/>
                <a:cs typeface="Arial MT"/>
              </a:rPr>
              <a:t>house</a:t>
            </a:r>
            <a:r>
              <a:rPr sz="3200" spc="-10" dirty="0">
                <a:solidFill>
                  <a:srgbClr val="585858"/>
                </a:solidFill>
                <a:latin typeface="Arial MT"/>
                <a:cs typeface="Arial MT"/>
              </a:rPr>
              <a:t> </a:t>
            </a:r>
            <a:r>
              <a:rPr sz="3200" dirty="0">
                <a:solidFill>
                  <a:srgbClr val="585858"/>
                </a:solidFill>
                <a:latin typeface="Arial MT"/>
                <a:cs typeface="Arial MT"/>
              </a:rPr>
              <a:t>price</a:t>
            </a:r>
            <a:r>
              <a:rPr sz="3200" spc="-20" dirty="0">
                <a:solidFill>
                  <a:srgbClr val="585858"/>
                </a:solidFill>
                <a:latin typeface="Arial MT"/>
                <a:cs typeface="Arial MT"/>
              </a:rPr>
              <a:t> </a:t>
            </a:r>
            <a:r>
              <a:rPr sz="3200" spc="-5" dirty="0">
                <a:solidFill>
                  <a:srgbClr val="585858"/>
                </a:solidFill>
                <a:latin typeface="Arial MT"/>
                <a:cs typeface="Arial MT"/>
              </a:rPr>
              <a:t>prediction</a:t>
            </a:r>
            <a:r>
              <a:rPr sz="3200" spc="-15" dirty="0">
                <a:solidFill>
                  <a:srgbClr val="585858"/>
                </a:solidFill>
                <a:latin typeface="Arial MT"/>
                <a:cs typeface="Arial MT"/>
              </a:rPr>
              <a:t> </a:t>
            </a:r>
            <a:r>
              <a:rPr sz="3200" spc="-5" dirty="0">
                <a:solidFill>
                  <a:srgbClr val="585858"/>
                </a:solidFill>
                <a:latin typeface="Arial MT"/>
                <a:cs typeface="Arial MT"/>
              </a:rPr>
              <a:t>model.</a:t>
            </a:r>
            <a:endParaRPr sz="3200">
              <a:latin typeface="Arial MT"/>
              <a:cs typeface="Arial MT"/>
            </a:endParaRPr>
          </a:p>
          <a:p>
            <a:pPr marL="424180" indent="-411480">
              <a:spcBef>
                <a:spcPts val="215"/>
              </a:spcBef>
              <a:buSzPct val="90625"/>
              <a:buChar char="•"/>
              <a:tabLst>
                <a:tab pos="423545" algn="l"/>
                <a:tab pos="424180" algn="l"/>
              </a:tabLst>
            </a:pPr>
            <a:r>
              <a:rPr sz="3200" spc="-5" dirty="0">
                <a:solidFill>
                  <a:srgbClr val="585858"/>
                </a:solidFill>
                <a:latin typeface="Arial MT"/>
                <a:cs typeface="Arial MT"/>
              </a:rPr>
              <a:t>Common</a:t>
            </a:r>
            <a:r>
              <a:rPr sz="3200" spc="-55" dirty="0">
                <a:solidFill>
                  <a:srgbClr val="585858"/>
                </a:solidFill>
                <a:latin typeface="Arial MT"/>
                <a:cs typeface="Arial MT"/>
              </a:rPr>
              <a:t> </a:t>
            </a:r>
            <a:r>
              <a:rPr sz="3200" dirty="0">
                <a:solidFill>
                  <a:srgbClr val="585858"/>
                </a:solidFill>
                <a:latin typeface="Arial MT"/>
                <a:cs typeface="Arial MT"/>
              </a:rPr>
              <a:t>steps:</a:t>
            </a:r>
            <a:endParaRPr sz="3200">
              <a:latin typeface="Arial MT"/>
              <a:cs typeface="Arial MT"/>
            </a:endParaRPr>
          </a:p>
        </p:txBody>
      </p:sp>
      <p:sp>
        <p:nvSpPr>
          <p:cNvPr id="3" name="object 3"/>
          <p:cNvSpPr txBox="1">
            <a:spLocks noGrp="1"/>
          </p:cNvSpPr>
          <p:nvPr>
            <p:ph type="title"/>
          </p:nvPr>
        </p:nvSpPr>
        <p:spPr>
          <a:xfrm>
            <a:off x="753466" y="278638"/>
            <a:ext cx="7116445" cy="756920"/>
          </a:xfrm>
          <a:prstGeom prst="rect">
            <a:avLst/>
          </a:prstGeom>
        </p:spPr>
        <p:txBody>
          <a:bodyPr vert="horz" wrap="square" lIns="0" tIns="12700" rIns="0" bIns="0" rtlCol="0" anchor="ctr">
            <a:spAutoFit/>
          </a:bodyPr>
          <a:lstStyle/>
          <a:p>
            <a:pPr marL="12700">
              <a:spcBef>
                <a:spcPts val="100"/>
              </a:spcBef>
            </a:pPr>
            <a:r>
              <a:rPr spc="-5" dirty="0"/>
              <a:t>Cloud</a:t>
            </a:r>
            <a:r>
              <a:rPr spc="-35" dirty="0"/>
              <a:t> </a:t>
            </a:r>
            <a:r>
              <a:rPr spc="-5" dirty="0"/>
              <a:t>deployment</a:t>
            </a:r>
            <a:r>
              <a:rPr spc="50" dirty="0"/>
              <a:t> </a:t>
            </a:r>
            <a:r>
              <a:rPr dirty="0"/>
              <a:t>–</a:t>
            </a:r>
            <a:r>
              <a:rPr spc="-25" dirty="0"/>
              <a:t> </a:t>
            </a:r>
            <a:r>
              <a:rPr spc="-5" dirty="0"/>
              <a:t>batch</a:t>
            </a:r>
          </a:p>
        </p:txBody>
      </p:sp>
      <p:pic>
        <p:nvPicPr>
          <p:cNvPr id="6" name="object 6"/>
          <p:cNvPicPr/>
          <p:nvPr/>
        </p:nvPicPr>
        <p:blipFill>
          <a:blip r:embed="rId2" cstate="print"/>
          <a:stretch>
            <a:fillRect/>
          </a:stretch>
        </p:blipFill>
        <p:spPr>
          <a:xfrm>
            <a:off x="2070100" y="3284221"/>
            <a:ext cx="8046720" cy="332079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2785" y="1298194"/>
            <a:ext cx="10319385" cy="966290"/>
          </a:xfrm>
          <a:prstGeom prst="rect">
            <a:avLst/>
          </a:prstGeom>
        </p:spPr>
        <p:txBody>
          <a:bodyPr vert="horz" wrap="square" lIns="0" tIns="67945" rIns="0" bIns="0" rtlCol="0">
            <a:spAutoFit/>
          </a:bodyPr>
          <a:lstStyle/>
          <a:p>
            <a:pPr marL="424180" marR="5080" indent="-411480">
              <a:lnSpc>
                <a:spcPts val="3460"/>
              </a:lnSpc>
              <a:spcBef>
                <a:spcPts val="535"/>
              </a:spcBef>
              <a:buSzPct val="90625"/>
              <a:buChar char="•"/>
              <a:tabLst>
                <a:tab pos="423545" algn="l"/>
                <a:tab pos="424180" algn="l"/>
              </a:tabLst>
            </a:pPr>
            <a:r>
              <a:rPr sz="3200" spc="-5" dirty="0">
                <a:solidFill>
                  <a:srgbClr val="585858"/>
                </a:solidFill>
                <a:latin typeface="Arial MT"/>
                <a:cs typeface="Arial MT"/>
              </a:rPr>
              <a:t>Run all model predictions </a:t>
            </a:r>
            <a:r>
              <a:rPr sz="3200" spc="-10" dirty="0">
                <a:solidFill>
                  <a:srgbClr val="585858"/>
                </a:solidFill>
                <a:latin typeface="Arial MT"/>
                <a:cs typeface="Arial MT"/>
              </a:rPr>
              <a:t>on </a:t>
            </a:r>
            <a:r>
              <a:rPr sz="3200" dirty="0">
                <a:solidFill>
                  <a:srgbClr val="585858"/>
                </a:solidFill>
                <a:latin typeface="Arial MT"/>
                <a:cs typeface="Arial MT"/>
              </a:rPr>
              <a:t>the </a:t>
            </a:r>
            <a:r>
              <a:rPr sz="3200" spc="-5" dirty="0">
                <a:solidFill>
                  <a:srgbClr val="585858"/>
                </a:solidFill>
                <a:latin typeface="Arial MT"/>
                <a:cs typeface="Arial MT"/>
              </a:rPr>
              <a:t>client, e.g. computers, </a:t>
            </a:r>
            <a:r>
              <a:rPr sz="3200" spc="-875" dirty="0">
                <a:solidFill>
                  <a:srgbClr val="585858"/>
                </a:solidFill>
                <a:latin typeface="Arial MT"/>
                <a:cs typeface="Arial MT"/>
              </a:rPr>
              <a:t> </a:t>
            </a:r>
            <a:r>
              <a:rPr sz="3200" spc="-5" dirty="0">
                <a:solidFill>
                  <a:srgbClr val="585858"/>
                </a:solidFill>
                <a:latin typeface="Arial MT"/>
                <a:cs typeface="Arial MT"/>
              </a:rPr>
              <a:t>tablets,</a:t>
            </a:r>
            <a:r>
              <a:rPr sz="3200" spc="-20" dirty="0">
                <a:solidFill>
                  <a:srgbClr val="585858"/>
                </a:solidFill>
                <a:latin typeface="Arial MT"/>
                <a:cs typeface="Arial MT"/>
              </a:rPr>
              <a:t> </a:t>
            </a:r>
            <a:r>
              <a:rPr sz="3200" spc="-5" dirty="0">
                <a:solidFill>
                  <a:srgbClr val="585858"/>
                </a:solidFill>
                <a:latin typeface="Arial MT"/>
                <a:cs typeface="Arial MT"/>
              </a:rPr>
              <a:t>smartphones,</a:t>
            </a:r>
            <a:r>
              <a:rPr sz="3200" spc="-35" dirty="0">
                <a:solidFill>
                  <a:srgbClr val="585858"/>
                </a:solidFill>
                <a:latin typeface="Arial MT"/>
                <a:cs typeface="Arial MT"/>
              </a:rPr>
              <a:t> </a:t>
            </a:r>
            <a:r>
              <a:rPr sz="3200" spc="-5" dirty="0">
                <a:solidFill>
                  <a:srgbClr val="585858"/>
                </a:solidFill>
                <a:latin typeface="Arial MT"/>
                <a:cs typeface="Arial MT"/>
              </a:rPr>
              <a:t>IoT</a:t>
            </a:r>
            <a:r>
              <a:rPr sz="3200" spc="-20" dirty="0">
                <a:solidFill>
                  <a:srgbClr val="585858"/>
                </a:solidFill>
                <a:latin typeface="Arial MT"/>
                <a:cs typeface="Arial MT"/>
              </a:rPr>
              <a:t> </a:t>
            </a:r>
            <a:r>
              <a:rPr sz="3200" dirty="0">
                <a:solidFill>
                  <a:srgbClr val="585858"/>
                </a:solidFill>
                <a:latin typeface="Arial MT"/>
                <a:cs typeface="Arial MT"/>
              </a:rPr>
              <a:t>devices.</a:t>
            </a:r>
            <a:endParaRPr sz="3200">
              <a:latin typeface="Arial MT"/>
              <a:cs typeface="Arial MT"/>
            </a:endParaRPr>
          </a:p>
        </p:txBody>
      </p:sp>
      <p:sp>
        <p:nvSpPr>
          <p:cNvPr id="3" name="object 3"/>
          <p:cNvSpPr txBox="1">
            <a:spLocks noGrp="1"/>
          </p:cNvSpPr>
          <p:nvPr>
            <p:ph type="title"/>
          </p:nvPr>
        </p:nvSpPr>
        <p:spPr>
          <a:xfrm>
            <a:off x="753466" y="278638"/>
            <a:ext cx="4901565" cy="756920"/>
          </a:xfrm>
          <a:prstGeom prst="rect">
            <a:avLst/>
          </a:prstGeom>
        </p:spPr>
        <p:txBody>
          <a:bodyPr vert="horz" wrap="square" lIns="0" tIns="12700" rIns="0" bIns="0" rtlCol="0" anchor="ctr">
            <a:spAutoFit/>
          </a:bodyPr>
          <a:lstStyle/>
          <a:p>
            <a:pPr marL="12700">
              <a:spcBef>
                <a:spcPts val="100"/>
              </a:spcBef>
            </a:pPr>
            <a:r>
              <a:rPr spc="-5" dirty="0"/>
              <a:t>Client</a:t>
            </a:r>
            <a:r>
              <a:rPr spc="-60" dirty="0"/>
              <a:t> </a:t>
            </a:r>
            <a:r>
              <a:rPr spc="-10" dirty="0"/>
              <a:t>deployment</a:t>
            </a:r>
          </a:p>
        </p:txBody>
      </p:sp>
      <p:pic>
        <p:nvPicPr>
          <p:cNvPr id="5" name="object 5"/>
          <p:cNvPicPr/>
          <p:nvPr/>
        </p:nvPicPr>
        <p:blipFill>
          <a:blip r:embed="rId2" cstate="print"/>
          <a:stretch>
            <a:fillRect/>
          </a:stretch>
        </p:blipFill>
        <p:spPr>
          <a:xfrm>
            <a:off x="2070100" y="2508504"/>
            <a:ext cx="8046720" cy="320649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2785" y="1257364"/>
            <a:ext cx="7934959" cy="2424382"/>
          </a:xfrm>
          <a:prstGeom prst="rect">
            <a:avLst/>
          </a:prstGeom>
        </p:spPr>
        <p:txBody>
          <a:bodyPr vert="horz" wrap="square" lIns="0" tIns="53975" rIns="0" bIns="0" rtlCol="0">
            <a:spAutoFit/>
          </a:bodyPr>
          <a:lstStyle/>
          <a:p>
            <a:pPr marL="424180" indent="-411480">
              <a:spcBef>
                <a:spcPts val="425"/>
              </a:spcBef>
              <a:buSzPct val="90625"/>
              <a:buChar char="•"/>
              <a:tabLst>
                <a:tab pos="423545" algn="l"/>
                <a:tab pos="424180" algn="l"/>
              </a:tabLst>
            </a:pPr>
            <a:r>
              <a:rPr sz="3200" spc="-5" dirty="0">
                <a:solidFill>
                  <a:srgbClr val="585858"/>
                </a:solidFill>
                <a:latin typeface="Arial MT"/>
                <a:cs typeface="Arial MT"/>
              </a:rPr>
              <a:t>Benefits:</a:t>
            </a:r>
            <a:endParaRPr sz="3200">
              <a:latin typeface="Arial MT"/>
              <a:cs typeface="Arial MT"/>
            </a:endParaRPr>
          </a:p>
          <a:p>
            <a:pPr marL="880744" lvl="1" indent="-389255">
              <a:spcBef>
                <a:spcPts val="280"/>
              </a:spcBef>
              <a:buSzPct val="89285"/>
              <a:buChar char="•"/>
              <a:tabLst>
                <a:tab pos="880744" algn="l"/>
                <a:tab pos="881380" algn="l"/>
              </a:tabLst>
            </a:pPr>
            <a:r>
              <a:rPr sz="2800" spc="-5" dirty="0">
                <a:solidFill>
                  <a:srgbClr val="585858"/>
                </a:solidFill>
                <a:latin typeface="Arial MT"/>
                <a:cs typeface="Arial MT"/>
              </a:rPr>
              <a:t>No</a:t>
            </a:r>
            <a:r>
              <a:rPr sz="2800" dirty="0">
                <a:solidFill>
                  <a:srgbClr val="585858"/>
                </a:solidFill>
                <a:latin typeface="Arial MT"/>
                <a:cs typeface="Arial MT"/>
              </a:rPr>
              <a:t> data</a:t>
            </a:r>
            <a:r>
              <a:rPr sz="2800" spc="-10" dirty="0">
                <a:solidFill>
                  <a:srgbClr val="585858"/>
                </a:solidFill>
                <a:latin typeface="Arial MT"/>
                <a:cs typeface="Arial MT"/>
              </a:rPr>
              <a:t> </a:t>
            </a:r>
            <a:r>
              <a:rPr sz="2800" dirty="0">
                <a:solidFill>
                  <a:srgbClr val="585858"/>
                </a:solidFill>
                <a:latin typeface="Arial MT"/>
                <a:cs typeface="Arial MT"/>
              </a:rPr>
              <a:t>transmission</a:t>
            </a:r>
            <a:r>
              <a:rPr sz="2800" spc="-10" dirty="0">
                <a:solidFill>
                  <a:srgbClr val="585858"/>
                </a:solidFill>
                <a:latin typeface="Arial MT"/>
                <a:cs typeface="Arial MT"/>
              </a:rPr>
              <a:t> </a:t>
            </a:r>
            <a:r>
              <a:rPr sz="2800" dirty="0">
                <a:solidFill>
                  <a:srgbClr val="585858"/>
                </a:solidFill>
                <a:latin typeface="Arial MT"/>
                <a:cs typeface="Arial MT"/>
              </a:rPr>
              <a:t>back</a:t>
            </a:r>
            <a:r>
              <a:rPr sz="2800" spc="-5" dirty="0">
                <a:solidFill>
                  <a:srgbClr val="585858"/>
                </a:solidFill>
                <a:latin typeface="Arial MT"/>
                <a:cs typeface="Arial MT"/>
              </a:rPr>
              <a:t> </a:t>
            </a:r>
            <a:r>
              <a:rPr sz="2800" dirty="0">
                <a:solidFill>
                  <a:srgbClr val="585858"/>
                </a:solidFill>
                <a:latin typeface="Arial MT"/>
                <a:cs typeface="Arial MT"/>
              </a:rPr>
              <a:t>to</a:t>
            </a:r>
            <a:r>
              <a:rPr sz="2800" spc="-10" dirty="0">
                <a:solidFill>
                  <a:srgbClr val="585858"/>
                </a:solidFill>
                <a:latin typeface="Arial MT"/>
                <a:cs typeface="Arial MT"/>
              </a:rPr>
              <a:t> </a:t>
            </a:r>
            <a:r>
              <a:rPr sz="2800" spc="-5" dirty="0">
                <a:solidFill>
                  <a:srgbClr val="585858"/>
                </a:solidFill>
                <a:latin typeface="Arial MT"/>
                <a:cs typeface="Arial MT"/>
              </a:rPr>
              <a:t>the</a:t>
            </a:r>
            <a:r>
              <a:rPr sz="2800" spc="-10" dirty="0">
                <a:solidFill>
                  <a:srgbClr val="585858"/>
                </a:solidFill>
                <a:latin typeface="Arial MT"/>
                <a:cs typeface="Arial MT"/>
              </a:rPr>
              <a:t> </a:t>
            </a:r>
            <a:r>
              <a:rPr sz="2800" dirty="0">
                <a:solidFill>
                  <a:srgbClr val="585858"/>
                </a:solidFill>
                <a:latin typeface="Arial MT"/>
                <a:cs typeface="Arial MT"/>
              </a:rPr>
              <a:t>cloud.</a:t>
            </a:r>
            <a:endParaRPr sz="2800">
              <a:latin typeface="Arial MT"/>
              <a:cs typeface="Arial MT"/>
            </a:endParaRPr>
          </a:p>
          <a:p>
            <a:pPr marL="880744" lvl="1" indent="-389255">
              <a:spcBef>
                <a:spcPts val="265"/>
              </a:spcBef>
              <a:buSzPct val="89285"/>
              <a:buChar char="•"/>
              <a:tabLst>
                <a:tab pos="880744" algn="l"/>
                <a:tab pos="881380" algn="l"/>
              </a:tabLst>
            </a:pPr>
            <a:r>
              <a:rPr sz="2800" spc="-5" dirty="0">
                <a:solidFill>
                  <a:srgbClr val="585858"/>
                </a:solidFill>
                <a:latin typeface="Arial MT"/>
                <a:cs typeface="Arial MT"/>
              </a:rPr>
              <a:t>Very</a:t>
            </a:r>
            <a:r>
              <a:rPr sz="2800" dirty="0">
                <a:solidFill>
                  <a:srgbClr val="585858"/>
                </a:solidFill>
                <a:latin typeface="Arial MT"/>
                <a:cs typeface="Arial MT"/>
              </a:rPr>
              <a:t> </a:t>
            </a:r>
            <a:r>
              <a:rPr sz="2800" spc="-5" dirty="0">
                <a:solidFill>
                  <a:srgbClr val="585858"/>
                </a:solidFill>
                <a:latin typeface="Arial MT"/>
                <a:cs typeface="Arial MT"/>
              </a:rPr>
              <a:t>low</a:t>
            </a:r>
            <a:r>
              <a:rPr sz="2800" spc="-10" dirty="0">
                <a:solidFill>
                  <a:srgbClr val="585858"/>
                </a:solidFill>
                <a:latin typeface="Arial MT"/>
                <a:cs typeface="Arial MT"/>
              </a:rPr>
              <a:t> </a:t>
            </a:r>
            <a:r>
              <a:rPr sz="2800" dirty="0">
                <a:solidFill>
                  <a:srgbClr val="585858"/>
                </a:solidFill>
                <a:latin typeface="Arial MT"/>
                <a:cs typeface="Arial MT"/>
              </a:rPr>
              <a:t>latency </a:t>
            </a:r>
            <a:r>
              <a:rPr sz="2800" spc="-5" dirty="0">
                <a:solidFill>
                  <a:srgbClr val="585858"/>
                </a:solidFill>
                <a:latin typeface="Arial MT"/>
                <a:cs typeface="Arial MT"/>
              </a:rPr>
              <a:t>time </a:t>
            </a:r>
            <a:r>
              <a:rPr sz="2800" dirty="0">
                <a:solidFill>
                  <a:srgbClr val="585858"/>
                </a:solidFill>
                <a:latin typeface="Arial MT"/>
                <a:cs typeface="Arial MT"/>
              </a:rPr>
              <a:t>of</a:t>
            </a:r>
            <a:r>
              <a:rPr sz="2800" spc="-10" dirty="0">
                <a:solidFill>
                  <a:srgbClr val="585858"/>
                </a:solidFill>
                <a:latin typeface="Arial MT"/>
                <a:cs typeface="Arial MT"/>
              </a:rPr>
              <a:t> </a:t>
            </a:r>
            <a:r>
              <a:rPr sz="2800" spc="-5" dirty="0">
                <a:solidFill>
                  <a:srgbClr val="585858"/>
                </a:solidFill>
                <a:latin typeface="Arial MT"/>
                <a:cs typeface="Arial MT"/>
              </a:rPr>
              <a:t>making</a:t>
            </a:r>
            <a:r>
              <a:rPr sz="2800" spc="10" dirty="0">
                <a:solidFill>
                  <a:srgbClr val="585858"/>
                </a:solidFill>
                <a:latin typeface="Arial MT"/>
                <a:cs typeface="Arial MT"/>
              </a:rPr>
              <a:t> </a:t>
            </a:r>
            <a:r>
              <a:rPr sz="2800" spc="-5" dirty="0">
                <a:solidFill>
                  <a:srgbClr val="585858"/>
                </a:solidFill>
                <a:latin typeface="Arial MT"/>
                <a:cs typeface="Arial MT"/>
              </a:rPr>
              <a:t>a </a:t>
            </a:r>
            <a:r>
              <a:rPr sz="2800" dirty="0">
                <a:solidFill>
                  <a:srgbClr val="585858"/>
                </a:solidFill>
                <a:latin typeface="Arial MT"/>
                <a:cs typeface="Arial MT"/>
              </a:rPr>
              <a:t>prediction.</a:t>
            </a:r>
            <a:endParaRPr sz="2800">
              <a:latin typeface="Arial MT"/>
              <a:cs typeface="Arial MT"/>
            </a:endParaRPr>
          </a:p>
          <a:p>
            <a:pPr marL="880744" lvl="1" indent="-389255">
              <a:spcBef>
                <a:spcPts val="265"/>
              </a:spcBef>
              <a:buSzPct val="89285"/>
              <a:buChar char="•"/>
              <a:tabLst>
                <a:tab pos="880744" algn="l"/>
                <a:tab pos="881380" algn="l"/>
              </a:tabLst>
            </a:pPr>
            <a:r>
              <a:rPr sz="2800" spc="-5" dirty="0">
                <a:solidFill>
                  <a:srgbClr val="585858"/>
                </a:solidFill>
                <a:latin typeface="Arial MT"/>
                <a:cs typeface="Arial MT"/>
              </a:rPr>
              <a:t>Work</a:t>
            </a:r>
            <a:r>
              <a:rPr sz="2800" spc="-20" dirty="0">
                <a:solidFill>
                  <a:srgbClr val="585858"/>
                </a:solidFill>
                <a:latin typeface="Arial MT"/>
                <a:cs typeface="Arial MT"/>
              </a:rPr>
              <a:t> </a:t>
            </a:r>
            <a:r>
              <a:rPr sz="2800" dirty="0">
                <a:solidFill>
                  <a:srgbClr val="585858"/>
                </a:solidFill>
                <a:latin typeface="Arial MT"/>
                <a:cs typeface="Arial MT"/>
              </a:rPr>
              <a:t>even</a:t>
            </a:r>
            <a:r>
              <a:rPr sz="2800" spc="-20" dirty="0">
                <a:solidFill>
                  <a:srgbClr val="585858"/>
                </a:solidFill>
                <a:latin typeface="Arial MT"/>
                <a:cs typeface="Arial MT"/>
              </a:rPr>
              <a:t> </a:t>
            </a:r>
            <a:r>
              <a:rPr sz="2800" dirty="0">
                <a:solidFill>
                  <a:srgbClr val="585858"/>
                </a:solidFill>
                <a:latin typeface="Arial MT"/>
                <a:cs typeface="Arial MT"/>
              </a:rPr>
              <a:t>without</a:t>
            </a:r>
            <a:r>
              <a:rPr sz="2800" spc="-10" dirty="0">
                <a:solidFill>
                  <a:srgbClr val="585858"/>
                </a:solidFill>
                <a:latin typeface="Arial MT"/>
                <a:cs typeface="Arial MT"/>
              </a:rPr>
              <a:t> </a:t>
            </a:r>
            <a:r>
              <a:rPr sz="2800" dirty="0">
                <a:solidFill>
                  <a:srgbClr val="585858"/>
                </a:solidFill>
                <a:latin typeface="Arial MT"/>
                <a:cs typeface="Arial MT"/>
              </a:rPr>
              <a:t>internet</a:t>
            </a:r>
            <a:r>
              <a:rPr sz="2800" spc="-20" dirty="0">
                <a:solidFill>
                  <a:srgbClr val="585858"/>
                </a:solidFill>
                <a:latin typeface="Arial MT"/>
                <a:cs typeface="Arial MT"/>
              </a:rPr>
              <a:t> </a:t>
            </a:r>
            <a:r>
              <a:rPr sz="2800" dirty="0">
                <a:solidFill>
                  <a:srgbClr val="585858"/>
                </a:solidFill>
                <a:latin typeface="Arial MT"/>
                <a:cs typeface="Arial MT"/>
              </a:rPr>
              <a:t>access.</a:t>
            </a:r>
            <a:endParaRPr sz="2800">
              <a:latin typeface="Arial MT"/>
              <a:cs typeface="Arial MT"/>
            </a:endParaRPr>
          </a:p>
          <a:p>
            <a:pPr marL="880744" lvl="1" indent="-389255">
              <a:spcBef>
                <a:spcPts val="265"/>
              </a:spcBef>
              <a:buSzPct val="89285"/>
              <a:buChar char="•"/>
              <a:tabLst>
                <a:tab pos="880744" algn="l"/>
                <a:tab pos="881380" algn="l"/>
              </a:tabLst>
            </a:pPr>
            <a:r>
              <a:rPr sz="2800" dirty="0">
                <a:solidFill>
                  <a:srgbClr val="585858"/>
                </a:solidFill>
                <a:latin typeface="Arial MT"/>
                <a:cs typeface="Arial MT"/>
              </a:rPr>
              <a:t>Privacy</a:t>
            </a:r>
            <a:r>
              <a:rPr sz="2800" spc="-10" dirty="0">
                <a:solidFill>
                  <a:srgbClr val="585858"/>
                </a:solidFill>
                <a:latin typeface="Arial MT"/>
                <a:cs typeface="Arial MT"/>
              </a:rPr>
              <a:t> </a:t>
            </a:r>
            <a:r>
              <a:rPr sz="2800" spc="-5" dirty="0">
                <a:solidFill>
                  <a:srgbClr val="585858"/>
                </a:solidFill>
                <a:latin typeface="Arial MT"/>
                <a:cs typeface="Arial MT"/>
              </a:rPr>
              <a:t>protection </a:t>
            </a:r>
            <a:r>
              <a:rPr sz="2800" dirty="0">
                <a:solidFill>
                  <a:srgbClr val="585858"/>
                </a:solidFill>
                <a:latin typeface="Arial MT"/>
                <a:cs typeface="Arial MT"/>
              </a:rPr>
              <a:t>of</a:t>
            </a:r>
            <a:r>
              <a:rPr sz="2800" spc="5" dirty="0">
                <a:solidFill>
                  <a:srgbClr val="585858"/>
                </a:solidFill>
                <a:latin typeface="Arial MT"/>
                <a:cs typeface="Arial MT"/>
              </a:rPr>
              <a:t> </a:t>
            </a:r>
            <a:r>
              <a:rPr sz="2800" spc="-5" dirty="0">
                <a:solidFill>
                  <a:srgbClr val="585858"/>
                </a:solidFill>
                <a:latin typeface="Arial MT"/>
                <a:cs typeface="Arial MT"/>
              </a:rPr>
              <a:t>users’</a:t>
            </a:r>
            <a:r>
              <a:rPr sz="2800" spc="5" dirty="0">
                <a:solidFill>
                  <a:srgbClr val="585858"/>
                </a:solidFill>
                <a:latin typeface="Arial MT"/>
                <a:cs typeface="Arial MT"/>
              </a:rPr>
              <a:t> </a:t>
            </a:r>
            <a:r>
              <a:rPr sz="2800" spc="-5" dirty="0">
                <a:solidFill>
                  <a:srgbClr val="585858"/>
                </a:solidFill>
                <a:latin typeface="Arial MT"/>
                <a:cs typeface="Arial MT"/>
              </a:rPr>
              <a:t>sensitive</a:t>
            </a:r>
            <a:r>
              <a:rPr sz="2800" dirty="0">
                <a:solidFill>
                  <a:srgbClr val="585858"/>
                </a:solidFill>
                <a:latin typeface="Arial MT"/>
                <a:cs typeface="Arial MT"/>
              </a:rPr>
              <a:t> </a:t>
            </a:r>
            <a:r>
              <a:rPr sz="2800" spc="-5" dirty="0">
                <a:solidFill>
                  <a:srgbClr val="585858"/>
                </a:solidFill>
                <a:latin typeface="Arial MT"/>
                <a:cs typeface="Arial MT"/>
              </a:rPr>
              <a:t>data.</a:t>
            </a:r>
            <a:endParaRPr sz="2800">
              <a:latin typeface="Arial MT"/>
              <a:cs typeface="Arial MT"/>
            </a:endParaRPr>
          </a:p>
        </p:txBody>
      </p:sp>
      <p:sp>
        <p:nvSpPr>
          <p:cNvPr id="3" name="object 3"/>
          <p:cNvSpPr/>
          <p:nvPr/>
        </p:nvSpPr>
        <p:spPr>
          <a:xfrm>
            <a:off x="1672463" y="5440679"/>
            <a:ext cx="5462270" cy="20320"/>
          </a:xfrm>
          <a:custGeom>
            <a:avLst/>
            <a:gdLst/>
            <a:ahLst/>
            <a:cxnLst/>
            <a:rect l="l" t="t" r="r" b="b"/>
            <a:pathLst>
              <a:path w="5462270" h="20320">
                <a:moveTo>
                  <a:pt x="5462016" y="0"/>
                </a:moveTo>
                <a:lnTo>
                  <a:pt x="0" y="0"/>
                </a:lnTo>
                <a:lnTo>
                  <a:pt x="0" y="19812"/>
                </a:lnTo>
                <a:lnTo>
                  <a:pt x="5462016" y="19812"/>
                </a:lnTo>
                <a:lnTo>
                  <a:pt x="5462016" y="0"/>
                </a:lnTo>
                <a:close/>
              </a:path>
            </a:pathLst>
          </a:custGeom>
          <a:solidFill>
            <a:srgbClr val="006FC0"/>
          </a:solidFill>
        </p:spPr>
        <p:txBody>
          <a:bodyPr wrap="square" lIns="0" tIns="0" rIns="0" bIns="0" rtlCol="0"/>
          <a:lstStyle/>
          <a:p>
            <a:endParaRPr/>
          </a:p>
        </p:txBody>
      </p:sp>
      <p:sp>
        <p:nvSpPr>
          <p:cNvPr id="4" name="object 4"/>
          <p:cNvSpPr txBox="1">
            <a:spLocks noGrp="1"/>
          </p:cNvSpPr>
          <p:nvPr>
            <p:ph type="title"/>
          </p:nvPr>
        </p:nvSpPr>
        <p:spPr>
          <a:xfrm>
            <a:off x="753466" y="278638"/>
            <a:ext cx="4901565" cy="756920"/>
          </a:xfrm>
          <a:prstGeom prst="rect">
            <a:avLst/>
          </a:prstGeom>
        </p:spPr>
        <p:txBody>
          <a:bodyPr vert="horz" wrap="square" lIns="0" tIns="12700" rIns="0" bIns="0" rtlCol="0" anchor="ctr">
            <a:spAutoFit/>
          </a:bodyPr>
          <a:lstStyle/>
          <a:p>
            <a:pPr marL="12700">
              <a:spcBef>
                <a:spcPts val="100"/>
              </a:spcBef>
            </a:pPr>
            <a:r>
              <a:rPr spc="-5" dirty="0"/>
              <a:t>Client</a:t>
            </a:r>
            <a:r>
              <a:rPr spc="-60" dirty="0"/>
              <a:t> </a:t>
            </a:r>
            <a:r>
              <a:rPr spc="-10" dirty="0"/>
              <a:t>deployment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2785" y="1307337"/>
            <a:ext cx="6486525" cy="4924938"/>
          </a:xfrm>
          <a:prstGeom prst="rect">
            <a:avLst/>
          </a:prstGeom>
        </p:spPr>
        <p:txBody>
          <a:bodyPr vert="horz" wrap="square" lIns="0" tIns="60960" rIns="0" bIns="0" rtlCol="0">
            <a:spAutoFit/>
          </a:bodyPr>
          <a:lstStyle/>
          <a:p>
            <a:pPr marL="424180" marR="59055" indent="-411480">
              <a:lnSpc>
                <a:spcPts val="3020"/>
              </a:lnSpc>
              <a:spcBef>
                <a:spcPts val="480"/>
              </a:spcBef>
              <a:buSzPct val="103571"/>
              <a:buChar char="•"/>
              <a:tabLst>
                <a:tab pos="423545" algn="l"/>
                <a:tab pos="424180" algn="l"/>
              </a:tabLst>
            </a:pPr>
            <a:r>
              <a:rPr sz="2800" spc="-5" dirty="0">
                <a:solidFill>
                  <a:srgbClr val="585858"/>
                </a:solidFill>
                <a:latin typeface="Arial MT"/>
                <a:cs typeface="Arial MT"/>
              </a:rPr>
              <a:t>A seamless</a:t>
            </a:r>
            <a:r>
              <a:rPr sz="2800" dirty="0">
                <a:solidFill>
                  <a:srgbClr val="585858"/>
                </a:solidFill>
                <a:latin typeface="Arial MT"/>
                <a:cs typeface="Arial MT"/>
              </a:rPr>
              <a:t> integration</a:t>
            </a:r>
            <a:r>
              <a:rPr sz="2800" spc="-5" dirty="0">
                <a:solidFill>
                  <a:srgbClr val="585858"/>
                </a:solidFill>
                <a:latin typeface="Arial MT"/>
                <a:cs typeface="Arial MT"/>
              </a:rPr>
              <a:t> between</a:t>
            </a:r>
            <a:r>
              <a:rPr sz="2800" spc="15" dirty="0">
                <a:solidFill>
                  <a:srgbClr val="585858"/>
                </a:solidFill>
                <a:latin typeface="Arial MT"/>
                <a:cs typeface="Arial MT"/>
              </a:rPr>
              <a:t> </a:t>
            </a:r>
            <a:r>
              <a:rPr sz="2800" spc="-5" dirty="0">
                <a:solidFill>
                  <a:srgbClr val="585858"/>
                </a:solidFill>
                <a:latin typeface="Arial MT"/>
                <a:cs typeface="Arial MT"/>
              </a:rPr>
              <a:t>cloud </a:t>
            </a:r>
            <a:r>
              <a:rPr sz="2800" spc="-760" dirty="0">
                <a:solidFill>
                  <a:srgbClr val="585858"/>
                </a:solidFill>
                <a:latin typeface="Arial MT"/>
                <a:cs typeface="Arial MT"/>
              </a:rPr>
              <a:t> </a:t>
            </a:r>
            <a:r>
              <a:rPr sz="2800" spc="-5" dirty="0">
                <a:solidFill>
                  <a:srgbClr val="585858"/>
                </a:solidFill>
                <a:latin typeface="Arial MT"/>
                <a:cs typeface="Arial MT"/>
              </a:rPr>
              <a:t>and</a:t>
            </a:r>
            <a:r>
              <a:rPr sz="2800" dirty="0">
                <a:solidFill>
                  <a:srgbClr val="585858"/>
                </a:solidFill>
                <a:latin typeface="Arial MT"/>
                <a:cs typeface="Arial MT"/>
              </a:rPr>
              <a:t> client</a:t>
            </a:r>
            <a:r>
              <a:rPr sz="2800" spc="-5" dirty="0">
                <a:solidFill>
                  <a:srgbClr val="585858"/>
                </a:solidFill>
                <a:latin typeface="Arial MT"/>
                <a:cs typeface="Arial MT"/>
              </a:rPr>
              <a:t> </a:t>
            </a:r>
            <a:r>
              <a:rPr sz="2800" dirty="0">
                <a:solidFill>
                  <a:srgbClr val="585858"/>
                </a:solidFill>
                <a:latin typeface="Arial MT"/>
                <a:cs typeface="Arial MT"/>
              </a:rPr>
              <a:t>deployment:</a:t>
            </a:r>
            <a:endParaRPr sz="2800">
              <a:latin typeface="Arial MT"/>
              <a:cs typeface="Arial MT"/>
            </a:endParaRPr>
          </a:p>
          <a:p>
            <a:pPr marL="880744" marR="398145" lvl="1" indent="-388620">
              <a:lnSpc>
                <a:spcPts val="2590"/>
              </a:lnSpc>
              <a:spcBef>
                <a:spcPts val="615"/>
              </a:spcBef>
              <a:buSzPct val="104166"/>
              <a:buChar char="•"/>
              <a:tabLst>
                <a:tab pos="880744" algn="l"/>
                <a:tab pos="881380" algn="l"/>
              </a:tabLst>
            </a:pPr>
            <a:r>
              <a:rPr sz="2400" spc="-5" dirty="0">
                <a:solidFill>
                  <a:srgbClr val="585858"/>
                </a:solidFill>
                <a:latin typeface="Arial MT"/>
                <a:cs typeface="Arial MT"/>
              </a:rPr>
              <a:t>Each client</a:t>
            </a:r>
            <a:r>
              <a:rPr sz="2400" spc="15" dirty="0">
                <a:solidFill>
                  <a:srgbClr val="585858"/>
                </a:solidFill>
                <a:latin typeface="Arial MT"/>
                <a:cs typeface="Arial MT"/>
              </a:rPr>
              <a:t> </a:t>
            </a:r>
            <a:r>
              <a:rPr sz="2400" spc="-5" dirty="0">
                <a:solidFill>
                  <a:srgbClr val="585858"/>
                </a:solidFill>
                <a:latin typeface="Arial MT"/>
                <a:cs typeface="Arial MT"/>
              </a:rPr>
              <a:t>trains</a:t>
            </a:r>
            <a:r>
              <a:rPr sz="2400" dirty="0">
                <a:solidFill>
                  <a:srgbClr val="585858"/>
                </a:solidFill>
                <a:latin typeface="Arial MT"/>
                <a:cs typeface="Arial MT"/>
              </a:rPr>
              <a:t> its </a:t>
            </a:r>
            <a:r>
              <a:rPr sz="2400" spc="-10" dirty="0">
                <a:solidFill>
                  <a:srgbClr val="585858"/>
                </a:solidFill>
                <a:latin typeface="Arial MT"/>
                <a:cs typeface="Arial MT"/>
              </a:rPr>
              <a:t>own</a:t>
            </a:r>
            <a:r>
              <a:rPr sz="2400" spc="10" dirty="0">
                <a:solidFill>
                  <a:srgbClr val="585858"/>
                </a:solidFill>
                <a:latin typeface="Arial MT"/>
                <a:cs typeface="Arial MT"/>
              </a:rPr>
              <a:t> </a:t>
            </a:r>
            <a:r>
              <a:rPr sz="2400" spc="-5" dirty="0">
                <a:solidFill>
                  <a:srgbClr val="585858"/>
                </a:solidFill>
                <a:latin typeface="Arial MT"/>
                <a:cs typeface="Arial MT"/>
              </a:rPr>
              <a:t>model</a:t>
            </a:r>
            <a:r>
              <a:rPr sz="2400" spc="5" dirty="0">
                <a:solidFill>
                  <a:srgbClr val="585858"/>
                </a:solidFill>
                <a:latin typeface="Arial MT"/>
                <a:cs typeface="Arial MT"/>
              </a:rPr>
              <a:t> </a:t>
            </a:r>
            <a:r>
              <a:rPr sz="2400" spc="-5" dirty="0">
                <a:solidFill>
                  <a:srgbClr val="585858"/>
                </a:solidFill>
                <a:latin typeface="Arial MT"/>
                <a:cs typeface="Arial MT"/>
              </a:rPr>
              <a:t>locally </a:t>
            </a:r>
            <a:r>
              <a:rPr sz="2400" spc="-650" dirty="0">
                <a:solidFill>
                  <a:srgbClr val="585858"/>
                </a:solidFill>
                <a:latin typeface="Arial MT"/>
                <a:cs typeface="Arial MT"/>
              </a:rPr>
              <a:t> </a:t>
            </a:r>
            <a:r>
              <a:rPr sz="2400" spc="-5" dirty="0">
                <a:solidFill>
                  <a:srgbClr val="585858"/>
                </a:solidFill>
                <a:latin typeface="Arial MT"/>
                <a:cs typeface="Arial MT"/>
              </a:rPr>
              <a:t>based</a:t>
            </a:r>
            <a:r>
              <a:rPr sz="2400" dirty="0">
                <a:solidFill>
                  <a:srgbClr val="585858"/>
                </a:solidFill>
                <a:latin typeface="Arial MT"/>
                <a:cs typeface="Arial MT"/>
              </a:rPr>
              <a:t> </a:t>
            </a:r>
            <a:r>
              <a:rPr sz="2400" spc="-5" dirty="0">
                <a:solidFill>
                  <a:srgbClr val="585858"/>
                </a:solidFill>
                <a:latin typeface="Arial MT"/>
                <a:cs typeface="Arial MT"/>
              </a:rPr>
              <a:t>on</a:t>
            </a:r>
            <a:r>
              <a:rPr sz="2400" spc="-10" dirty="0">
                <a:solidFill>
                  <a:srgbClr val="585858"/>
                </a:solidFill>
                <a:latin typeface="Arial MT"/>
                <a:cs typeface="Arial MT"/>
              </a:rPr>
              <a:t> </a:t>
            </a:r>
            <a:r>
              <a:rPr sz="2400" dirty="0">
                <a:solidFill>
                  <a:srgbClr val="585858"/>
                </a:solidFill>
                <a:latin typeface="Arial MT"/>
                <a:cs typeface="Arial MT"/>
              </a:rPr>
              <a:t>their</a:t>
            </a:r>
            <a:r>
              <a:rPr sz="2400" spc="-10" dirty="0">
                <a:solidFill>
                  <a:srgbClr val="585858"/>
                </a:solidFill>
                <a:latin typeface="Arial MT"/>
                <a:cs typeface="Arial MT"/>
              </a:rPr>
              <a:t> </a:t>
            </a:r>
            <a:r>
              <a:rPr sz="2400" spc="-5" dirty="0">
                <a:solidFill>
                  <a:srgbClr val="585858"/>
                </a:solidFill>
                <a:latin typeface="Arial MT"/>
                <a:cs typeface="Arial MT"/>
              </a:rPr>
              <a:t>user’s</a:t>
            </a:r>
            <a:r>
              <a:rPr sz="2400" spc="15" dirty="0">
                <a:solidFill>
                  <a:srgbClr val="585858"/>
                </a:solidFill>
                <a:latin typeface="Arial MT"/>
                <a:cs typeface="Arial MT"/>
              </a:rPr>
              <a:t> </a:t>
            </a:r>
            <a:r>
              <a:rPr sz="2400" dirty="0">
                <a:solidFill>
                  <a:srgbClr val="585858"/>
                </a:solidFill>
                <a:latin typeface="Arial MT"/>
                <a:cs typeface="Arial MT"/>
              </a:rPr>
              <a:t>data,</a:t>
            </a:r>
            <a:r>
              <a:rPr sz="2400" spc="-10" dirty="0">
                <a:solidFill>
                  <a:srgbClr val="585858"/>
                </a:solidFill>
                <a:latin typeface="Arial MT"/>
                <a:cs typeface="Arial MT"/>
              </a:rPr>
              <a:t> </a:t>
            </a:r>
            <a:r>
              <a:rPr sz="2400" spc="-5" dirty="0">
                <a:solidFill>
                  <a:srgbClr val="585858"/>
                </a:solidFill>
                <a:latin typeface="Arial MT"/>
                <a:cs typeface="Arial MT"/>
              </a:rPr>
              <a:t>and send </a:t>
            </a:r>
            <a:r>
              <a:rPr sz="2400" dirty="0">
                <a:solidFill>
                  <a:srgbClr val="585858"/>
                </a:solidFill>
                <a:latin typeface="Arial MT"/>
                <a:cs typeface="Arial MT"/>
              </a:rPr>
              <a:t> </a:t>
            </a:r>
            <a:r>
              <a:rPr sz="2400" spc="-5" dirty="0">
                <a:solidFill>
                  <a:srgbClr val="585858"/>
                </a:solidFill>
                <a:latin typeface="Arial MT"/>
                <a:cs typeface="Arial MT"/>
              </a:rPr>
              <a:t>aggregated</a:t>
            </a:r>
            <a:r>
              <a:rPr sz="2400" spc="15" dirty="0">
                <a:solidFill>
                  <a:srgbClr val="585858"/>
                </a:solidFill>
                <a:latin typeface="Arial MT"/>
                <a:cs typeface="Arial MT"/>
              </a:rPr>
              <a:t> </a:t>
            </a:r>
            <a:r>
              <a:rPr sz="2400" spc="-5" dirty="0">
                <a:solidFill>
                  <a:srgbClr val="585858"/>
                </a:solidFill>
                <a:latin typeface="Arial MT"/>
                <a:cs typeface="Arial MT"/>
              </a:rPr>
              <a:t>updates</a:t>
            </a:r>
            <a:r>
              <a:rPr sz="2400" dirty="0">
                <a:solidFill>
                  <a:srgbClr val="585858"/>
                </a:solidFill>
                <a:latin typeface="Arial MT"/>
                <a:cs typeface="Arial MT"/>
              </a:rPr>
              <a:t> to</a:t>
            </a:r>
            <a:r>
              <a:rPr sz="2400" spc="-10" dirty="0">
                <a:solidFill>
                  <a:srgbClr val="585858"/>
                </a:solidFill>
                <a:latin typeface="Arial MT"/>
                <a:cs typeface="Arial MT"/>
              </a:rPr>
              <a:t> </a:t>
            </a:r>
            <a:r>
              <a:rPr sz="2400" dirty="0">
                <a:solidFill>
                  <a:srgbClr val="585858"/>
                </a:solidFill>
                <a:latin typeface="Arial MT"/>
                <a:cs typeface="Arial MT"/>
              </a:rPr>
              <a:t>the </a:t>
            </a:r>
            <a:r>
              <a:rPr sz="2400" spc="-5" dirty="0">
                <a:solidFill>
                  <a:srgbClr val="585858"/>
                </a:solidFill>
                <a:latin typeface="Arial MT"/>
                <a:cs typeface="Arial MT"/>
              </a:rPr>
              <a:t>cloud.</a:t>
            </a:r>
            <a:endParaRPr sz="2400">
              <a:latin typeface="Arial MT"/>
              <a:cs typeface="Arial MT"/>
            </a:endParaRPr>
          </a:p>
          <a:p>
            <a:pPr marL="880744" marR="175895" lvl="1" indent="-388620">
              <a:lnSpc>
                <a:spcPct val="90000"/>
              </a:lnSpc>
              <a:spcBef>
                <a:spcPts val="570"/>
              </a:spcBef>
              <a:buSzPct val="104166"/>
              <a:buChar char="•"/>
              <a:tabLst>
                <a:tab pos="880744" algn="l"/>
                <a:tab pos="881380" algn="l"/>
              </a:tabLst>
            </a:pPr>
            <a:r>
              <a:rPr sz="2400" dirty="0">
                <a:solidFill>
                  <a:srgbClr val="585858"/>
                </a:solidFill>
                <a:latin typeface="Arial MT"/>
                <a:cs typeface="Arial MT"/>
              </a:rPr>
              <a:t>The</a:t>
            </a:r>
            <a:r>
              <a:rPr sz="2400" spc="-15" dirty="0">
                <a:solidFill>
                  <a:srgbClr val="585858"/>
                </a:solidFill>
                <a:latin typeface="Arial MT"/>
                <a:cs typeface="Arial MT"/>
              </a:rPr>
              <a:t> </a:t>
            </a:r>
            <a:r>
              <a:rPr sz="2400" spc="-5" dirty="0">
                <a:solidFill>
                  <a:srgbClr val="585858"/>
                </a:solidFill>
                <a:latin typeface="Arial MT"/>
                <a:cs typeface="Arial MT"/>
              </a:rPr>
              <a:t>cloud</a:t>
            </a:r>
            <a:r>
              <a:rPr sz="2400" spc="5" dirty="0">
                <a:solidFill>
                  <a:srgbClr val="585858"/>
                </a:solidFill>
                <a:latin typeface="Arial MT"/>
                <a:cs typeface="Arial MT"/>
              </a:rPr>
              <a:t> </a:t>
            </a:r>
            <a:r>
              <a:rPr sz="2400" spc="-5" dirty="0">
                <a:solidFill>
                  <a:srgbClr val="585858"/>
                </a:solidFill>
                <a:latin typeface="Arial MT"/>
                <a:cs typeface="Arial MT"/>
              </a:rPr>
              <a:t>server</a:t>
            </a:r>
            <a:r>
              <a:rPr sz="2400" spc="5" dirty="0">
                <a:solidFill>
                  <a:srgbClr val="585858"/>
                </a:solidFill>
                <a:latin typeface="Arial MT"/>
                <a:cs typeface="Arial MT"/>
              </a:rPr>
              <a:t> </a:t>
            </a:r>
            <a:r>
              <a:rPr sz="2400" spc="-5" dirty="0">
                <a:solidFill>
                  <a:srgbClr val="585858"/>
                </a:solidFill>
                <a:latin typeface="Arial MT"/>
                <a:cs typeface="Arial MT"/>
              </a:rPr>
              <a:t>improves</a:t>
            </a:r>
            <a:r>
              <a:rPr sz="2400" spc="10" dirty="0">
                <a:solidFill>
                  <a:srgbClr val="585858"/>
                </a:solidFill>
                <a:latin typeface="Arial MT"/>
                <a:cs typeface="Arial MT"/>
              </a:rPr>
              <a:t> </a:t>
            </a:r>
            <a:r>
              <a:rPr sz="2400" dirty="0">
                <a:solidFill>
                  <a:srgbClr val="585858"/>
                </a:solidFill>
                <a:latin typeface="Arial MT"/>
                <a:cs typeface="Arial MT"/>
              </a:rPr>
              <a:t>its</a:t>
            </a:r>
            <a:r>
              <a:rPr sz="2400" spc="-10" dirty="0">
                <a:solidFill>
                  <a:srgbClr val="585858"/>
                </a:solidFill>
                <a:latin typeface="Arial MT"/>
                <a:cs typeface="Arial MT"/>
              </a:rPr>
              <a:t> </a:t>
            </a:r>
            <a:r>
              <a:rPr sz="2400" spc="-5" dirty="0">
                <a:solidFill>
                  <a:srgbClr val="585858"/>
                </a:solidFill>
                <a:latin typeface="Arial MT"/>
                <a:cs typeface="Arial MT"/>
              </a:rPr>
              <a:t>global </a:t>
            </a:r>
            <a:r>
              <a:rPr sz="2400" dirty="0">
                <a:solidFill>
                  <a:srgbClr val="585858"/>
                </a:solidFill>
                <a:latin typeface="Arial MT"/>
                <a:cs typeface="Arial MT"/>
              </a:rPr>
              <a:t> </a:t>
            </a:r>
            <a:r>
              <a:rPr sz="2400" spc="-5" dirty="0">
                <a:solidFill>
                  <a:srgbClr val="585858"/>
                </a:solidFill>
                <a:latin typeface="Arial MT"/>
                <a:cs typeface="Arial MT"/>
              </a:rPr>
              <a:t>model</a:t>
            </a:r>
            <a:r>
              <a:rPr sz="2400" spc="5" dirty="0">
                <a:solidFill>
                  <a:srgbClr val="585858"/>
                </a:solidFill>
                <a:latin typeface="Arial MT"/>
                <a:cs typeface="Arial MT"/>
              </a:rPr>
              <a:t> </a:t>
            </a:r>
            <a:r>
              <a:rPr sz="2400" spc="-5" dirty="0">
                <a:solidFill>
                  <a:srgbClr val="585858"/>
                </a:solidFill>
                <a:latin typeface="Arial MT"/>
                <a:cs typeface="Arial MT"/>
              </a:rPr>
              <a:t>based</a:t>
            </a:r>
            <a:r>
              <a:rPr sz="2400" spc="10" dirty="0">
                <a:solidFill>
                  <a:srgbClr val="585858"/>
                </a:solidFill>
                <a:latin typeface="Arial MT"/>
                <a:cs typeface="Arial MT"/>
              </a:rPr>
              <a:t> </a:t>
            </a:r>
            <a:r>
              <a:rPr sz="2400" spc="-5" dirty="0">
                <a:solidFill>
                  <a:srgbClr val="585858"/>
                </a:solidFill>
                <a:latin typeface="Arial MT"/>
                <a:cs typeface="Arial MT"/>
              </a:rPr>
              <a:t>on</a:t>
            </a:r>
            <a:r>
              <a:rPr sz="2400" dirty="0">
                <a:solidFill>
                  <a:srgbClr val="585858"/>
                </a:solidFill>
                <a:latin typeface="Arial MT"/>
                <a:cs typeface="Arial MT"/>
              </a:rPr>
              <a:t> </a:t>
            </a:r>
            <a:r>
              <a:rPr sz="2400" spc="-5" dirty="0">
                <a:solidFill>
                  <a:srgbClr val="585858"/>
                </a:solidFill>
                <a:latin typeface="Arial MT"/>
                <a:cs typeface="Arial MT"/>
              </a:rPr>
              <a:t>individual</a:t>
            </a:r>
            <a:r>
              <a:rPr sz="2400" spc="60" dirty="0">
                <a:solidFill>
                  <a:srgbClr val="585858"/>
                </a:solidFill>
                <a:latin typeface="Arial MT"/>
                <a:cs typeface="Arial MT"/>
              </a:rPr>
              <a:t> </a:t>
            </a:r>
            <a:r>
              <a:rPr sz="2400" spc="-5" dirty="0">
                <a:solidFill>
                  <a:srgbClr val="585858"/>
                </a:solidFill>
                <a:latin typeface="Arial MT"/>
                <a:cs typeface="Arial MT"/>
              </a:rPr>
              <a:t>updates,</a:t>
            </a:r>
            <a:r>
              <a:rPr sz="2400" spc="10" dirty="0">
                <a:solidFill>
                  <a:srgbClr val="585858"/>
                </a:solidFill>
                <a:latin typeface="Arial MT"/>
                <a:cs typeface="Arial MT"/>
              </a:rPr>
              <a:t> </a:t>
            </a:r>
            <a:r>
              <a:rPr sz="2400" spc="-5" dirty="0">
                <a:solidFill>
                  <a:srgbClr val="585858"/>
                </a:solidFill>
                <a:latin typeface="Arial MT"/>
                <a:cs typeface="Arial MT"/>
              </a:rPr>
              <a:t>and </a:t>
            </a:r>
            <a:r>
              <a:rPr sz="2400" spc="-655" dirty="0">
                <a:solidFill>
                  <a:srgbClr val="585858"/>
                </a:solidFill>
                <a:latin typeface="Arial MT"/>
                <a:cs typeface="Arial MT"/>
              </a:rPr>
              <a:t> </a:t>
            </a:r>
            <a:r>
              <a:rPr sz="2400" spc="-5" dirty="0">
                <a:solidFill>
                  <a:srgbClr val="585858"/>
                </a:solidFill>
                <a:latin typeface="Arial MT"/>
                <a:cs typeface="Arial MT"/>
              </a:rPr>
              <a:t>push</a:t>
            </a:r>
            <a:r>
              <a:rPr sz="2400" dirty="0">
                <a:solidFill>
                  <a:srgbClr val="585858"/>
                </a:solidFill>
                <a:latin typeface="Arial MT"/>
                <a:cs typeface="Arial MT"/>
              </a:rPr>
              <a:t> the </a:t>
            </a:r>
            <a:r>
              <a:rPr sz="2400" spc="-5" dirty="0">
                <a:solidFill>
                  <a:srgbClr val="585858"/>
                </a:solidFill>
                <a:latin typeface="Arial MT"/>
                <a:cs typeface="Arial MT"/>
              </a:rPr>
              <a:t>new</a:t>
            </a:r>
            <a:r>
              <a:rPr sz="2400" spc="5" dirty="0">
                <a:solidFill>
                  <a:srgbClr val="585858"/>
                </a:solidFill>
                <a:latin typeface="Arial MT"/>
                <a:cs typeface="Arial MT"/>
              </a:rPr>
              <a:t> </a:t>
            </a:r>
            <a:r>
              <a:rPr sz="2400" spc="-5" dirty="0">
                <a:solidFill>
                  <a:srgbClr val="585858"/>
                </a:solidFill>
                <a:latin typeface="Arial MT"/>
                <a:cs typeface="Arial MT"/>
              </a:rPr>
              <a:t>model</a:t>
            </a:r>
            <a:r>
              <a:rPr sz="2400" spc="5" dirty="0">
                <a:solidFill>
                  <a:srgbClr val="585858"/>
                </a:solidFill>
                <a:latin typeface="Arial MT"/>
                <a:cs typeface="Arial MT"/>
              </a:rPr>
              <a:t> </a:t>
            </a:r>
            <a:r>
              <a:rPr sz="2400" spc="-5" dirty="0">
                <a:solidFill>
                  <a:srgbClr val="585858"/>
                </a:solidFill>
                <a:latin typeface="Arial MT"/>
                <a:cs typeface="Arial MT"/>
              </a:rPr>
              <a:t>back</a:t>
            </a:r>
            <a:r>
              <a:rPr sz="2400" dirty="0">
                <a:solidFill>
                  <a:srgbClr val="585858"/>
                </a:solidFill>
                <a:latin typeface="Arial MT"/>
                <a:cs typeface="Arial MT"/>
              </a:rPr>
              <a:t> to </a:t>
            </a:r>
            <a:r>
              <a:rPr sz="2400" spc="-5" dirty="0">
                <a:solidFill>
                  <a:srgbClr val="585858"/>
                </a:solidFill>
                <a:latin typeface="Arial MT"/>
                <a:cs typeface="Arial MT"/>
              </a:rPr>
              <a:t>each</a:t>
            </a:r>
            <a:r>
              <a:rPr sz="2400" dirty="0">
                <a:solidFill>
                  <a:srgbClr val="585858"/>
                </a:solidFill>
                <a:latin typeface="Arial MT"/>
                <a:cs typeface="Arial MT"/>
              </a:rPr>
              <a:t> </a:t>
            </a:r>
            <a:r>
              <a:rPr sz="2400" spc="-5" dirty="0">
                <a:solidFill>
                  <a:srgbClr val="585858"/>
                </a:solidFill>
                <a:latin typeface="Arial MT"/>
                <a:cs typeface="Arial MT"/>
              </a:rPr>
              <a:t>client.</a:t>
            </a:r>
            <a:endParaRPr sz="2400">
              <a:latin typeface="Arial MT"/>
              <a:cs typeface="Arial MT"/>
            </a:endParaRPr>
          </a:p>
          <a:p>
            <a:pPr lvl="1">
              <a:spcBef>
                <a:spcPts val="45"/>
              </a:spcBef>
              <a:buClr>
                <a:srgbClr val="585858"/>
              </a:buClr>
              <a:buFont typeface="Arial MT"/>
              <a:buChar char="•"/>
            </a:pPr>
            <a:endParaRPr sz="2950">
              <a:latin typeface="Arial MT"/>
              <a:cs typeface="Arial MT"/>
            </a:endParaRPr>
          </a:p>
          <a:p>
            <a:pPr marL="424180" indent="-411480" algn="just">
              <a:lnSpc>
                <a:spcPts val="3195"/>
              </a:lnSpc>
              <a:buSzPct val="103571"/>
              <a:buChar char="•"/>
              <a:tabLst>
                <a:tab pos="424180" algn="l"/>
              </a:tabLst>
            </a:pPr>
            <a:r>
              <a:rPr sz="2800" spc="-5" dirty="0">
                <a:solidFill>
                  <a:srgbClr val="585858"/>
                </a:solidFill>
                <a:latin typeface="Arial MT"/>
                <a:cs typeface="Arial MT"/>
              </a:rPr>
              <a:t>An</a:t>
            </a:r>
            <a:r>
              <a:rPr sz="2800" spc="-15" dirty="0">
                <a:solidFill>
                  <a:srgbClr val="585858"/>
                </a:solidFill>
                <a:latin typeface="Arial MT"/>
                <a:cs typeface="Arial MT"/>
              </a:rPr>
              <a:t> </a:t>
            </a:r>
            <a:r>
              <a:rPr sz="2800" dirty="0">
                <a:solidFill>
                  <a:srgbClr val="585858"/>
                </a:solidFill>
                <a:latin typeface="Arial MT"/>
                <a:cs typeface="Arial MT"/>
              </a:rPr>
              <a:t>exciting</a:t>
            </a:r>
            <a:r>
              <a:rPr sz="2800" spc="-15" dirty="0">
                <a:solidFill>
                  <a:srgbClr val="585858"/>
                </a:solidFill>
                <a:latin typeface="Arial MT"/>
                <a:cs typeface="Arial MT"/>
              </a:rPr>
              <a:t> </a:t>
            </a:r>
            <a:r>
              <a:rPr sz="2800" dirty="0">
                <a:solidFill>
                  <a:srgbClr val="585858"/>
                </a:solidFill>
                <a:latin typeface="Arial MT"/>
                <a:cs typeface="Arial MT"/>
              </a:rPr>
              <a:t>direction</a:t>
            </a:r>
            <a:r>
              <a:rPr sz="2800" spc="-10" dirty="0">
                <a:solidFill>
                  <a:srgbClr val="585858"/>
                </a:solidFill>
                <a:latin typeface="Arial MT"/>
                <a:cs typeface="Arial MT"/>
              </a:rPr>
              <a:t> </a:t>
            </a:r>
            <a:r>
              <a:rPr sz="2800" dirty="0">
                <a:solidFill>
                  <a:srgbClr val="585858"/>
                </a:solidFill>
                <a:latin typeface="Arial MT"/>
                <a:cs typeface="Arial MT"/>
              </a:rPr>
              <a:t>that</a:t>
            </a:r>
            <a:r>
              <a:rPr sz="2800" spc="-10" dirty="0">
                <a:solidFill>
                  <a:srgbClr val="585858"/>
                </a:solidFill>
                <a:latin typeface="Arial MT"/>
                <a:cs typeface="Arial MT"/>
              </a:rPr>
              <a:t> </a:t>
            </a:r>
            <a:r>
              <a:rPr sz="2800" spc="-5" dirty="0">
                <a:solidFill>
                  <a:srgbClr val="585858"/>
                </a:solidFill>
                <a:latin typeface="Arial MT"/>
                <a:cs typeface="Arial MT"/>
              </a:rPr>
              <a:t>powers</a:t>
            </a:r>
            <a:endParaRPr sz="2800">
              <a:latin typeface="Arial MT"/>
              <a:cs typeface="Arial MT"/>
            </a:endParaRPr>
          </a:p>
          <a:p>
            <a:pPr marL="424180" marR="5080" algn="just">
              <a:lnSpc>
                <a:spcPct val="90400"/>
              </a:lnSpc>
              <a:spcBef>
                <a:spcPts val="155"/>
              </a:spcBef>
            </a:pPr>
            <a:r>
              <a:rPr sz="2800" spc="-5" dirty="0">
                <a:solidFill>
                  <a:srgbClr val="585858"/>
                </a:solidFill>
                <a:latin typeface="Arial MT"/>
                <a:cs typeface="Arial MT"/>
              </a:rPr>
              <a:t>Google’s mobile keyboard predictions: </a:t>
            </a:r>
            <a:r>
              <a:rPr sz="2800" spc="-765" dirty="0">
                <a:solidFill>
                  <a:srgbClr val="585858"/>
                </a:solidFill>
                <a:latin typeface="Arial MT"/>
                <a:cs typeface="Arial MT"/>
              </a:rPr>
              <a:t> </a:t>
            </a:r>
            <a:r>
              <a:rPr sz="2400" u="heavy" spc="-5" dirty="0">
                <a:solidFill>
                  <a:srgbClr val="006FC0"/>
                </a:solidFill>
                <a:uFill>
                  <a:solidFill>
                    <a:srgbClr val="006FC0"/>
                  </a:solidFill>
                </a:uFill>
                <a:latin typeface="Arial MT"/>
                <a:cs typeface="Arial MT"/>
                <a:hlinkClick r:id="rId2"/>
              </a:rPr>
              <a:t>https://ai.googleblog.com/2017/04/federated- </a:t>
            </a:r>
            <a:r>
              <a:rPr sz="2400" spc="-655" dirty="0">
                <a:solidFill>
                  <a:srgbClr val="006FC0"/>
                </a:solidFill>
                <a:latin typeface="Arial MT"/>
                <a:cs typeface="Arial MT"/>
                <a:hlinkClick r:id="rId2"/>
              </a:rPr>
              <a:t> </a:t>
            </a:r>
            <a:r>
              <a:rPr sz="2400" u="heavy" spc="-5" dirty="0">
                <a:solidFill>
                  <a:srgbClr val="006FC0"/>
                </a:solidFill>
                <a:uFill>
                  <a:solidFill>
                    <a:srgbClr val="006FC0"/>
                  </a:solidFill>
                </a:uFill>
                <a:latin typeface="Arial MT"/>
                <a:cs typeface="Arial MT"/>
                <a:hlinkClick r:id="rId2"/>
              </a:rPr>
              <a:t>learning-collaborative.html</a:t>
            </a:r>
            <a:endParaRPr sz="2400">
              <a:latin typeface="Arial MT"/>
              <a:cs typeface="Arial MT"/>
            </a:endParaRPr>
          </a:p>
        </p:txBody>
      </p:sp>
      <p:sp>
        <p:nvSpPr>
          <p:cNvPr id="3" name="object 3"/>
          <p:cNvSpPr txBox="1">
            <a:spLocks noGrp="1"/>
          </p:cNvSpPr>
          <p:nvPr>
            <p:ph type="title"/>
          </p:nvPr>
        </p:nvSpPr>
        <p:spPr>
          <a:xfrm>
            <a:off x="753466" y="278638"/>
            <a:ext cx="10711815" cy="756920"/>
          </a:xfrm>
          <a:prstGeom prst="rect">
            <a:avLst/>
          </a:prstGeom>
        </p:spPr>
        <p:txBody>
          <a:bodyPr vert="horz" wrap="square" lIns="0" tIns="12700" rIns="0" bIns="0" rtlCol="0" anchor="ctr">
            <a:spAutoFit/>
          </a:bodyPr>
          <a:lstStyle/>
          <a:p>
            <a:pPr marL="12700">
              <a:spcBef>
                <a:spcPts val="100"/>
              </a:spcBef>
            </a:pPr>
            <a:r>
              <a:rPr spc="-5" dirty="0"/>
              <a:t>Hybrid</a:t>
            </a:r>
            <a:r>
              <a:rPr spc="10" dirty="0"/>
              <a:t> </a:t>
            </a:r>
            <a:r>
              <a:rPr spc="-5" dirty="0"/>
              <a:t>deployment</a:t>
            </a:r>
            <a:r>
              <a:rPr spc="65" dirty="0"/>
              <a:t> </a:t>
            </a:r>
            <a:r>
              <a:rPr dirty="0"/>
              <a:t>– </a:t>
            </a:r>
            <a:r>
              <a:rPr spc="-5" dirty="0"/>
              <a:t>federated</a:t>
            </a:r>
            <a:r>
              <a:rPr spc="65" dirty="0"/>
              <a:t> </a:t>
            </a:r>
            <a:r>
              <a:rPr spc="-5" dirty="0"/>
              <a:t>learning</a:t>
            </a:r>
          </a:p>
        </p:txBody>
      </p:sp>
      <p:pic>
        <p:nvPicPr>
          <p:cNvPr id="5" name="object 5"/>
          <p:cNvPicPr/>
          <p:nvPr/>
        </p:nvPicPr>
        <p:blipFill>
          <a:blip r:embed="rId3" cstate="print"/>
          <a:stretch>
            <a:fillRect/>
          </a:stretch>
        </p:blipFill>
        <p:spPr>
          <a:xfrm>
            <a:off x="7466583" y="2055876"/>
            <a:ext cx="4572000" cy="274624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pPr algn="l">
              <a:buFont typeface="Arial" panose="020B0604020202020204" pitchFamily="34" charset="0"/>
              <a:buChar char="•"/>
            </a:pPr>
            <a:r>
              <a:rPr lang="en-US" b="0" i="0" dirty="0">
                <a:solidFill>
                  <a:srgbClr val="262626"/>
                </a:solidFill>
                <a:effectLst/>
                <a:latin typeface="Lato Extended"/>
              </a:rPr>
              <a:t>Build and evaluate an end-to-end machine learning project</a:t>
            </a:r>
          </a:p>
        </p:txBody>
      </p:sp>
      <p:sp>
        <p:nvSpPr>
          <p:cNvPr id="3" name="Title 2"/>
          <p:cNvSpPr>
            <a:spLocks noGrp="1"/>
          </p:cNvSpPr>
          <p:nvPr>
            <p:ph type="title"/>
          </p:nvPr>
        </p:nvSpPr>
        <p:spPr/>
        <p:txBody>
          <a:bodyPr>
            <a:normAutofit/>
          </a:bodyPr>
          <a:lstStyle/>
          <a:p>
            <a:r>
              <a:rPr lang="en-US" sz="3200" dirty="0"/>
              <a:t>Learning Objectives</a:t>
            </a:r>
          </a:p>
        </p:txBody>
      </p:sp>
      <p:sp>
        <p:nvSpPr>
          <p:cNvPr id="4" name="Text Placeholder 3"/>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3450342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CFE9-7280-2345-9CD6-28E7A2499001}"/>
              </a:ext>
            </a:extLst>
          </p:cNvPr>
          <p:cNvSpPr>
            <a:spLocks noGrp="1"/>
          </p:cNvSpPr>
          <p:nvPr>
            <p:ph type="title"/>
          </p:nvPr>
        </p:nvSpPr>
        <p:spPr/>
        <p:txBody>
          <a:bodyPr/>
          <a:lstStyle/>
          <a:p>
            <a:r>
              <a:rPr lang="en-US" dirty="0"/>
              <a:t>Recap</a:t>
            </a:r>
          </a:p>
        </p:txBody>
      </p:sp>
    </p:spTree>
    <p:extLst>
      <p:ext uri="{BB962C8B-B14F-4D97-AF65-F5344CB8AC3E}">
        <p14:creationId xmlns:p14="http://schemas.microsoft.com/office/powerpoint/2010/main" val="778846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53465" y="53085"/>
            <a:ext cx="8641080" cy="756920"/>
          </a:xfrm>
          <a:prstGeom prst="rect">
            <a:avLst/>
          </a:prstGeom>
        </p:spPr>
        <p:txBody>
          <a:bodyPr vert="horz" wrap="square" lIns="0" tIns="12700" rIns="0" bIns="0" rtlCol="0" anchor="ctr">
            <a:spAutoFit/>
          </a:bodyPr>
          <a:lstStyle/>
          <a:p>
            <a:pPr marL="12700">
              <a:spcBef>
                <a:spcPts val="100"/>
              </a:spcBef>
            </a:pPr>
            <a:r>
              <a:rPr spc="-5" dirty="0"/>
              <a:t>Recap:</a:t>
            </a:r>
            <a:r>
              <a:rPr spc="5" dirty="0"/>
              <a:t> </a:t>
            </a:r>
            <a:r>
              <a:rPr spc="-5" dirty="0"/>
              <a:t>ML</a:t>
            </a:r>
            <a:r>
              <a:rPr spc="5" dirty="0"/>
              <a:t> </a:t>
            </a:r>
            <a:r>
              <a:rPr dirty="0"/>
              <a:t>steps</a:t>
            </a:r>
            <a:r>
              <a:rPr spc="10" dirty="0"/>
              <a:t> </a:t>
            </a:r>
            <a:r>
              <a:rPr spc="-5" dirty="0"/>
              <a:t>covered</a:t>
            </a:r>
            <a:r>
              <a:rPr spc="25" dirty="0"/>
              <a:t> </a:t>
            </a:r>
            <a:r>
              <a:rPr spc="-5" dirty="0"/>
              <a:t>so</a:t>
            </a:r>
            <a:r>
              <a:rPr spc="5" dirty="0"/>
              <a:t> </a:t>
            </a:r>
            <a:r>
              <a:rPr dirty="0"/>
              <a:t>far</a:t>
            </a:r>
          </a:p>
        </p:txBody>
      </p:sp>
      <p:sp>
        <p:nvSpPr>
          <p:cNvPr id="5" name="object 5"/>
          <p:cNvSpPr/>
          <p:nvPr/>
        </p:nvSpPr>
        <p:spPr>
          <a:xfrm>
            <a:off x="94996" y="819911"/>
            <a:ext cx="1828800" cy="1324610"/>
          </a:xfrm>
          <a:custGeom>
            <a:avLst/>
            <a:gdLst/>
            <a:ahLst/>
            <a:cxnLst/>
            <a:rect l="l" t="t" r="r" b="b"/>
            <a:pathLst>
              <a:path w="1828800" h="1324610">
                <a:moveTo>
                  <a:pt x="1828800" y="0"/>
                </a:moveTo>
                <a:lnTo>
                  <a:pt x="0" y="0"/>
                </a:lnTo>
                <a:lnTo>
                  <a:pt x="0" y="1324356"/>
                </a:lnTo>
                <a:lnTo>
                  <a:pt x="1828800" y="1324356"/>
                </a:lnTo>
                <a:lnTo>
                  <a:pt x="1828800" y="0"/>
                </a:lnTo>
                <a:close/>
              </a:path>
            </a:pathLst>
          </a:custGeom>
          <a:solidFill>
            <a:srgbClr val="00AFEF"/>
          </a:solidFill>
        </p:spPr>
        <p:txBody>
          <a:bodyPr wrap="square" lIns="0" tIns="0" rIns="0" bIns="0" rtlCol="0"/>
          <a:lstStyle/>
          <a:p>
            <a:endParaRPr/>
          </a:p>
        </p:txBody>
      </p:sp>
      <p:sp>
        <p:nvSpPr>
          <p:cNvPr id="6" name="object 6"/>
          <p:cNvSpPr txBox="1"/>
          <p:nvPr/>
        </p:nvSpPr>
        <p:spPr>
          <a:xfrm>
            <a:off x="173127" y="845947"/>
            <a:ext cx="1651635" cy="941069"/>
          </a:xfrm>
          <a:prstGeom prst="rect">
            <a:avLst/>
          </a:prstGeom>
        </p:spPr>
        <p:txBody>
          <a:bodyPr vert="horz" wrap="square" lIns="0" tIns="13335" rIns="0" bIns="0" rtlCol="0">
            <a:spAutoFit/>
          </a:bodyPr>
          <a:lstStyle/>
          <a:p>
            <a:pPr marL="12700" marR="5080">
              <a:spcBef>
                <a:spcPts val="105"/>
              </a:spcBef>
            </a:pPr>
            <a:r>
              <a:rPr sz="2000" dirty="0">
                <a:latin typeface="Arial MT"/>
                <a:cs typeface="Arial MT"/>
              </a:rPr>
              <a:t>Problem </a:t>
            </a:r>
            <a:r>
              <a:rPr sz="2000" spc="5" dirty="0">
                <a:latin typeface="Arial MT"/>
                <a:cs typeface="Arial MT"/>
              </a:rPr>
              <a:t> </a:t>
            </a:r>
            <a:r>
              <a:rPr sz="2000" spc="-5" dirty="0">
                <a:latin typeface="Arial MT"/>
                <a:cs typeface="Arial MT"/>
              </a:rPr>
              <a:t>understanding </a:t>
            </a:r>
            <a:r>
              <a:rPr sz="2000" spc="-545" dirty="0">
                <a:latin typeface="Arial MT"/>
                <a:cs typeface="Arial MT"/>
              </a:rPr>
              <a:t> </a:t>
            </a:r>
            <a:r>
              <a:rPr sz="2000" spc="-5" dirty="0">
                <a:latin typeface="Arial MT"/>
                <a:cs typeface="Arial MT"/>
              </a:rPr>
              <a:t>data</a:t>
            </a:r>
            <a:r>
              <a:rPr sz="2000" spc="-95" dirty="0">
                <a:latin typeface="Arial MT"/>
                <a:cs typeface="Arial MT"/>
              </a:rPr>
              <a:t> </a:t>
            </a:r>
            <a:r>
              <a:rPr sz="2000" dirty="0">
                <a:latin typeface="Arial MT"/>
                <a:cs typeface="Arial MT"/>
              </a:rPr>
              <a:t>collection</a:t>
            </a:r>
            <a:endParaRPr sz="2000">
              <a:latin typeface="Arial MT"/>
              <a:cs typeface="Arial MT"/>
            </a:endParaRPr>
          </a:p>
        </p:txBody>
      </p:sp>
      <p:sp>
        <p:nvSpPr>
          <p:cNvPr id="7" name="object 7"/>
          <p:cNvSpPr/>
          <p:nvPr/>
        </p:nvSpPr>
        <p:spPr>
          <a:xfrm>
            <a:off x="94996" y="4168140"/>
            <a:ext cx="1828800" cy="707390"/>
          </a:xfrm>
          <a:custGeom>
            <a:avLst/>
            <a:gdLst/>
            <a:ahLst/>
            <a:cxnLst/>
            <a:rect l="l" t="t" r="r" b="b"/>
            <a:pathLst>
              <a:path w="1828800" h="707389">
                <a:moveTo>
                  <a:pt x="1828800" y="0"/>
                </a:moveTo>
                <a:lnTo>
                  <a:pt x="0" y="0"/>
                </a:lnTo>
                <a:lnTo>
                  <a:pt x="0" y="707136"/>
                </a:lnTo>
                <a:lnTo>
                  <a:pt x="1828800" y="707136"/>
                </a:lnTo>
                <a:lnTo>
                  <a:pt x="1828800" y="0"/>
                </a:lnTo>
                <a:close/>
              </a:path>
            </a:pathLst>
          </a:custGeom>
          <a:solidFill>
            <a:srgbClr val="00AFEF"/>
          </a:solidFill>
        </p:spPr>
        <p:txBody>
          <a:bodyPr wrap="square" lIns="0" tIns="0" rIns="0" bIns="0" rtlCol="0"/>
          <a:lstStyle/>
          <a:p>
            <a:endParaRPr/>
          </a:p>
        </p:txBody>
      </p:sp>
      <p:sp>
        <p:nvSpPr>
          <p:cNvPr id="8" name="object 8"/>
          <p:cNvSpPr txBox="1"/>
          <p:nvPr/>
        </p:nvSpPr>
        <p:spPr>
          <a:xfrm>
            <a:off x="173127" y="4194429"/>
            <a:ext cx="1085215" cy="330835"/>
          </a:xfrm>
          <a:prstGeom prst="rect">
            <a:avLst/>
          </a:prstGeom>
        </p:spPr>
        <p:txBody>
          <a:bodyPr vert="horz" wrap="square" lIns="0" tIns="12700" rIns="0" bIns="0" rtlCol="0">
            <a:spAutoFit/>
          </a:bodyPr>
          <a:lstStyle/>
          <a:p>
            <a:pPr marL="12700">
              <a:spcBef>
                <a:spcPts val="100"/>
              </a:spcBef>
            </a:pPr>
            <a:r>
              <a:rPr sz="2000" dirty="0">
                <a:latin typeface="Arial MT"/>
                <a:cs typeface="Arial MT"/>
              </a:rPr>
              <a:t>Data</a:t>
            </a:r>
            <a:r>
              <a:rPr sz="2000" spc="-90" dirty="0">
                <a:latin typeface="Arial MT"/>
                <a:cs typeface="Arial MT"/>
              </a:rPr>
              <a:t> </a:t>
            </a:r>
            <a:r>
              <a:rPr sz="2000" dirty="0">
                <a:latin typeface="Arial MT"/>
                <a:cs typeface="Arial MT"/>
              </a:rPr>
              <a:t>split</a:t>
            </a:r>
            <a:endParaRPr sz="2000">
              <a:latin typeface="Arial MT"/>
              <a:cs typeface="Arial MT"/>
            </a:endParaRPr>
          </a:p>
        </p:txBody>
      </p:sp>
      <p:sp>
        <p:nvSpPr>
          <p:cNvPr id="9" name="object 9"/>
          <p:cNvSpPr/>
          <p:nvPr/>
        </p:nvSpPr>
        <p:spPr>
          <a:xfrm>
            <a:off x="94996" y="2648712"/>
            <a:ext cx="1828800" cy="1015365"/>
          </a:xfrm>
          <a:custGeom>
            <a:avLst/>
            <a:gdLst/>
            <a:ahLst/>
            <a:cxnLst/>
            <a:rect l="l" t="t" r="r" b="b"/>
            <a:pathLst>
              <a:path w="1828800" h="1015364">
                <a:moveTo>
                  <a:pt x="1828800" y="0"/>
                </a:moveTo>
                <a:lnTo>
                  <a:pt x="0" y="0"/>
                </a:lnTo>
                <a:lnTo>
                  <a:pt x="0" y="1014983"/>
                </a:lnTo>
                <a:lnTo>
                  <a:pt x="1828800" y="1014983"/>
                </a:lnTo>
                <a:lnTo>
                  <a:pt x="1828800" y="0"/>
                </a:lnTo>
                <a:close/>
              </a:path>
            </a:pathLst>
          </a:custGeom>
          <a:solidFill>
            <a:srgbClr val="00AFEF"/>
          </a:solidFill>
        </p:spPr>
        <p:txBody>
          <a:bodyPr wrap="square" lIns="0" tIns="0" rIns="0" bIns="0" rtlCol="0"/>
          <a:lstStyle/>
          <a:p>
            <a:endParaRPr/>
          </a:p>
        </p:txBody>
      </p:sp>
      <p:sp>
        <p:nvSpPr>
          <p:cNvPr id="10" name="object 10"/>
          <p:cNvSpPr txBox="1"/>
          <p:nvPr/>
        </p:nvSpPr>
        <p:spPr>
          <a:xfrm>
            <a:off x="173126" y="2674113"/>
            <a:ext cx="1508760" cy="635635"/>
          </a:xfrm>
          <a:prstGeom prst="rect">
            <a:avLst/>
          </a:prstGeom>
        </p:spPr>
        <p:txBody>
          <a:bodyPr vert="horz" wrap="square" lIns="0" tIns="13335" rIns="0" bIns="0" rtlCol="0">
            <a:spAutoFit/>
          </a:bodyPr>
          <a:lstStyle/>
          <a:p>
            <a:pPr marL="12700" marR="5080">
              <a:spcBef>
                <a:spcPts val="105"/>
              </a:spcBef>
            </a:pPr>
            <a:r>
              <a:rPr sz="2000" dirty="0">
                <a:latin typeface="Arial MT"/>
                <a:cs typeface="Arial MT"/>
              </a:rPr>
              <a:t>Exploratory </a:t>
            </a:r>
            <a:r>
              <a:rPr sz="2000" spc="5" dirty="0">
                <a:latin typeface="Arial MT"/>
                <a:cs typeface="Arial MT"/>
              </a:rPr>
              <a:t> </a:t>
            </a:r>
            <a:r>
              <a:rPr sz="2000" dirty="0">
                <a:latin typeface="Arial MT"/>
                <a:cs typeface="Arial MT"/>
              </a:rPr>
              <a:t>data</a:t>
            </a:r>
            <a:r>
              <a:rPr sz="2000" spc="-95" dirty="0">
                <a:latin typeface="Arial MT"/>
                <a:cs typeface="Arial MT"/>
              </a:rPr>
              <a:t> </a:t>
            </a:r>
            <a:r>
              <a:rPr sz="2000" dirty="0">
                <a:latin typeface="Arial MT"/>
                <a:cs typeface="Arial MT"/>
              </a:rPr>
              <a:t>analysis</a:t>
            </a:r>
            <a:endParaRPr sz="2000">
              <a:latin typeface="Arial MT"/>
              <a:cs typeface="Arial MT"/>
            </a:endParaRPr>
          </a:p>
        </p:txBody>
      </p:sp>
      <p:sp>
        <p:nvSpPr>
          <p:cNvPr id="11" name="object 11"/>
          <p:cNvSpPr txBox="1"/>
          <p:nvPr/>
        </p:nvSpPr>
        <p:spPr>
          <a:xfrm>
            <a:off x="2324607" y="3710940"/>
            <a:ext cx="1752600" cy="1270220"/>
          </a:xfrm>
          <a:prstGeom prst="rect">
            <a:avLst/>
          </a:prstGeom>
          <a:solidFill>
            <a:srgbClr val="00AFEF"/>
          </a:solidFill>
        </p:spPr>
        <p:txBody>
          <a:bodyPr vert="horz" wrap="square" lIns="0" tIns="38735" rIns="0" bIns="0" rtlCol="0">
            <a:spAutoFit/>
          </a:bodyPr>
          <a:lstStyle/>
          <a:p>
            <a:pPr marL="92075" marR="140970">
              <a:spcBef>
                <a:spcPts val="305"/>
              </a:spcBef>
            </a:pPr>
            <a:r>
              <a:rPr sz="2000" spc="-5" dirty="0">
                <a:latin typeface="Arial MT"/>
                <a:cs typeface="Arial MT"/>
              </a:rPr>
              <a:t>Feature </a:t>
            </a:r>
            <a:r>
              <a:rPr sz="2000" dirty="0">
                <a:latin typeface="Arial MT"/>
                <a:cs typeface="Arial MT"/>
              </a:rPr>
              <a:t> </a:t>
            </a:r>
            <a:r>
              <a:rPr sz="2000" spc="-5" dirty="0">
                <a:latin typeface="Arial MT"/>
                <a:cs typeface="Arial MT"/>
              </a:rPr>
              <a:t>engineering </a:t>
            </a:r>
            <a:r>
              <a:rPr sz="2000" dirty="0">
                <a:latin typeface="Arial MT"/>
                <a:cs typeface="Arial MT"/>
              </a:rPr>
              <a:t> </a:t>
            </a:r>
            <a:r>
              <a:rPr sz="2000" spc="-5" dirty="0">
                <a:latin typeface="Arial MT"/>
                <a:cs typeface="Arial MT"/>
              </a:rPr>
              <a:t>and</a:t>
            </a:r>
            <a:r>
              <a:rPr sz="2000" spc="-50" dirty="0">
                <a:latin typeface="Arial MT"/>
                <a:cs typeface="Arial MT"/>
              </a:rPr>
              <a:t> </a:t>
            </a:r>
            <a:r>
              <a:rPr sz="2000" spc="-5" dirty="0">
                <a:latin typeface="Arial MT"/>
                <a:cs typeface="Arial MT"/>
              </a:rPr>
              <a:t>data</a:t>
            </a:r>
            <a:r>
              <a:rPr sz="2000" spc="-50" dirty="0">
                <a:latin typeface="Arial MT"/>
                <a:cs typeface="Arial MT"/>
              </a:rPr>
              <a:t> </a:t>
            </a:r>
            <a:r>
              <a:rPr sz="2000" dirty="0">
                <a:latin typeface="Arial MT"/>
                <a:cs typeface="Arial MT"/>
              </a:rPr>
              <a:t>pre- </a:t>
            </a:r>
            <a:r>
              <a:rPr sz="2000" spc="-545" dirty="0">
                <a:latin typeface="Arial MT"/>
                <a:cs typeface="Arial MT"/>
              </a:rPr>
              <a:t> </a:t>
            </a:r>
            <a:r>
              <a:rPr sz="2000" spc="-5" dirty="0">
                <a:latin typeface="Arial MT"/>
                <a:cs typeface="Arial MT"/>
              </a:rPr>
              <a:t>processing</a:t>
            </a:r>
            <a:endParaRPr sz="2000">
              <a:latin typeface="Arial MT"/>
              <a:cs typeface="Arial MT"/>
            </a:endParaRPr>
          </a:p>
        </p:txBody>
      </p:sp>
      <p:sp>
        <p:nvSpPr>
          <p:cNvPr id="12" name="object 12"/>
          <p:cNvSpPr txBox="1"/>
          <p:nvPr/>
        </p:nvSpPr>
        <p:spPr>
          <a:xfrm>
            <a:off x="4479545" y="3864865"/>
            <a:ext cx="2129155" cy="962443"/>
          </a:xfrm>
          <a:prstGeom prst="rect">
            <a:avLst/>
          </a:prstGeom>
          <a:solidFill>
            <a:srgbClr val="00AFEF"/>
          </a:solidFill>
        </p:spPr>
        <p:txBody>
          <a:bodyPr vert="horz" wrap="square" lIns="0" tIns="38735" rIns="0" bIns="0" rtlCol="0">
            <a:spAutoFit/>
          </a:bodyPr>
          <a:lstStyle/>
          <a:p>
            <a:pPr marL="91440" marR="111125">
              <a:spcBef>
                <a:spcPts val="305"/>
              </a:spcBef>
            </a:pPr>
            <a:r>
              <a:rPr sz="2000" dirty="0">
                <a:latin typeface="Arial MT"/>
                <a:cs typeface="Arial MT"/>
              </a:rPr>
              <a:t>Model selection </a:t>
            </a:r>
            <a:r>
              <a:rPr sz="2000" spc="5" dirty="0">
                <a:latin typeface="Arial MT"/>
                <a:cs typeface="Arial MT"/>
              </a:rPr>
              <a:t> </a:t>
            </a:r>
            <a:r>
              <a:rPr sz="2000" spc="-5" dirty="0">
                <a:latin typeface="Arial MT"/>
                <a:cs typeface="Arial MT"/>
              </a:rPr>
              <a:t>and hyper- </a:t>
            </a:r>
            <a:r>
              <a:rPr sz="2000" dirty="0">
                <a:latin typeface="Arial MT"/>
                <a:cs typeface="Arial MT"/>
              </a:rPr>
              <a:t> </a:t>
            </a:r>
            <a:r>
              <a:rPr sz="2000" spc="-5" dirty="0">
                <a:latin typeface="Arial MT"/>
                <a:cs typeface="Arial MT"/>
              </a:rPr>
              <a:t>parameter</a:t>
            </a:r>
            <a:r>
              <a:rPr sz="2000" spc="-105" dirty="0">
                <a:latin typeface="Arial MT"/>
                <a:cs typeface="Arial MT"/>
              </a:rPr>
              <a:t> </a:t>
            </a:r>
            <a:r>
              <a:rPr sz="2000" dirty="0">
                <a:latin typeface="Arial MT"/>
                <a:cs typeface="Arial MT"/>
              </a:rPr>
              <a:t>tuning</a:t>
            </a:r>
            <a:endParaRPr sz="2000">
              <a:latin typeface="Arial MT"/>
              <a:cs typeface="Arial MT"/>
            </a:endParaRPr>
          </a:p>
        </p:txBody>
      </p:sp>
      <p:sp>
        <p:nvSpPr>
          <p:cNvPr id="13" name="object 13"/>
          <p:cNvSpPr txBox="1"/>
          <p:nvPr/>
        </p:nvSpPr>
        <p:spPr>
          <a:xfrm>
            <a:off x="7024624" y="4171189"/>
            <a:ext cx="1679575" cy="655949"/>
          </a:xfrm>
          <a:prstGeom prst="rect">
            <a:avLst/>
          </a:prstGeom>
          <a:solidFill>
            <a:srgbClr val="00AFEF"/>
          </a:solidFill>
        </p:spPr>
        <p:txBody>
          <a:bodyPr vert="horz" wrap="square" lIns="0" tIns="40005" rIns="0" bIns="0" rtlCol="0">
            <a:spAutoFit/>
          </a:bodyPr>
          <a:lstStyle/>
          <a:p>
            <a:pPr marL="92710">
              <a:spcBef>
                <a:spcPts val="315"/>
              </a:spcBef>
            </a:pPr>
            <a:r>
              <a:rPr sz="2000" dirty="0">
                <a:latin typeface="Arial MT"/>
                <a:cs typeface="Arial MT"/>
              </a:rPr>
              <a:t>Model</a:t>
            </a:r>
            <a:endParaRPr sz="2000">
              <a:latin typeface="Arial MT"/>
              <a:cs typeface="Arial MT"/>
            </a:endParaRPr>
          </a:p>
          <a:p>
            <a:pPr marL="92710"/>
            <a:r>
              <a:rPr sz="2000" spc="-5" dirty="0">
                <a:latin typeface="Arial MT"/>
                <a:cs typeface="Arial MT"/>
              </a:rPr>
              <a:t>evaluation</a:t>
            </a:r>
            <a:endParaRPr sz="2000">
              <a:latin typeface="Arial MT"/>
              <a:cs typeface="Arial MT"/>
            </a:endParaRPr>
          </a:p>
        </p:txBody>
      </p:sp>
      <p:sp>
        <p:nvSpPr>
          <p:cNvPr id="14" name="object 14"/>
          <p:cNvSpPr/>
          <p:nvPr/>
        </p:nvSpPr>
        <p:spPr>
          <a:xfrm>
            <a:off x="4077209" y="4411979"/>
            <a:ext cx="401955" cy="228600"/>
          </a:xfrm>
          <a:custGeom>
            <a:avLst/>
            <a:gdLst/>
            <a:ahLst/>
            <a:cxnLst/>
            <a:rect l="l" t="t" r="r" b="b"/>
            <a:pathLst>
              <a:path w="401954" h="228600">
                <a:moveTo>
                  <a:pt x="173100" y="0"/>
                </a:moveTo>
                <a:lnTo>
                  <a:pt x="173100" y="228600"/>
                </a:lnTo>
                <a:lnTo>
                  <a:pt x="325500" y="152400"/>
                </a:lnTo>
                <a:lnTo>
                  <a:pt x="211200" y="152400"/>
                </a:lnTo>
                <a:lnTo>
                  <a:pt x="211200" y="76200"/>
                </a:lnTo>
                <a:lnTo>
                  <a:pt x="325500" y="76200"/>
                </a:lnTo>
                <a:lnTo>
                  <a:pt x="173100" y="0"/>
                </a:lnTo>
                <a:close/>
              </a:path>
              <a:path w="401954" h="228600">
                <a:moveTo>
                  <a:pt x="173100" y="76200"/>
                </a:moveTo>
                <a:lnTo>
                  <a:pt x="0" y="76200"/>
                </a:lnTo>
                <a:lnTo>
                  <a:pt x="0" y="152400"/>
                </a:lnTo>
                <a:lnTo>
                  <a:pt x="173100" y="152400"/>
                </a:lnTo>
                <a:lnTo>
                  <a:pt x="173100" y="76200"/>
                </a:lnTo>
                <a:close/>
              </a:path>
              <a:path w="401954" h="228600">
                <a:moveTo>
                  <a:pt x="325500" y="76200"/>
                </a:moveTo>
                <a:lnTo>
                  <a:pt x="211200" y="76200"/>
                </a:lnTo>
                <a:lnTo>
                  <a:pt x="211200" y="152400"/>
                </a:lnTo>
                <a:lnTo>
                  <a:pt x="325500" y="152400"/>
                </a:lnTo>
                <a:lnTo>
                  <a:pt x="401700" y="114300"/>
                </a:lnTo>
                <a:lnTo>
                  <a:pt x="325500" y="76200"/>
                </a:lnTo>
                <a:close/>
              </a:path>
            </a:pathLst>
          </a:custGeom>
          <a:solidFill>
            <a:srgbClr val="6F2F9F"/>
          </a:solidFill>
        </p:spPr>
        <p:txBody>
          <a:bodyPr wrap="square" lIns="0" tIns="0" rIns="0" bIns="0" rtlCol="0"/>
          <a:lstStyle/>
          <a:p>
            <a:endParaRPr/>
          </a:p>
        </p:txBody>
      </p:sp>
      <p:sp>
        <p:nvSpPr>
          <p:cNvPr id="15" name="object 15"/>
          <p:cNvSpPr/>
          <p:nvPr/>
        </p:nvSpPr>
        <p:spPr>
          <a:xfrm>
            <a:off x="6608572" y="4411979"/>
            <a:ext cx="416559" cy="228600"/>
          </a:xfrm>
          <a:custGeom>
            <a:avLst/>
            <a:gdLst/>
            <a:ahLst/>
            <a:cxnLst/>
            <a:rect l="l" t="t" r="r" b="b"/>
            <a:pathLst>
              <a:path w="416559" h="228600">
                <a:moveTo>
                  <a:pt x="187451" y="0"/>
                </a:moveTo>
                <a:lnTo>
                  <a:pt x="187451" y="228600"/>
                </a:lnTo>
                <a:lnTo>
                  <a:pt x="339851" y="152400"/>
                </a:lnTo>
                <a:lnTo>
                  <a:pt x="225551" y="152400"/>
                </a:lnTo>
                <a:lnTo>
                  <a:pt x="225551" y="76200"/>
                </a:lnTo>
                <a:lnTo>
                  <a:pt x="339851" y="76200"/>
                </a:lnTo>
                <a:lnTo>
                  <a:pt x="187451" y="0"/>
                </a:lnTo>
                <a:close/>
              </a:path>
              <a:path w="416559" h="228600">
                <a:moveTo>
                  <a:pt x="187451" y="76200"/>
                </a:moveTo>
                <a:lnTo>
                  <a:pt x="0" y="76200"/>
                </a:lnTo>
                <a:lnTo>
                  <a:pt x="0" y="152400"/>
                </a:lnTo>
                <a:lnTo>
                  <a:pt x="187451" y="152400"/>
                </a:lnTo>
                <a:lnTo>
                  <a:pt x="187451" y="76200"/>
                </a:lnTo>
                <a:close/>
              </a:path>
              <a:path w="416559" h="228600">
                <a:moveTo>
                  <a:pt x="339851" y="76200"/>
                </a:moveTo>
                <a:lnTo>
                  <a:pt x="225551" y="76200"/>
                </a:lnTo>
                <a:lnTo>
                  <a:pt x="225551" y="152400"/>
                </a:lnTo>
                <a:lnTo>
                  <a:pt x="339851" y="152400"/>
                </a:lnTo>
                <a:lnTo>
                  <a:pt x="416051" y="114300"/>
                </a:lnTo>
                <a:lnTo>
                  <a:pt x="339851" y="76200"/>
                </a:lnTo>
                <a:close/>
              </a:path>
            </a:pathLst>
          </a:custGeom>
          <a:solidFill>
            <a:srgbClr val="6F2F9F"/>
          </a:solidFill>
        </p:spPr>
        <p:txBody>
          <a:bodyPr wrap="square" lIns="0" tIns="0" rIns="0" bIns="0" rtlCol="0"/>
          <a:lstStyle/>
          <a:p>
            <a:endParaRPr/>
          </a:p>
        </p:txBody>
      </p:sp>
      <p:sp>
        <p:nvSpPr>
          <p:cNvPr id="16" name="object 16"/>
          <p:cNvSpPr/>
          <p:nvPr/>
        </p:nvSpPr>
        <p:spPr>
          <a:xfrm>
            <a:off x="5541136" y="3239517"/>
            <a:ext cx="2470150" cy="644525"/>
          </a:xfrm>
          <a:custGeom>
            <a:avLst/>
            <a:gdLst/>
            <a:ahLst/>
            <a:cxnLst/>
            <a:rect l="l" t="t" r="r" b="b"/>
            <a:pathLst>
              <a:path w="2470150" h="644525">
                <a:moveTo>
                  <a:pt x="36957" y="598297"/>
                </a:moveTo>
                <a:lnTo>
                  <a:pt x="0" y="607187"/>
                </a:lnTo>
                <a:lnTo>
                  <a:pt x="8889" y="644271"/>
                </a:lnTo>
                <a:lnTo>
                  <a:pt x="45974" y="635254"/>
                </a:lnTo>
                <a:lnTo>
                  <a:pt x="36957" y="598297"/>
                </a:lnTo>
                <a:close/>
              </a:path>
              <a:path w="2470150" h="644525">
                <a:moveTo>
                  <a:pt x="110998" y="580263"/>
                </a:moveTo>
                <a:lnTo>
                  <a:pt x="74040" y="589280"/>
                </a:lnTo>
                <a:lnTo>
                  <a:pt x="82930" y="626364"/>
                </a:lnTo>
                <a:lnTo>
                  <a:pt x="120014" y="617347"/>
                </a:lnTo>
                <a:lnTo>
                  <a:pt x="110998" y="580263"/>
                </a:lnTo>
                <a:close/>
              </a:path>
              <a:path w="2470150" h="644525">
                <a:moveTo>
                  <a:pt x="185165" y="562356"/>
                </a:moveTo>
                <a:lnTo>
                  <a:pt x="148082" y="571373"/>
                </a:lnTo>
                <a:lnTo>
                  <a:pt x="157099" y="608330"/>
                </a:lnTo>
                <a:lnTo>
                  <a:pt x="194055" y="599440"/>
                </a:lnTo>
                <a:lnTo>
                  <a:pt x="185165" y="562356"/>
                </a:lnTo>
                <a:close/>
              </a:path>
              <a:path w="2470150" h="644525">
                <a:moveTo>
                  <a:pt x="259207" y="544449"/>
                </a:moveTo>
                <a:lnTo>
                  <a:pt x="222123" y="553466"/>
                </a:lnTo>
                <a:lnTo>
                  <a:pt x="231139" y="590423"/>
                </a:lnTo>
                <a:lnTo>
                  <a:pt x="268097" y="581533"/>
                </a:lnTo>
                <a:lnTo>
                  <a:pt x="259207" y="544449"/>
                </a:lnTo>
                <a:close/>
              </a:path>
              <a:path w="2470150" h="644525">
                <a:moveTo>
                  <a:pt x="333248" y="526542"/>
                </a:moveTo>
                <a:lnTo>
                  <a:pt x="296163" y="535432"/>
                </a:lnTo>
                <a:lnTo>
                  <a:pt x="305180" y="572516"/>
                </a:lnTo>
                <a:lnTo>
                  <a:pt x="342138" y="563499"/>
                </a:lnTo>
                <a:lnTo>
                  <a:pt x="333248" y="526542"/>
                </a:lnTo>
                <a:close/>
              </a:path>
              <a:path w="2470150" h="644525">
                <a:moveTo>
                  <a:pt x="407288" y="508635"/>
                </a:moveTo>
                <a:lnTo>
                  <a:pt x="370204" y="517525"/>
                </a:lnTo>
                <a:lnTo>
                  <a:pt x="379222" y="554609"/>
                </a:lnTo>
                <a:lnTo>
                  <a:pt x="416305" y="545592"/>
                </a:lnTo>
                <a:lnTo>
                  <a:pt x="407288" y="508635"/>
                </a:lnTo>
                <a:close/>
              </a:path>
              <a:path w="2470150" h="644525">
                <a:moveTo>
                  <a:pt x="481329" y="490601"/>
                </a:moveTo>
                <a:lnTo>
                  <a:pt x="444373" y="499618"/>
                </a:lnTo>
                <a:lnTo>
                  <a:pt x="453263" y="536702"/>
                </a:lnTo>
                <a:lnTo>
                  <a:pt x="490347" y="527685"/>
                </a:lnTo>
                <a:lnTo>
                  <a:pt x="481329" y="490601"/>
                </a:lnTo>
                <a:close/>
              </a:path>
              <a:path w="2470150" h="644525">
                <a:moveTo>
                  <a:pt x="555371" y="472694"/>
                </a:moveTo>
                <a:lnTo>
                  <a:pt x="518413" y="481711"/>
                </a:lnTo>
                <a:lnTo>
                  <a:pt x="527303" y="518668"/>
                </a:lnTo>
                <a:lnTo>
                  <a:pt x="564388" y="509778"/>
                </a:lnTo>
                <a:lnTo>
                  <a:pt x="555371" y="472694"/>
                </a:lnTo>
                <a:close/>
              </a:path>
              <a:path w="2470150" h="644525">
                <a:moveTo>
                  <a:pt x="629412" y="454787"/>
                </a:moveTo>
                <a:lnTo>
                  <a:pt x="592454" y="463804"/>
                </a:lnTo>
                <a:lnTo>
                  <a:pt x="601345" y="500761"/>
                </a:lnTo>
                <a:lnTo>
                  <a:pt x="638428" y="491744"/>
                </a:lnTo>
                <a:lnTo>
                  <a:pt x="629412" y="454787"/>
                </a:lnTo>
                <a:close/>
              </a:path>
              <a:path w="2470150" h="644525">
                <a:moveTo>
                  <a:pt x="703579" y="436880"/>
                </a:moveTo>
                <a:lnTo>
                  <a:pt x="666496" y="445770"/>
                </a:lnTo>
                <a:lnTo>
                  <a:pt x="675513" y="482854"/>
                </a:lnTo>
                <a:lnTo>
                  <a:pt x="712470" y="473837"/>
                </a:lnTo>
                <a:lnTo>
                  <a:pt x="703579" y="436880"/>
                </a:lnTo>
                <a:close/>
              </a:path>
              <a:path w="2470150" h="644525">
                <a:moveTo>
                  <a:pt x="777621" y="418973"/>
                </a:moveTo>
                <a:lnTo>
                  <a:pt x="740537" y="427863"/>
                </a:lnTo>
                <a:lnTo>
                  <a:pt x="749553" y="464947"/>
                </a:lnTo>
                <a:lnTo>
                  <a:pt x="786511" y="455930"/>
                </a:lnTo>
                <a:lnTo>
                  <a:pt x="777621" y="418973"/>
                </a:lnTo>
                <a:close/>
              </a:path>
              <a:path w="2470150" h="644525">
                <a:moveTo>
                  <a:pt x="851662" y="400939"/>
                </a:moveTo>
                <a:lnTo>
                  <a:pt x="814577" y="409956"/>
                </a:lnTo>
                <a:lnTo>
                  <a:pt x="823595" y="446913"/>
                </a:lnTo>
                <a:lnTo>
                  <a:pt x="860551" y="438023"/>
                </a:lnTo>
                <a:lnTo>
                  <a:pt x="851662" y="400939"/>
                </a:lnTo>
                <a:close/>
              </a:path>
              <a:path w="2470150" h="644525">
                <a:moveTo>
                  <a:pt x="925702" y="383032"/>
                </a:moveTo>
                <a:lnTo>
                  <a:pt x="888618" y="392049"/>
                </a:lnTo>
                <a:lnTo>
                  <a:pt x="897636" y="429006"/>
                </a:lnTo>
                <a:lnTo>
                  <a:pt x="934720" y="420116"/>
                </a:lnTo>
                <a:lnTo>
                  <a:pt x="925702" y="383032"/>
                </a:lnTo>
                <a:close/>
              </a:path>
              <a:path w="2470150" h="644525">
                <a:moveTo>
                  <a:pt x="999743" y="365125"/>
                </a:moveTo>
                <a:lnTo>
                  <a:pt x="962787" y="374015"/>
                </a:lnTo>
                <a:lnTo>
                  <a:pt x="971676" y="411099"/>
                </a:lnTo>
                <a:lnTo>
                  <a:pt x="1008761" y="402082"/>
                </a:lnTo>
                <a:lnTo>
                  <a:pt x="999743" y="365125"/>
                </a:lnTo>
                <a:close/>
              </a:path>
              <a:path w="2470150" h="644525">
                <a:moveTo>
                  <a:pt x="1073785" y="347218"/>
                </a:moveTo>
                <a:lnTo>
                  <a:pt x="1036828" y="356108"/>
                </a:lnTo>
                <a:lnTo>
                  <a:pt x="1045717" y="393192"/>
                </a:lnTo>
                <a:lnTo>
                  <a:pt x="1082802" y="384175"/>
                </a:lnTo>
                <a:lnTo>
                  <a:pt x="1073785" y="347218"/>
                </a:lnTo>
                <a:close/>
              </a:path>
              <a:path w="2470150" h="644525">
                <a:moveTo>
                  <a:pt x="1147826" y="329184"/>
                </a:moveTo>
                <a:lnTo>
                  <a:pt x="1110868" y="338200"/>
                </a:lnTo>
                <a:lnTo>
                  <a:pt x="1119759" y="375285"/>
                </a:lnTo>
                <a:lnTo>
                  <a:pt x="1156842" y="366268"/>
                </a:lnTo>
                <a:lnTo>
                  <a:pt x="1147826" y="329184"/>
                </a:lnTo>
                <a:close/>
              </a:path>
              <a:path w="2470150" h="644525">
                <a:moveTo>
                  <a:pt x="1221993" y="311276"/>
                </a:moveTo>
                <a:lnTo>
                  <a:pt x="1184910" y="320294"/>
                </a:lnTo>
                <a:lnTo>
                  <a:pt x="1193927" y="357250"/>
                </a:lnTo>
                <a:lnTo>
                  <a:pt x="1230884" y="348361"/>
                </a:lnTo>
                <a:lnTo>
                  <a:pt x="1221993" y="311276"/>
                </a:lnTo>
                <a:close/>
              </a:path>
              <a:path w="2470150" h="644525">
                <a:moveTo>
                  <a:pt x="1296035" y="293370"/>
                </a:moveTo>
                <a:lnTo>
                  <a:pt x="1258951" y="302387"/>
                </a:lnTo>
                <a:lnTo>
                  <a:pt x="1267967" y="339344"/>
                </a:lnTo>
                <a:lnTo>
                  <a:pt x="1304924" y="330454"/>
                </a:lnTo>
                <a:lnTo>
                  <a:pt x="1296035" y="293370"/>
                </a:lnTo>
                <a:close/>
              </a:path>
              <a:path w="2470150" h="644525">
                <a:moveTo>
                  <a:pt x="1370076" y="275463"/>
                </a:moveTo>
                <a:lnTo>
                  <a:pt x="1332991" y="284353"/>
                </a:lnTo>
                <a:lnTo>
                  <a:pt x="1342009" y="321437"/>
                </a:lnTo>
                <a:lnTo>
                  <a:pt x="1378965" y="312420"/>
                </a:lnTo>
                <a:lnTo>
                  <a:pt x="1370076" y="275463"/>
                </a:lnTo>
                <a:close/>
              </a:path>
              <a:path w="2470150" h="644525">
                <a:moveTo>
                  <a:pt x="1444116" y="257556"/>
                </a:moveTo>
                <a:lnTo>
                  <a:pt x="1407033" y="266446"/>
                </a:lnTo>
                <a:lnTo>
                  <a:pt x="1416049" y="303530"/>
                </a:lnTo>
                <a:lnTo>
                  <a:pt x="1453134" y="294513"/>
                </a:lnTo>
                <a:lnTo>
                  <a:pt x="1444116" y="257556"/>
                </a:lnTo>
                <a:close/>
              </a:path>
              <a:path w="2470150" h="644525">
                <a:moveTo>
                  <a:pt x="1518158" y="239522"/>
                </a:moveTo>
                <a:lnTo>
                  <a:pt x="1481201" y="248538"/>
                </a:lnTo>
                <a:lnTo>
                  <a:pt x="1490090" y="285623"/>
                </a:lnTo>
                <a:lnTo>
                  <a:pt x="1527174" y="276606"/>
                </a:lnTo>
                <a:lnTo>
                  <a:pt x="1518158" y="239522"/>
                </a:lnTo>
                <a:close/>
              </a:path>
              <a:path w="2470150" h="644525">
                <a:moveTo>
                  <a:pt x="1592198" y="221614"/>
                </a:moveTo>
                <a:lnTo>
                  <a:pt x="1555241" y="230632"/>
                </a:lnTo>
                <a:lnTo>
                  <a:pt x="1564132" y="267588"/>
                </a:lnTo>
                <a:lnTo>
                  <a:pt x="1601215" y="258699"/>
                </a:lnTo>
                <a:lnTo>
                  <a:pt x="1592198" y="221614"/>
                </a:lnTo>
                <a:close/>
              </a:path>
              <a:path w="2470150" h="644525">
                <a:moveTo>
                  <a:pt x="1666239" y="203708"/>
                </a:moveTo>
                <a:lnTo>
                  <a:pt x="1629283" y="212725"/>
                </a:lnTo>
                <a:lnTo>
                  <a:pt x="1638299" y="249682"/>
                </a:lnTo>
                <a:lnTo>
                  <a:pt x="1675257" y="240792"/>
                </a:lnTo>
                <a:lnTo>
                  <a:pt x="1666239" y="203708"/>
                </a:lnTo>
                <a:close/>
              </a:path>
              <a:path w="2470150" h="644525">
                <a:moveTo>
                  <a:pt x="1740408" y="185800"/>
                </a:moveTo>
                <a:lnTo>
                  <a:pt x="1703323" y="194691"/>
                </a:lnTo>
                <a:lnTo>
                  <a:pt x="1712340" y="231775"/>
                </a:lnTo>
                <a:lnTo>
                  <a:pt x="1749297" y="222758"/>
                </a:lnTo>
                <a:lnTo>
                  <a:pt x="1740408" y="185800"/>
                </a:lnTo>
                <a:close/>
              </a:path>
              <a:path w="2470150" h="644525">
                <a:moveTo>
                  <a:pt x="1814448" y="167894"/>
                </a:moveTo>
                <a:lnTo>
                  <a:pt x="1777364" y="176784"/>
                </a:lnTo>
                <a:lnTo>
                  <a:pt x="1786382" y="213868"/>
                </a:lnTo>
                <a:lnTo>
                  <a:pt x="1823339" y="204850"/>
                </a:lnTo>
                <a:lnTo>
                  <a:pt x="1814448" y="167894"/>
                </a:lnTo>
                <a:close/>
              </a:path>
              <a:path w="2470150" h="644525">
                <a:moveTo>
                  <a:pt x="1888489" y="149860"/>
                </a:moveTo>
                <a:lnTo>
                  <a:pt x="1851406" y="158876"/>
                </a:lnTo>
                <a:lnTo>
                  <a:pt x="1860422" y="195961"/>
                </a:lnTo>
                <a:lnTo>
                  <a:pt x="1897507" y="186944"/>
                </a:lnTo>
                <a:lnTo>
                  <a:pt x="1888489" y="149860"/>
                </a:lnTo>
                <a:close/>
              </a:path>
              <a:path w="2470150" h="644525">
                <a:moveTo>
                  <a:pt x="1962531" y="131953"/>
                </a:moveTo>
                <a:lnTo>
                  <a:pt x="1925446" y="140970"/>
                </a:lnTo>
                <a:lnTo>
                  <a:pt x="1934464" y="177926"/>
                </a:lnTo>
                <a:lnTo>
                  <a:pt x="1971547" y="169037"/>
                </a:lnTo>
                <a:lnTo>
                  <a:pt x="1962531" y="131953"/>
                </a:lnTo>
                <a:close/>
              </a:path>
              <a:path w="2470150" h="644525">
                <a:moveTo>
                  <a:pt x="2036571" y="114046"/>
                </a:moveTo>
                <a:lnTo>
                  <a:pt x="1999614" y="123062"/>
                </a:lnTo>
                <a:lnTo>
                  <a:pt x="2008505" y="160020"/>
                </a:lnTo>
                <a:lnTo>
                  <a:pt x="2045589" y="151130"/>
                </a:lnTo>
                <a:lnTo>
                  <a:pt x="2036571" y="114046"/>
                </a:lnTo>
                <a:close/>
              </a:path>
              <a:path w="2470150" h="644525">
                <a:moveTo>
                  <a:pt x="2110613" y="96138"/>
                </a:moveTo>
                <a:lnTo>
                  <a:pt x="2073656" y="105029"/>
                </a:lnTo>
                <a:lnTo>
                  <a:pt x="2082545" y="142112"/>
                </a:lnTo>
                <a:lnTo>
                  <a:pt x="2119630" y="133096"/>
                </a:lnTo>
                <a:lnTo>
                  <a:pt x="2110613" y="96138"/>
                </a:lnTo>
                <a:close/>
              </a:path>
              <a:path w="2470150" h="644525">
                <a:moveTo>
                  <a:pt x="2184781" y="78232"/>
                </a:moveTo>
                <a:lnTo>
                  <a:pt x="2147696" y="87122"/>
                </a:lnTo>
                <a:lnTo>
                  <a:pt x="2156714" y="124206"/>
                </a:lnTo>
                <a:lnTo>
                  <a:pt x="2193670" y="115188"/>
                </a:lnTo>
                <a:lnTo>
                  <a:pt x="2184781" y="78232"/>
                </a:lnTo>
                <a:close/>
              </a:path>
              <a:path w="2470150" h="644525">
                <a:moveTo>
                  <a:pt x="2258821" y="60198"/>
                </a:moveTo>
                <a:lnTo>
                  <a:pt x="2221738" y="69214"/>
                </a:lnTo>
                <a:lnTo>
                  <a:pt x="2230755" y="106299"/>
                </a:lnTo>
                <a:lnTo>
                  <a:pt x="2267712" y="97282"/>
                </a:lnTo>
                <a:lnTo>
                  <a:pt x="2258821" y="60198"/>
                </a:lnTo>
                <a:close/>
              </a:path>
              <a:path w="2470150" h="644525">
                <a:moveTo>
                  <a:pt x="2332863" y="42291"/>
                </a:moveTo>
                <a:lnTo>
                  <a:pt x="2295779" y="51308"/>
                </a:lnTo>
                <a:lnTo>
                  <a:pt x="2304795" y="88264"/>
                </a:lnTo>
                <a:lnTo>
                  <a:pt x="2341753" y="79375"/>
                </a:lnTo>
                <a:lnTo>
                  <a:pt x="2332863" y="42291"/>
                </a:lnTo>
                <a:close/>
              </a:path>
              <a:path w="2470150" h="644525">
                <a:moveTo>
                  <a:pt x="2345436" y="0"/>
                </a:moveTo>
                <a:lnTo>
                  <a:pt x="2372360" y="111125"/>
                </a:lnTo>
                <a:lnTo>
                  <a:pt x="2420664" y="70358"/>
                </a:lnTo>
                <a:lnTo>
                  <a:pt x="2378837" y="70358"/>
                </a:lnTo>
                <a:lnTo>
                  <a:pt x="2369819" y="33400"/>
                </a:lnTo>
                <a:lnTo>
                  <a:pt x="2372994" y="32638"/>
                </a:lnTo>
                <a:lnTo>
                  <a:pt x="2465358" y="32638"/>
                </a:lnTo>
                <a:lnTo>
                  <a:pt x="2470022" y="28701"/>
                </a:lnTo>
                <a:lnTo>
                  <a:pt x="2345436" y="0"/>
                </a:lnTo>
                <a:close/>
              </a:path>
              <a:path w="2470150" h="644525">
                <a:moveTo>
                  <a:pt x="2372994" y="32638"/>
                </a:moveTo>
                <a:lnTo>
                  <a:pt x="2369819" y="33400"/>
                </a:lnTo>
                <a:lnTo>
                  <a:pt x="2378837" y="70358"/>
                </a:lnTo>
                <a:lnTo>
                  <a:pt x="2381885" y="69596"/>
                </a:lnTo>
                <a:lnTo>
                  <a:pt x="2372994" y="32638"/>
                </a:lnTo>
                <a:close/>
              </a:path>
              <a:path w="2470150" h="644525">
                <a:moveTo>
                  <a:pt x="2465358" y="32638"/>
                </a:moveTo>
                <a:lnTo>
                  <a:pt x="2372994" y="32638"/>
                </a:lnTo>
                <a:lnTo>
                  <a:pt x="2381885" y="69596"/>
                </a:lnTo>
                <a:lnTo>
                  <a:pt x="2378837" y="70358"/>
                </a:lnTo>
                <a:lnTo>
                  <a:pt x="2420664" y="70358"/>
                </a:lnTo>
                <a:lnTo>
                  <a:pt x="2465358" y="32638"/>
                </a:lnTo>
                <a:close/>
              </a:path>
            </a:pathLst>
          </a:custGeom>
          <a:solidFill>
            <a:srgbClr val="6F2F9F"/>
          </a:solidFill>
        </p:spPr>
        <p:txBody>
          <a:bodyPr wrap="square" lIns="0" tIns="0" rIns="0" bIns="0" rtlCol="0"/>
          <a:lstStyle/>
          <a:p>
            <a:endParaRPr/>
          </a:p>
        </p:txBody>
      </p:sp>
      <p:sp>
        <p:nvSpPr>
          <p:cNvPr id="17" name="object 17"/>
          <p:cNvSpPr/>
          <p:nvPr/>
        </p:nvSpPr>
        <p:spPr>
          <a:xfrm>
            <a:off x="7807959" y="4880609"/>
            <a:ext cx="114300" cy="676910"/>
          </a:xfrm>
          <a:custGeom>
            <a:avLst/>
            <a:gdLst/>
            <a:ahLst/>
            <a:cxnLst/>
            <a:rect l="l" t="t" r="r" b="b"/>
            <a:pathLst>
              <a:path w="114300" h="676910">
                <a:moveTo>
                  <a:pt x="76200" y="0"/>
                </a:moveTo>
                <a:lnTo>
                  <a:pt x="38100" y="0"/>
                </a:lnTo>
                <a:lnTo>
                  <a:pt x="38100" y="38100"/>
                </a:lnTo>
                <a:lnTo>
                  <a:pt x="76200" y="38100"/>
                </a:lnTo>
                <a:lnTo>
                  <a:pt x="76200" y="0"/>
                </a:lnTo>
                <a:close/>
              </a:path>
              <a:path w="114300" h="676910">
                <a:moveTo>
                  <a:pt x="76200" y="76200"/>
                </a:moveTo>
                <a:lnTo>
                  <a:pt x="38100" y="76200"/>
                </a:lnTo>
                <a:lnTo>
                  <a:pt x="38100" y="114300"/>
                </a:lnTo>
                <a:lnTo>
                  <a:pt x="76200" y="114300"/>
                </a:lnTo>
                <a:lnTo>
                  <a:pt x="76200" y="76200"/>
                </a:lnTo>
                <a:close/>
              </a:path>
              <a:path w="114300" h="676910">
                <a:moveTo>
                  <a:pt x="76200" y="152400"/>
                </a:moveTo>
                <a:lnTo>
                  <a:pt x="38100" y="152400"/>
                </a:lnTo>
                <a:lnTo>
                  <a:pt x="38100" y="190500"/>
                </a:lnTo>
                <a:lnTo>
                  <a:pt x="76200" y="190500"/>
                </a:lnTo>
                <a:lnTo>
                  <a:pt x="76200" y="152400"/>
                </a:lnTo>
                <a:close/>
              </a:path>
              <a:path w="114300" h="676910">
                <a:moveTo>
                  <a:pt x="76200" y="228600"/>
                </a:moveTo>
                <a:lnTo>
                  <a:pt x="38100" y="228600"/>
                </a:lnTo>
                <a:lnTo>
                  <a:pt x="38100" y="266700"/>
                </a:lnTo>
                <a:lnTo>
                  <a:pt x="76200" y="266700"/>
                </a:lnTo>
                <a:lnTo>
                  <a:pt x="76200" y="228600"/>
                </a:lnTo>
                <a:close/>
              </a:path>
              <a:path w="114300" h="676910">
                <a:moveTo>
                  <a:pt x="76200" y="304800"/>
                </a:moveTo>
                <a:lnTo>
                  <a:pt x="38100" y="304800"/>
                </a:lnTo>
                <a:lnTo>
                  <a:pt x="38100" y="342900"/>
                </a:lnTo>
                <a:lnTo>
                  <a:pt x="76200" y="342900"/>
                </a:lnTo>
                <a:lnTo>
                  <a:pt x="76200" y="304800"/>
                </a:lnTo>
                <a:close/>
              </a:path>
              <a:path w="114300" h="676910">
                <a:moveTo>
                  <a:pt x="76200" y="380999"/>
                </a:moveTo>
                <a:lnTo>
                  <a:pt x="38100" y="380999"/>
                </a:lnTo>
                <a:lnTo>
                  <a:pt x="38100" y="419099"/>
                </a:lnTo>
                <a:lnTo>
                  <a:pt x="76200" y="419099"/>
                </a:lnTo>
                <a:lnTo>
                  <a:pt x="76200" y="380999"/>
                </a:lnTo>
                <a:close/>
              </a:path>
              <a:path w="114300" h="676910">
                <a:moveTo>
                  <a:pt x="76200" y="457199"/>
                </a:moveTo>
                <a:lnTo>
                  <a:pt x="38100" y="457199"/>
                </a:lnTo>
                <a:lnTo>
                  <a:pt x="38100" y="495299"/>
                </a:lnTo>
                <a:lnTo>
                  <a:pt x="76200" y="495299"/>
                </a:lnTo>
                <a:lnTo>
                  <a:pt x="76200" y="457199"/>
                </a:lnTo>
                <a:close/>
              </a:path>
              <a:path w="114300" h="676910">
                <a:moveTo>
                  <a:pt x="38100" y="562482"/>
                </a:moveTo>
                <a:lnTo>
                  <a:pt x="0" y="562482"/>
                </a:lnTo>
                <a:lnTo>
                  <a:pt x="57150" y="676782"/>
                </a:lnTo>
                <a:lnTo>
                  <a:pt x="109791" y="571499"/>
                </a:lnTo>
                <a:lnTo>
                  <a:pt x="38100" y="571499"/>
                </a:lnTo>
                <a:lnTo>
                  <a:pt x="38100" y="562482"/>
                </a:lnTo>
                <a:close/>
              </a:path>
              <a:path w="114300" h="676910">
                <a:moveTo>
                  <a:pt x="76200" y="533399"/>
                </a:moveTo>
                <a:lnTo>
                  <a:pt x="38100" y="533399"/>
                </a:lnTo>
                <a:lnTo>
                  <a:pt x="38100" y="571499"/>
                </a:lnTo>
                <a:lnTo>
                  <a:pt x="76200" y="571499"/>
                </a:lnTo>
                <a:lnTo>
                  <a:pt x="76200" y="533399"/>
                </a:lnTo>
                <a:close/>
              </a:path>
              <a:path w="114300" h="676910">
                <a:moveTo>
                  <a:pt x="114300" y="562482"/>
                </a:moveTo>
                <a:lnTo>
                  <a:pt x="76200" y="562482"/>
                </a:lnTo>
                <a:lnTo>
                  <a:pt x="76200" y="571499"/>
                </a:lnTo>
                <a:lnTo>
                  <a:pt x="109791" y="571499"/>
                </a:lnTo>
                <a:lnTo>
                  <a:pt x="114300" y="562482"/>
                </a:lnTo>
                <a:close/>
              </a:path>
            </a:pathLst>
          </a:custGeom>
          <a:solidFill>
            <a:srgbClr val="6F2F9F"/>
          </a:solidFill>
        </p:spPr>
        <p:txBody>
          <a:bodyPr wrap="square" lIns="0" tIns="0" rIns="0" bIns="0" rtlCol="0"/>
          <a:lstStyle/>
          <a:p>
            <a:endParaRPr/>
          </a:p>
        </p:txBody>
      </p:sp>
      <p:sp>
        <p:nvSpPr>
          <p:cNvPr id="18" name="object 18"/>
          <p:cNvSpPr txBox="1"/>
          <p:nvPr/>
        </p:nvSpPr>
        <p:spPr>
          <a:xfrm>
            <a:off x="3057652" y="2080260"/>
            <a:ext cx="2348865" cy="655308"/>
          </a:xfrm>
          <a:prstGeom prst="rect">
            <a:avLst/>
          </a:prstGeom>
          <a:solidFill>
            <a:srgbClr val="FFC000"/>
          </a:solidFill>
        </p:spPr>
        <p:txBody>
          <a:bodyPr vert="horz" wrap="square" lIns="0" tIns="39370" rIns="0" bIns="0" rtlCol="0">
            <a:spAutoFit/>
          </a:bodyPr>
          <a:lstStyle/>
          <a:p>
            <a:pPr marL="92710" marR="90805">
              <a:spcBef>
                <a:spcPts val="310"/>
              </a:spcBef>
            </a:pPr>
            <a:r>
              <a:rPr sz="2000" spc="-5" dirty="0">
                <a:latin typeface="Arial MT"/>
                <a:cs typeface="Arial MT"/>
              </a:rPr>
              <a:t>Train/tune/test</a:t>
            </a:r>
            <a:r>
              <a:rPr sz="2000" spc="-90" dirty="0">
                <a:latin typeface="Arial MT"/>
                <a:cs typeface="Arial MT"/>
              </a:rPr>
              <a:t> </a:t>
            </a:r>
            <a:r>
              <a:rPr sz="2000" dirty="0">
                <a:latin typeface="Arial MT"/>
                <a:cs typeface="Arial MT"/>
              </a:rPr>
              <a:t>sets </a:t>
            </a:r>
            <a:r>
              <a:rPr sz="2000" spc="-540" dirty="0">
                <a:latin typeface="Arial MT"/>
                <a:cs typeface="Arial MT"/>
              </a:rPr>
              <a:t> </a:t>
            </a:r>
            <a:r>
              <a:rPr sz="2000" dirty="0">
                <a:latin typeface="Arial MT"/>
                <a:cs typeface="Arial MT"/>
              </a:rPr>
              <a:t>Cross-validation</a:t>
            </a:r>
            <a:endParaRPr sz="2000">
              <a:latin typeface="Arial MT"/>
              <a:cs typeface="Arial MT"/>
            </a:endParaRPr>
          </a:p>
        </p:txBody>
      </p:sp>
      <p:sp>
        <p:nvSpPr>
          <p:cNvPr id="19" name="object 19"/>
          <p:cNvSpPr/>
          <p:nvPr/>
        </p:nvSpPr>
        <p:spPr>
          <a:xfrm>
            <a:off x="4233417" y="2789683"/>
            <a:ext cx="1324610" cy="1090295"/>
          </a:xfrm>
          <a:custGeom>
            <a:avLst/>
            <a:gdLst/>
            <a:ahLst/>
            <a:cxnLst/>
            <a:rect l="l" t="t" r="r" b="b"/>
            <a:pathLst>
              <a:path w="1324610" h="1090295">
                <a:moveTo>
                  <a:pt x="1294892" y="1036700"/>
                </a:moveTo>
                <a:lnTo>
                  <a:pt x="1270762" y="1066164"/>
                </a:lnTo>
                <a:lnTo>
                  <a:pt x="1300226" y="1090294"/>
                </a:lnTo>
                <a:lnTo>
                  <a:pt x="1324356" y="1060830"/>
                </a:lnTo>
                <a:lnTo>
                  <a:pt x="1294892" y="1036700"/>
                </a:lnTo>
                <a:close/>
              </a:path>
              <a:path w="1324610" h="1090295">
                <a:moveTo>
                  <a:pt x="1235964" y="988313"/>
                </a:moveTo>
                <a:lnTo>
                  <a:pt x="1211834" y="1017777"/>
                </a:lnTo>
                <a:lnTo>
                  <a:pt x="1241298" y="1042034"/>
                </a:lnTo>
                <a:lnTo>
                  <a:pt x="1265428" y="1012570"/>
                </a:lnTo>
                <a:lnTo>
                  <a:pt x="1235964" y="988313"/>
                </a:lnTo>
                <a:close/>
              </a:path>
              <a:path w="1324610" h="1090295">
                <a:moveTo>
                  <a:pt x="1177036" y="940053"/>
                </a:moveTo>
                <a:lnTo>
                  <a:pt x="1152906" y="969517"/>
                </a:lnTo>
                <a:lnTo>
                  <a:pt x="1182370" y="993647"/>
                </a:lnTo>
                <a:lnTo>
                  <a:pt x="1206500" y="964183"/>
                </a:lnTo>
                <a:lnTo>
                  <a:pt x="1177036" y="940053"/>
                </a:lnTo>
                <a:close/>
              </a:path>
              <a:path w="1324610" h="1090295">
                <a:moveTo>
                  <a:pt x="1118108" y="891793"/>
                </a:moveTo>
                <a:lnTo>
                  <a:pt x="1093851" y="921257"/>
                </a:lnTo>
                <a:lnTo>
                  <a:pt x="1123315" y="945387"/>
                </a:lnTo>
                <a:lnTo>
                  <a:pt x="1147572" y="915923"/>
                </a:lnTo>
                <a:lnTo>
                  <a:pt x="1118108" y="891793"/>
                </a:lnTo>
                <a:close/>
              </a:path>
              <a:path w="1324610" h="1090295">
                <a:moveTo>
                  <a:pt x="1059180" y="843406"/>
                </a:moveTo>
                <a:lnTo>
                  <a:pt x="1034923" y="872870"/>
                </a:lnTo>
                <a:lnTo>
                  <a:pt x="1064387" y="897127"/>
                </a:lnTo>
                <a:lnTo>
                  <a:pt x="1088644" y="867663"/>
                </a:lnTo>
                <a:lnTo>
                  <a:pt x="1059180" y="843406"/>
                </a:lnTo>
                <a:close/>
              </a:path>
              <a:path w="1324610" h="1090295">
                <a:moveTo>
                  <a:pt x="1000252" y="795146"/>
                </a:moveTo>
                <a:lnTo>
                  <a:pt x="975995" y="824610"/>
                </a:lnTo>
                <a:lnTo>
                  <a:pt x="1005459" y="848740"/>
                </a:lnTo>
                <a:lnTo>
                  <a:pt x="1029716" y="819276"/>
                </a:lnTo>
                <a:lnTo>
                  <a:pt x="1000252" y="795146"/>
                </a:lnTo>
                <a:close/>
              </a:path>
              <a:path w="1324610" h="1090295">
                <a:moveTo>
                  <a:pt x="941197" y="746887"/>
                </a:moveTo>
                <a:lnTo>
                  <a:pt x="917067" y="776351"/>
                </a:lnTo>
                <a:lnTo>
                  <a:pt x="946531" y="800480"/>
                </a:lnTo>
                <a:lnTo>
                  <a:pt x="970788" y="771016"/>
                </a:lnTo>
                <a:lnTo>
                  <a:pt x="941197" y="746887"/>
                </a:lnTo>
                <a:close/>
              </a:path>
              <a:path w="1324610" h="1090295">
                <a:moveTo>
                  <a:pt x="882269" y="698500"/>
                </a:moveTo>
                <a:lnTo>
                  <a:pt x="858139" y="727963"/>
                </a:lnTo>
                <a:lnTo>
                  <a:pt x="887603" y="752220"/>
                </a:lnTo>
                <a:lnTo>
                  <a:pt x="911733" y="722629"/>
                </a:lnTo>
                <a:lnTo>
                  <a:pt x="882269" y="698500"/>
                </a:lnTo>
                <a:close/>
              </a:path>
              <a:path w="1324610" h="1090295">
                <a:moveTo>
                  <a:pt x="823341" y="650239"/>
                </a:moveTo>
                <a:lnTo>
                  <a:pt x="799211" y="679703"/>
                </a:lnTo>
                <a:lnTo>
                  <a:pt x="828675" y="703833"/>
                </a:lnTo>
                <a:lnTo>
                  <a:pt x="852805" y="674369"/>
                </a:lnTo>
                <a:lnTo>
                  <a:pt x="823341" y="650239"/>
                </a:lnTo>
                <a:close/>
              </a:path>
              <a:path w="1324610" h="1090295">
                <a:moveTo>
                  <a:pt x="764413" y="601979"/>
                </a:moveTo>
                <a:lnTo>
                  <a:pt x="740283" y="631443"/>
                </a:lnTo>
                <a:lnTo>
                  <a:pt x="769747" y="655573"/>
                </a:lnTo>
                <a:lnTo>
                  <a:pt x="793877" y="626109"/>
                </a:lnTo>
                <a:lnTo>
                  <a:pt x="764413" y="601979"/>
                </a:lnTo>
                <a:close/>
              </a:path>
              <a:path w="1324610" h="1090295">
                <a:moveTo>
                  <a:pt x="705485" y="553592"/>
                </a:moveTo>
                <a:lnTo>
                  <a:pt x="681355" y="583056"/>
                </a:lnTo>
                <a:lnTo>
                  <a:pt x="710819" y="607187"/>
                </a:lnTo>
                <a:lnTo>
                  <a:pt x="734949" y="577722"/>
                </a:lnTo>
                <a:lnTo>
                  <a:pt x="705485" y="553592"/>
                </a:lnTo>
                <a:close/>
              </a:path>
              <a:path w="1324610" h="1090295">
                <a:moveTo>
                  <a:pt x="646557" y="505332"/>
                </a:moveTo>
                <a:lnTo>
                  <a:pt x="622427" y="534796"/>
                </a:lnTo>
                <a:lnTo>
                  <a:pt x="651891" y="558926"/>
                </a:lnTo>
                <a:lnTo>
                  <a:pt x="676021" y="529463"/>
                </a:lnTo>
                <a:lnTo>
                  <a:pt x="646557" y="505332"/>
                </a:lnTo>
                <a:close/>
              </a:path>
              <a:path w="1324610" h="1090295">
                <a:moveTo>
                  <a:pt x="587629" y="457072"/>
                </a:moveTo>
                <a:lnTo>
                  <a:pt x="563499" y="486537"/>
                </a:lnTo>
                <a:lnTo>
                  <a:pt x="592963" y="510666"/>
                </a:lnTo>
                <a:lnTo>
                  <a:pt x="617093" y="481202"/>
                </a:lnTo>
                <a:lnTo>
                  <a:pt x="587629" y="457072"/>
                </a:lnTo>
                <a:close/>
              </a:path>
              <a:path w="1324610" h="1090295">
                <a:moveTo>
                  <a:pt x="528701" y="408685"/>
                </a:moveTo>
                <a:lnTo>
                  <a:pt x="504571" y="438150"/>
                </a:lnTo>
                <a:lnTo>
                  <a:pt x="534035" y="462279"/>
                </a:lnTo>
                <a:lnTo>
                  <a:pt x="558165" y="432815"/>
                </a:lnTo>
                <a:lnTo>
                  <a:pt x="528701" y="408685"/>
                </a:lnTo>
                <a:close/>
              </a:path>
              <a:path w="1324610" h="1090295">
                <a:moveTo>
                  <a:pt x="469773" y="360425"/>
                </a:moveTo>
                <a:lnTo>
                  <a:pt x="445643" y="389889"/>
                </a:lnTo>
                <a:lnTo>
                  <a:pt x="475107" y="414019"/>
                </a:lnTo>
                <a:lnTo>
                  <a:pt x="499237" y="384555"/>
                </a:lnTo>
                <a:lnTo>
                  <a:pt x="469773" y="360425"/>
                </a:lnTo>
                <a:close/>
              </a:path>
              <a:path w="1324610" h="1090295">
                <a:moveTo>
                  <a:pt x="410845" y="312165"/>
                </a:moveTo>
                <a:lnTo>
                  <a:pt x="386715" y="341629"/>
                </a:lnTo>
                <a:lnTo>
                  <a:pt x="416179" y="365759"/>
                </a:lnTo>
                <a:lnTo>
                  <a:pt x="440309" y="336295"/>
                </a:lnTo>
                <a:lnTo>
                  <a:pt x="410845" y="312165"/>
                </a:lnTo>
                <a:close/>
              </a:path>
              <a:path w="1324610" h="1090295">
                <a:moveTo>
                  <a:pt x="351917" y="263778"/>
                </a:moveTo>
                <a:lnTo>
                  <a:pt x="327787" y="293242"/>
                </a:lnTo>
                <a:lnTo>
                  <a:pt x="357251" y="317372"/>
                </a:lnTo>
                <a:lnTo>
                  <a:pt x="381381" y="287908"/>
                </a:lnTo>
                <a:lnTo>
                  <a:pt x="351917" y="263778"/>
                </a:lnTo>
                <a:close/>
              </a:path>
              <a:path w="1324610" h="1090295">
                <a:moveTo>
                  <a:pt x="292989" y="215518"/>
                </a:moveTo>
                <a:lnTo>
                  <a:pt x="268859" y="244982"/>
                </a:lnTo>
                <a:lnTo>
                  <a:pt x="298323" y="269113"/>
                </a:lnTo>
                <a:lnTo>
                  <a:pt x="322453" y="239648"/>
                </a:lnTo>
                <a:lnTo>
                  <a:pt x="292989" y="215518"/>
                </a:lnTo>
                <a:close/>
              </a:path>
              <a:path w="1324610" h="1090295">
                <a:moveTo>
                  <a:pt x="234061" y="167258"/>
                </a:moveTo>
                <a:lnTo>
                  <a:pt x="209931" y="196722"/>
                </a:lnTo>
                <a:lnTo>
                  <a:pt x="239395" y="220852"/>
                </a:lnTo>
                <a:lnTo>
                  <a:pt x="263525" y="191388"/>
                </a:lnTo>
                <a:lnTo>
                  <a:pt x="234061" y="167258"/>
                </a:lnTo>
                <a:close/>
              </a:path>
              <a:path w="1324610" h="1090295">
                <a:moveTo>
                  <a:pt x="175133" y="118871"/>
                </a:moveTo>
                <a:lnTo>
                  <a:pt x="151003" y="148335"/>
                </a:lnTo>
                <a:lnTo>
                  <a:pt x="180467" y="172465"/>
                </a:lnTo>
                <a:lnTo>
                  <a:pt x="204597" y="143001"/>
                </a:lnTo>
                <a:lnTo>
                  <a:pt x="175133" y="118871"/>
                </a:lnTo>
                <a:close/>
              </a:path>
              <a:path w="1324610" h="1090295">
                <a:moveTo>
                  <a:pt x="116205" y="70612"/>
                </a:moveTo>
                <a:lnTo>
                  <a:pt x="92075" y="100075"/>
                </a:lnTo>
                <a:lnTo>
                  <a:pt x="121539" y="124205"/>
                </a:lnTo>
                <a:lnTo>
                  <a:pt x="145669" y="94741"/>
                </a:lnTo>
                <a:lnTo>
                  <a:pt x="116205" y="70612"/>
                </a:lnTo>
                <a:close/>
              </a:path>
              <a:path w="1324610" h="1090295">
                <a:moveTo>
                  <a:pt x="0" y="0"/>
                </a:moveTo>
                <a:lnTo>
                  <a:pt x="52197" y="116712"/>
                </a:lnTo>
                <a:lnTo>
                  <a:pt x="85535" y="75945"/>
                </a:lnTo>
                <a:lnTo>
                  <a:pt x="62611" y="75945"/>
                </a:lnTo>
                <a:lnTo>
                  <a:pt x="61595" y="75056"/>
                </a:lnTo>
                <a:lnTo>
                  <a:pt x="85725" y="45592"/>
                </a:lnTo>
                <a:lnTo>
                  <a:pt x="110358" y="45592"/>
                </a:lnTo>
                <a:lnTo>
                  <a:pt x="124587" y="28193"/>
                </a:lnTo>
                <a:lnTo>
                  <a:pt x="0" y="0"/>
                </a:lnTo>
                <a:close/>
              </a:path>
              <a:path w="1324610" h="1090295">
                <a:moveTo>
                  <a:pt x="85725" y="45592"/>
                </a:moveTo>
                <a:lnTo>
                  <a:pt x="61595" y="75056"/>
                </a:lnTo>
                <a:lnTo>
                  <a:pt x="62611" y="75945"/>
                </a:lnTo>
                <a:lnTo>
                  <a:pt x="86741" y="46481"/>
                </a:lnTo>
                <a:lnTo>
                  <a:pt x="85725" y="45592"/>
                </a:lnTo>
                <a:close/>
              </a:path>
              <a:path w="1324610" h="1090295">
                <a:moveTo>
                  <a:pt x="110358" y="45592"/>
                </a:moveTo>
                <a:lnTo>
                  <a:pt x="85725" y="45592"/>
                </a:lnTo>
                <a:lnTo>
                  <a:pt x="86741" y="46481"/>
                </a:lnTo>
                <a:lnTo>
                  <a:pt x="62611" y="75945"/>
                </a:lnTo>
                <a:lnTo>
                  <a:pt x="85535" y="75945"/>
                </a:lnTo>
                <a:lnTo>
                  <a:pt x="110358" y="45592"/>
                </a:lnTo>
                <a:close/>
              </a:path>
            </a:pathLst>
          </a:custGeom>
          <a:solidFill>
            <a:srgbClr val="6F2F9F"/>
          </a:solidFill>
        </p:spPr>
        <p:txBody>
          <a:bodyPr wrap="square" lIns="0" tIns="0" rIns="0" bIns="0" rtlCol="0"/>
          <a:lstStyle/>
          <a:p>
            <a:endParaRPr/>
          </a:p>
        </p:txBody>
      </p:sp>
      <p:sp>
        <p:nvSpPr>
          <p:cNvPr id="20" name="object 20"/>
          <p:cNvSpPr txBox="1"/>
          <p:nvPr/>
        </p:nvSpPr>
        <p:spPr>
          <a:xfrm>
            <a:off x="9120124" y="4014215"/>
            <a:ext cx="1586865" cy="655308"/>
          </a:xfrm>
          <a:prstGeom prst="rect">
            <a:avLst/>
          </a:prstGeom>
          <a:solidFill>
            <a:srgbClr val="00AFEF"/>
          </a:solidFill>
        </p:spPr>
        <p:txBody>
          <a:bodyPr vert="horz" wrap="square" lIns="0" tIns="39370" rIns="0" bIns="0" rtlCol="0">
            <a:spAutoFit/>
          </a:bodyPr>
          <a:lstStyle/>
          <a:p>
            <a:pPr marL="92710" marR="777875">
              <a:spcBef>
                <a:spcPts val="310"/>
              </a:spcBef>
            </a:pPr>
            <a:r>
              <a:rPr sz="2000" dirty="0">
                <a:latin typeface="Arial MT"/>
                <a:cs typeface="Arial MT"/>
              </a:rPr>
              <a:t>Model  output</a:t>
            </a:r>
            <a:endParaRPr sz="2000">
              <a:latin typeface="Arial MT"/>
              <a:cs typeface="Arial MT"/>
            </a:endParaRPr>
          </a:p>
        </p:txBody>
      </p:sp>
      <p:sp>
        <p:nvSpPr>
          <p:cNvPr id="21" name="object 21"/>
          <p:cNvSpPr/>
          <p:nvPr/>
        </p:nvSpPr>
        <p:spPr>
          <a:xfrm>
            <a:off x="8703692" y="4409566"/>
            <a:ext cx="416559" cy="228600"/>
          </a:xfrm>
          <a:custGeom>
            <a:avLst/>
            <a:gdLst/>
            <a:ahLst/>
            <a:cxnLst/>
            <a:rect l="l" t="t" r="r" b="b"/>
            <a:pathLst>
              <a:path w="416559" h="228600">
                <a:moveTo>
                  <a:pt x="342061" y="75818"/>
                </a:moveTo>
                <a:lnTo>
                  <a:pt x="225551" y="75818"/>
                </a:lnTo>
                <a:lnTo>
                  <a:pt x="226313" y="152018"/>
                </a:lnTo>
                <a:lnTo>
                  <a:pt x="188256" y="152383"/>
                </a:lnTo>
                <a:lnTo>
                  <a:pt x="188975" y="228599"/>
                </a:lnTo>
                <a:lnTo>
                  <a:pt x="416432" y="112140"/>
                </a:lnTo>
                <a:lnTo>
                  <a:pt x="342061" y="75818"/>
                </a:lnTo>
                <a:close/>
              </a:path>
              <a:path w="416559" h="228600">
                <a:moveTo>
                  <a:pt x="187536" y="76182"/>
                </a:moveTo>
                <a:lnTo>
                  <a:pt x="0" y="77977"/>
                </a:lnTo>
                <a:lnTo>
                  <a:pt x="761" y="154177"/>
                </a:lnTo>
                <a:lnTo>
                  <a:pt x="188256" y="152383"/>
                </a:lnTo>
                <a:lnTo>
                  <a:pt x="187536" y="76182"/>
                </a:lnTo>
                <a:close/>
              </a:path>
              <a:path w="416559" h="228600">
                <a:moveTo>
                  <a:pt x="225551" y="75818"/>
                </a:moveTo>
                <a:lnTo>
                  <a:pt x="187536" y="76182"/>
                </a:lnTo>
                <a:lnTo>
                  <a:pt x="188256" y="152383"/>
                </a:lnTo>
                <a:lnTo>
                  <a:pt x="226313" y="152018"/>
                </a:lnTo>
                <a:lnTo>
                  <a:pt x="225551" y="75818"/>
                </a:lnTo>
                <a:close/>
              </a:path>
              <a:path w="416559" h="228600">
                <a:moveTo>
                  <a:pt x="186816" y="0"/>
                </a:moveTo>
                <a:lnTo>
                  <a:pt x="187536" y="76182"/>
                </a:lnTo>
                <a:lnTo>
                  <a:pt x="342061" y="75818"/>
                </a:lnTo>
                <a:lnTo>
                  <a:pt x="186816" y="0"/>
                </a:lnTo>
                <a:close/>
              </a:path>
            </a:pathLst>
          </a:custGeom>
          <a:solidFill>
            <a:srgbClr val="6F2F9F"/>
          </a:solidFill>
        </p:spPr>
        <p:txBody>
          <a:bodyPr wrap="square" lIns="0" tIns="0" rIns="0" bIns="0" rtlCol="0"/>
          <a:lstStyle/>
          <a:p>
            <a:endParaRPr/>
          </a:p>
        </p:txBody>
      </p:sp>
      <p:sp>
        <p:nvSpPr>
          <p:cNvPr id="22" name="object 22"/>
          <p:cNvSpPr/>
          <p:nvPr/>
        </p:nvSpPr>
        <p:spPr>
          <a:xfrm>
            <a:off x="1958849" y="5771389"/>
            <a:ext cx="2486025" cy="1016635"/>
          </a:xfrm>
          <a:custGeom>
            <a:avLst/>
            <a:gdLst/>
            <a:ahLst/>
            <a:cxnLst/>
            <a:rect l="l" t="t" r="r" b="b"/>
            <a:pathLst>
              <a:path w="2486025" h="1016634">
                <a:moveTo>
                  <a:pt x="2485644" y="0"/>
                </a:moveTo>
                <a:lnTo>
                  <a:pt x="0" y="0"/>
                </a:lnTo>
                <a:lnTo>
                  <a:pt x="0" y="1016508"/>
                </a:lnTo>
                <a:lnTo>
                  <a:pt x="2485644" y="1016508"/>
                </a:lnTo>
                <a:lnTo>
                  <a:pt x="2485644" y="0"/>
                </a:lnTo>
                <a:close/>
              </a:path>
            </a:pathLst>
          </a:custGeom>
          <a:solidFill>
            <a:srgbClr val="FFC000"/>
          </a:solidFill>
        </p:spPr>
        <p:txBody>
          <a:bodyPr wrap="square" lIns="0" tIns="0" rIns="0" bIns="0" rtlCol="0"/>
          <a:lstStyle/>
          <a:p>
            <a:endParaRPr/>
          </a:p>
        </p:txBody>
      </p:sp>
      <p:sp>
        <p:nvSpPr>
          <p:cNvPr id="23" name="object 23"/>
          <p:cNvSpPr txBox="1"/>
          <p:nvPr/>
        </p:nvSpPr>
        <p:spPr>
          <a:xfrm>
            <a:off x="2037588" y="5798312"/>
            <a:ext cx="2301240" cy="941069"/>
          </a:xfrm>
          <a:prstGeom prst="rect">
            <a:avLst/>
          </a:prstGeom>
        </p:spPr>
        <p:txBody>
          <a:bodyPr vert="horz" wrap="square" lIns="0" tIns="12700" rIns="0" bIns="0" rtlCol="0">
            <a:spAutoFit/>
          </a:bodyPr>
          <a:lstStyle/>
          <a:p>
            <a:pPr marL="12700" marR="5080">
              <a:spcBef>
                <a:spcPts val="100"/>
              </a:spcBef>
            </a:pPr>
            <a:r>
              <a:rPr sz="2000" dirty="0">
                <a:latin typeface="Arial MT"/>
                <a:cs typeface="Arial MT"/>
              </a:rPr>
              <a:t>Datetime features </a:t>
            </a:r>
            <a:r>
              <a:rPr sz="2000" spc="5" dirty="0">
                <a:latin typeface="Arial MT"/>
                <a:cs typeface="Arial MT"/>
              </a:rPr>
              <a:t> </a:t>
            </a:r>
            <a:r>
              <a:rPr sz="2000" dirty="0">
                <a:latin typeface="Arial MT"/>
                <a:cs typeface="Arial MT"/>
              </a:rPr>
              <a:t>Numeric features </a:t>
            </a:r>
            <a:r>
              <a:rPr sz="2000" spc="5" dirty="0">
                <a:latin typeface="Arial MT"/>
                <a:cs typeface="Arial MT"/>
              </a:rPr>
              <a:t> </a:t>
            </a:r>
            <a:r>
              <a:rPr sz="2000" dirty="0">
                <a:latin typeface="Arial MT"/>
                <a:cs typeface="Arial MT"/>
              </a:rPr>
              <a:t>Categorical</a:t>
            </a:r>
            <a:r>
              <a:rPr sz="2000" spc="-90" dirty="0">
                <a:latin typeface="Arial MT"/>
                <a:cs typeface="Arial MT"/>
              </a:rPr>
              <a:t> </a:t>
            </a:r>
            <a:r>
              <a:rPr sz="2000" dirty="0">
                <a:latin typeface="Arial MT"/>
                <a:cs typeface="Arial MT"/>
              </a:rPr>
              <a:t>features</a:t>
            </a:r>
            <a:endParaRPr sz="2000">
              <a:latin typeface="Arial MT"/>
              <a:cs typeface="Arial MT"/>
            </a:endParaRPr>
          </a:p>
        </p:txBody>
      </p:sp>
      <p:sp>
        <p:nvSpPr>
          <p:cNvPr id="24" name="object 24"/>
          <p:cNvSpPr/>
          <p:nvPr/>
        </p:nvSpPr>
        <p:spPr>
          <a:xfrm>
            <a:off x="3144520" y="5342382"/>
            <a:ext cx="114300" cy="430530"/>
          </a:xfrm>
          <a:custGeom>
            <a:avLst/>
            <a:gdLst/>
            <a:ahLst/>
            <a:cxnLst/>
            <a:rect l="l" t="t" r="r" b="b"/>
            <a:pathLst>
              <a:path w="114300" h="430529">
                <a:moveTo>
                  <a:pt x="76200" y="0"/>
                </a:moveTo>
                <a:lnTo>
                  <a:pt x="38100" y="0"/>
                </a:lnTo>
                <a:lnTo>
                  <a:pt x="38100" y="38100"/>
                </a:lnTo>
                <a:lnTo>
                  <a:pt x="76200" y="38100"/>
                </a:lnTo>
                <a:lnTo>
                  <a:pt x="76200" y="0"/>
                </a:lnTo>
                <a:close/>
              </a:path>
              <a:path w="114300" h="430529">
                <a:moveTo>
                  <a:pt x="76200" y="76200"/>
                </a:moveTo>
                <a:lnTo>
                  <a:pt x="38100" y="76200"/>
                </a:lnTo>
                <a:lnTo>
                  <a:pt x="38100" y="114300"/>
                </a:lnTo>
                <a:lnTo>
                  <a:pt x="76200" y="114300"/>
                </a:lnTo>
                <a:lnTo>
                  <a:pt x="76200" y="76200"/>
                </a:lnTo>
                <a:close/>
              </a:path>
              <a:path w="114300" h="430529">
                <a:moveTo>
                  <a:pt x="76200" y="152400"/>
                </a:moveTo>
                <a:lnTo>
                  <a:pt x="38100" y="152400"/>
                </a:lnTo>
                <a:lnTo>
                  <a:pt x="38100" y="190500"/>
                </a:lnTo>
                <a:lnTo>
                  <a:pt x="76200" y="190500"/>
                </a:lnTo>
                <a:lnTo>
                  <a:pt x="76200" y="152400"/>
                </a:lnTo>
                <a:close/>
              </a:path>
              <a:path w="114300" h="430529">
                <a:moveTo>
                  <a:pt x="76200" y="228600"/>
                </a:moveTo>
                <a:lnTo>
                  <a:pt x="38100" y="228600"/>
                </a:lnTo>
                <a:lnTo>
                  <a:pt x="38100" y="266700"/>
                </a:lnTo>
                <a:lnTo>
                  <a:pt x="76200" y="266700"/>
                </a:lnTo>
                <a:lnTo>
                  <a:pt x="76200" y="228600"/>
                </a:lnTo>
                <a:close/>
              </a:path>
              <a:path w="114300" h="430529">
                <a:moveTo>
                  <a:pt x="38100" y="315963"/>
                </a:moveTo>
                <a:lnTo>
                  <a:pt x="0" y="315963"/>
                </a:lnTo>
                <a:lnTo>
                  <a:pt x="57150" y="430263"/>
                </a:lnTo>
                <a:lnTo>
                  <a:pt x="104781" y="335000"/>
                </a:lnTo>
                <a:lnTo>
                  <a:pt x="38100" y="335000"/>
                </a:lnTo>
                <a:lnTo>
                  <a:pt x="38100" y="315963"/>
                </a:lnTo>
                <a:close/>
              </a:path>
              <a:path w="114300" h="430529">
                <a:moveTo>
                  <a:pt x="76200" y="304800"/>
                </a:moveTo>
                <a:lnTo>
                  <a:pt x="38100" y="304800"/>
                </a:lnTo>
                <a:lnTo>
                  <a:pt x="38100" y="335000"/>
                </a:lnTo>
                <a:lnTo>
                  <a:pt x="76200" y="335000"/>
                </a:lnTo>
                <a:lnTo>
                  <a:pt x="76200" y="304800"/>
                </a:lnTo>
                <a:close/>
              </a:path>
              <a:path w="114300" h="430529">
                <a:moveTo>
                  <a:pt x="114300" y="315963"/>
                </a:moveTo>
                <a:lnTo>
                  <a:pt x="76200" y="315963"/>
                </a:lnTo>
                <a:lnTo>
                  <a:pt x="76200" y="335000"/>
                </a:lnTo>
                <a:lnTo>
                  <a:pt x="104781" y="335000"/>
                </a:lnTo>
                <a:lnTo>
                  <a:pt x="114300" y="315963"/>
                </a:lnTo>
                <a:close/>
              </a:path>
            </a:pathLst>
          </a:custGeom>
          <a:solidFill>
            <a:srgbClr val="6F2F9F"/>
          </a:solidFill>
        </p:spPr>
        <p:txBody>
          <a:bodyPr wrap="square" lIns="0" tIns="0" rIns="0" bIns="0" rtlCol="0"/>
          <a:lstStyle/>
          <a:p>
            <a:endParaRPr/>
          </a:p>
        </p:txBody>
      </p:sp>
      <p:sp>
        <p:nvSpPr>
          <p:cNvPr id="25" name="object 25"/>
          <p:cNvSpPr/>
          <p:nvPr/>
        </p:nvSpPr>
        <p:spPr>
          <a:xfrm>
            <a:off x="895097" y="2144268"/>
            <a:ext cx="1430655" cy="2493645"/>
          </a:xfrm>
          <a:custGeom>
            <a:avLst/>
            <a:gdLst/>
            <a:ahLst/>
            <a:cxnLst/>
            <a:rect l="l" t="t" r="r" b="b"/>
            <a:pathLst>
              <a:path w="1430655" h="2493645">
                <a:moveTo>
                  <a:pt x="228600" y="1795145"/>
                </a:moveTo>
                <a:lnTo>
                  <a:pt x="152400" y="1795145"/>
                </a:lnTo>
                <a:lnTo>
                  <a:pt x="152400" y="1519428"/>
                </a:lnTo>
                <a:lnTo>
                  <a:pt x="76200" y="1519428"/>
                </a:lnTo>
                <a:lnTo>
                  <a:pt x="76200" y="1795145"/>
                </a:lnTo>
                <a:lnTo>
                  <a:pt x="0" y="1795145"/>
                </a:lnTo>
                <a:lnTo>
                  <a:pt x="114300" y="2023745"/>
                </a:lnTo>
                <a:lnTo>
                  <a:pt x="209550" y="1833245"/>
                </a:lnTo>
                <a:lnTo>
                  <a:pt x="228600" y="1795145"/>
                </a:lnTo>
                <a:close/>
              </a:path>
              <a:path w="1430655" h="2493645">
                <a:moveTo>
                  <a:pt x="228600" y="275717"/>
                </a:moveTo>
                <a:lnTo>
                  <a:pt x="152400" y="275717"/>
                </a:lnTo>
                <a:lnTo>
                  <a:pt x="152400" y="0"/>
                </a:lnTo>
                <a:lnTo>
                  <a:pt x="76200" y="0"/>
                </a:lnTo>
                <a:lnTo>
                  <a:pt x="76200" y="275717"/>
                </a:lnTo>
                <a:lnTo>
                  <a:pt x="0" y="275717"/>
                </a:lnTo>
                <a:lnTo>
                  <a:pt x="114300" y="504317"/>
                </a:lnTo>
                <a:lnTo>
                  <a:pt x="209550" y="313817"/>
                </a:lnTo>
                <a:lnTo>
                  <a:pt x="228600" y="275717"/>
                </a:lnTo>
                <a:close/>
              </a:path>
              <a:path w="1430655" h="2493645">
                <a:moveTo>
                  <a:pt x="1356156" y="2417572"/>
                </a:moveTo>
                <a:lnTo>
                  <a:pt x="1239520" y="2417572"/>
                </a:lnTo>
                <a:lnTo>
                  <a:pt x="1201407" y="2417572"/>
                </a:lnTo>
                <a:lnTo>
                  <a:pt x="1200658" y="2493391"/>
                </a:lnTo>
                <a:lnTo>
                  <a:pt x="1356156" y="2417572"/>
                </a:lnTo>
                <a:close/>
              </a:path>
              <a:path w="1430655" h="2493645">
                <a:moveTo>
                  <a:pt x="1430401" y="2381377"/>
                </a:moveTo>
                <a:lnTo>
                  <a:pt x="1202944" y="2264791"/>
                </a:lnTo>
                <a:lnTo>
                  <a:pt x="1202169" y="2341016"/>
                </a:lnTo>
                <a:lnTo>
                  <a:pt x="1029081" y="2339340"/>
                </a:lnTo>
                <a:lnTo>
                  <a:pt x="1028319" y="2415540"/>
                </a:lnTo>
                <a:lnTo>
                  <a:pt x="1201407" y="2417216"/>
                </a:lnTo>
                <a:lnTo>
                  <a:pt x="1239520" y="2417572"/>
                </a:lnTo>
                <a:lnTo>
                  <a:pt x="1356906" y="2417216"/>
                </a:lnTo>
                <a:lnTo>
                  <a:pt x="1430401" y="2381377"/>
                </a:lnTo>
                <a:close/>
              </a:path>
            </a:pathLst>
          </a:custGeom>
          <a:solidFill>
            <a:srgbClr val="6F2F9F"/>
          </a:solidFill>
        </p:spPr>
        <p:txBody>
          <a:bodyPr wrap="square" lIns="0" tIns="0" rIns="0" bIns="0" rtlCol="0"/>
          <a:lstStyle/>
          <a:p>
            <a:endParaRPr/>
          </a:p>
        </p:txBody>
      </p:sp>
      <p:sp>
        <p:nvSpPr>
          <p:cNvPr id="27" name="object 27"/>
          <p:cNvSpPr/>
          <p:nvPr/>
        </p:nvSpPr>
        <p:spPr>
          <a:xfrm>
            <a:off x="11122659" y="4014216"/>
            <a:ext cx="1051560" cy="1015365"/>
          </a:xfrm>
          <a:custGeom>
            <a:avLst/>
            <a:gdLst/>
            <a:ahLst/>
            <a:cxnLst/>
            <a:rect l="l" t="t" r="r" b="b"/>
            <a:pathLst>
              <a:path w="1051559" h="1015364">
                <a:moveTo>
                  <a:pt x="1051559" y="0"/>
                </a:moveTo>
                <a:lnTo>
                  <a:pt x="0" y="0"/>
                </a:lnTo>
                <a:lnTo>
                  <a:pt x="0" y="1014984"/>
                </a:lnTo>
                <a:lnTo>
                  <a:pt x="1051559" y="1014984"/>
                </a:lnTo>
                <a:lnTo>
                  <a:pt x="1051559" y="0"/>
                </a:lnTo>
                <a:close/>
              </a:path>
            </a:pathLst>
          </a:custGeom>
          <a:solidFill>
            <a:srgbClr val="00ADEE"/>
          </a:solidFill>
        </p:spPr>
        <p:txBody>
          <a:bodyPr wrap="square" lIns="0" tIns="0" rIns="0" bIns="0" rtlCol="0"/>
          <a:lstStyle/>
          <a:p>
            <a:endParaRPr/>
          </a:p>
        </p:txBody>
      </p:sp>
      <p:sp>
        <p:nvSpPr>
          <p:cNvPr id="28" name="object 28"/>
          <p:cNvSpPr txBox="1"/>
          <p:nvPr/>
        </p:nvSpPr>
        <p:spPr>
          <a:xfrm>
            <a:off x="11202670" y="4040505"/>
            <a:ext cx="818515" cy="330835"/>
          </a:xfrm>
          <a:prstGeom prst="rect">
            <a:avLst/>
          </a:prstGeom>
        </p:spPr>
        <p:txBody>
          <a:bodyPr vert="horz" wrap="square" lIns="0" tIns="12700" rIns="0" bIns="0" rtlCol="0">
            <a:spAutoFit/>
          </a:bodyPr>
          <a:lstStyle/>
          <a:p>
            <a:pPr marL="12700">
              <a:spcBef>
                <a:spcPts val="100"/>
              </a:spcBef>
            </a:pPr>
            <a:r>
              <a:rPr sz="2000" spc="-5" dirty="0">
                <a:latin typeface="Arial MT"/>
                <a:cs typeface="Arial MT"/>
              </a:rPr>
              <a:t>Deploy</a:t>
            </a:r>
            <a:endParaRPr sz="2000">
              <a:latin typeface="Arial MT"/>
              <a:cs typeface="Arial MT"/>
            </a:endParaRPr>
          </a:p>
        </p:txBody>
      </p:sp>
      <p:sp>
        <p:nvSpPr>
          <p:cNvPr id="29" name="object 29"/>
          <p:cNvSpPr/>
          <p:nvPr/>
        </p:nvSpPr>
        <p:spPr>
          <a:xfrm>
            <a:off x="10706608" y="4407408"/>
            <a:ext cx="416559" cy="228600"/>
          </a:xfrm>
          <a:custGeom>
            <a:avLst/>
            <a:gdLst/>
            <a:ahLst/>
            <a:cxnLst/>
            <a:rect l="l" t="t" r="r" b="b"/>
            <a:pathLst>
              <a:path w="416559" h="228600">
                <a:moveTo>
                  <a:pt x="187451" y="0"/>
                </a:moveTo>
                <a:lnTo>
                  <a:pt x="187451" y="228600"/>
                </a:lnTo>
                <a:lnTo>
                  <a:pt x="339851" y="152400"/>
                </a:lnTo>
                <a:lnTo>
                  <a:pt x="225551" y="152400"/>
                </a:lnTo>
                <a:lnTo>
                  <a:pt x="225551" y="76200"/>
                </a:lnTo>
                <a:lnTo>
                  <a:pt x="339851" y="76200"/>
                </a:lnTo>
                <a:lnTo>
                  <a:pt x="187451" y="0"/>
                </a:lnTo>
                <a:close/>
              </a:path>
              <a:path w="416559" h="228600">
                <a:moveTo>
                  <a:pt x="187451" y="76200"/>
                </a:moveTo>
                <a:lnTo>
                  <a:pt x="0" y="76200"/>
                </a:lnTo>
                <a:lnTo>
                  <a:pt x="0" y="152400"/>
                </a:lnTo>
                <a:lnTo>
                  <a:pt x="187451" y="152400"/>
                </a:lnTo>
                <a:lnTo>
                  <a:pt x="187451" y="76200"/>
                </a:lnTo>
                <a:close/>
              </a:path>
              <a:path w="416559" h="228600">
                <a:moveTo>
                  <a:pt x="339851" y="76200"/>
                </a:moveTo>
                <a:lnTo>
                  <a:pt x="225551" y="76200"/>
                </a:lnTo>
                <a:lnTo>
                  <a:pt x="225551" y="152400"/>
                </a:lnTo>
                <a:lnTo>
                  <a:pt x="339851" y="152400"/>
                </a:lnTo>
                <a:lnTo>
                  <a:pt x="416051" y="114300"/>
                </a:lnTo>
                <a:lnTo>
                  <a:pt x="339851" y="76200"/>
                </a:lnTo>
                <a:close/>
              </a:path>
            </a:pathLst>
          </a:custGeom>
          <a:solidFill>
            <a:srgbClr val="6F2F9F"/>
          </a:solidFill>
        </p:spPr>
        <p:txBody>
          <a:bodyPr wrap="square" lIns="0" tIns="0" rIns="0" bIns="0" rtlCol="0"/>
          <a:lstStyle/>
          <a:p>
            <a:endParaRPr/>
          </a:p>
        </p:txBody>
      </p:sp>
      <p:sp>
        <p:nvSpPr>
          <p:cNvPr id="30" name="object 30"/>
          <p:cNvSpPr txBox="1"/>
          <p:nvPr/>
        </p:nvSpPr>
        <p:spPr>
          <a:xfrm>
            <a:off x="5703316" y="1021080"/>
            <a:ext cx="4613275" cy="2246630"/>
          </a:xfrm>
          <a:prstGeom prst="rect">
            <a:avLst/>
          </a:prstGeom>
          <a:solidFill>
            <a:srgbClr val="FFC000"/>
          </a:solidFill>
        </p:spPr>
        <p:txBody>
          <a:bodyPr vert="horz" wrap="square" lIns="0" tIns="20320" rIns="0" bIns="0" rtlCol="0">
            <a:spAutoFit/>
          </a:bodyPr>
          <a:lstStyle/>
          <a:p>
            <a:pPr marL="87630">
              <a:spcBef>
                <a:spcPts val="160"/>
              </a:spcBef>
            </a:pPr>
            <a:r>
              <a:rPr sz="2000" spc="-5" dirty="0">
                <a:latin typeface="Arial MT"/>
                <a:cs typeface="Arial MT"/>
              </a:rPr>
              <a:t>Decision</a:t>
            </a:r>
            <a:r>
              <a:rPr sz="2000" spc="-35" dirty="0">
                <a:latin typeface="Arial MT"/>
                <a:cs typeface="Arial MT"/>
              </a:rPr>
              <a:t> </a:t>
            </a:r>
            <a:r>
              <a:rPr sz="2000" dirty="0">
                <a:latin typeface="Arial MT"/>
                <a:cs typeface="Arial MT"/>
              </a:rPr>
              <a:t>trees</a:t>
            </a:r>
            <a:endParaRPr sz="2000">
              <a:latin typeface="Arial MT"/>
              <a:cs typeface="Arial MT"/>
            </a:endParaRPr>
          </a:p>
          <a:p>
            <a:pPr marL="87630" marR="2395855"/>
            <a:r>
              <a:rPr sz="2000" dirty="0">
                <a:latin typeface="Arial MT"/>
                <a:cs typeface="Arial MT"/>
              </a:rPr>
              <a:t>Ensemble models </a:t>
            </a:r>
            <a:r>
              <a:rPr sz="2000" spc="5" dirty="0">
                <a:latin typeface="Arial MT"/>
                <a:cs typeface="Arial MT"/>
              </a:rPr>
              <a:t> </a:t>
            </a:r>
            <a:r>
              <a:rPr sz="2000" spc="-5" dirty="0">
                <a:latin typeface="Arial MT"/>
                <a:cs typeface="Arial MT"/>
              </a:rPr>
              <a:t>Logistic</a:t>
            </a:r>
            <a:r>
              <a:rPr sz="2000" spc="-60" dirty="0">
                <a:latin typeface="Arial MT"/>
                <a:cs typeface="Arial MT"/>
              </a:rPr>
              <a:t> </a:t>
            </a:r>
            <a:r>
              <a:rPr sz="2000" dirty="0">
                <a:latin typeface="Arial MT"/>
                <a:cs typeface="Arial MT"/>
              </a:rPr>
              <a:t>regression </a:t>
            </a:r>
            <a:r>
              <a:rPr sz="2000" spc="-540" dirty="0">
                <a:latin typeface="Arial MT"/>
                <a:cs typeface="Arial MT"/>
              </a:rPr>
              <a:t> </a:t>
            </a:r>
            <a:r>
              <a:rPr sz="2000" dirty="0">
                <a:latin typeface="Arial MT"/>
                <a:cs typeface="Arial MT"/>
              </a:rPr>
              <a:t>SVM</a:t>
            </a:r>
            <a:endParaRPr sz="2000">
              <a:latin typeface="Arial MT"/>
              <a:cs typeface="Arial MT"/>
            </a:endParaRPr>
          </a:p>
          <a:p>
            <a:pPr marL="87630" marR="1845310"/>
            <a:r>
              <a:rPr sz="2000" spc="-5" dirty="0">
                <a:latin typeface="Arial MT"/>
                <a:cs typeface="Arial MT"/>
              </a:rPr>
              <a:t>Deep learning </a:t>
            </a:r>
            <a:r>
              <a:rPr sz="2000" dirty="0">
                <a:latin typeface="Arial MT"/>
                <a:cs typeface="Arial MT"/>
              </a:rPr>
              <a:t>models </a:t>
            </a:r>
            <a:r>
              <a:rPr sz="2000" spc="5" dirty="0">
                <a:latin typeface="Arial MT"/>
                <a:cs typeface="Arial MT"/>
              </a:rPr>
              <a:t> </a:t>
            </a:r>
            <a:r>
              <a:rPr sz="2000" dirty="0">
                <a:latin typeface="Arial MT"/>
                <a:cs typeface="Arial MT"/>
              </a:rPr>
              <a:t>Time series models </a:t>
            </a:r>
            <a:r>
              <a:rPr sz="2000" spc="5" dirty="0">
                <a:latin typeface="Arial MT"/>
                <a:cs typeface="Arial MT"/>
              </a:rPr>
              <a:t> </a:t>
            </a:r>
            <a:r>
              <a:rPr sz="2000" spc="-5" dirty="0">
                <a:latin typeface="Arial MT"/>
                <a:cs typeface="Arial MT"/>
              </a:rPr>
              <a:t>Recommender</a:t>
            </a:r>
            <a:r>
              <a:rPr sz="2000" spc="-50" dirty="0">
                <a:latin typeface="Arial MT"/>
                <a:cs typeface="Arial MT"/>
              </a:rPr>
              <a:t> </a:t>
            </a:r>
            <a:r>
              <a:rPr sz="2000" dirty="0">
                <a:latin typeface="Arial MT"/>
                <a:cs typeface="Arial MT"/>
              </a:rPr>
              <a:t>systems</a:t>
            </a:r>
            <a:endParaRPr sz="2000">
              <a:latin typeface="Arial MT"/>
              <a:cs typeface="Arial MT"/>
            </a:endParaRPr>
          </a:p>
        </p:txBody>
      </p:sp>
      <p:sp>
        <p:nvSpPr>
          <p:cNvPr id="31" name="object 31"/>
          <p:cNvSpPr txBox="1"/>
          <p:nvPr/>
        </p:nvSpPr>
        <p:spPr>
          <a:xfrm>
            <a:off x="5863336" y="5556503"/>
            <a:ext cx="4003675" cy="634148"/>
          </a:xfrm>
          <a:prstGeom prst="rect">
            <a:avLst/>
          </a:prstGeom>
          <a:solidFill>
            <a:srgbClr val="FFC000"/>
          </a:solidFill>
        </p:spPr>
        <p:txBody>
          <a:bodyPr vert="horz" wrap="square" lIns="0" tIns="18415" rIns="0" bIns="0" rtlCol="0">
            <a:spAutoFit/>
          </a:bodyPr>
          <a:lstStyle/>
          <a:p>
            <a:pPr marL="92710" marR="1513840">
              <a:spcBef>
                <a:spcPts val="145"/>
              </a:spcBef>
            </a:pPr>
            <a:r>
              <a:rPr sz="2000" spc="-5" dirty="0">
                <a:latin typeface="Arial MT"/>
                <a:cs typeface="Arial MT"/>
              </a:rPr>
              <a:t>Classification </a:t>
            </a:r>
            <a:r>
              <a:rPr sz="2000" dirty="0">
                <a:latin typeface="Arial MT"/>
                <a:cs typeface="Arial MT"/>
              </a:rPr>
              <a:t>metrics </a:t>
            </a:r>
            <a:r>
              <a:rPr sz="2000" spc="-545" dirty="0">
                <a:latin typeface="Arial MT"/>
                <a:cs typeface="Arial MT"/>
              </a:rPr>
              <a:t> </a:t>
            </a:r>
            <a:r>
              <a:rPr sz="2000" dirty="0">
                <a:latin typeface="Arial MT"/>
                <a:cs typeface="Arial MT"/>
              </a:rPr>
              <a:t>Model</a:t>
            </a:r>
            <a:r>
              <a:rPr sz="2000" spc="-15" dirty="0">
                <a:latin typeface="Arial MT"/>
                <a:cs typeface="Arial MT"/>
              </a:rPr>
              <a:t> </a:t>
            </a:r>
            <a:r>
              <a:rPr sz="2000" spc="-5" dirty="0">
                <a:latin typeface="Arial MT"/>
                <a:cs typeface="Arial MT"/>
              </a:rPr>
              <a:t>explainability</a:t>
            </a:r>
            <a:endParaRPr sz="2000">
              <a:latin typeface="Arial MT"/>
              <a:cs typeface="Arial M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2784" y="1271696"/>
            <a:ext cx="10786110" cy="5200142"/>
          </a:xfrm>
          <a:prstGeom prst="rect">
            <a:avLst/>
          </a:prstGeom>
        </p:spPr>
        <p:txBody>
          <a:bodyPr vert="horz" wrap="square" lIns="0" tIns="39370" rIns="0" bIns="0" rtlCol="0">
            <a:spAutoFit/>
          </a:bodyPr>
          <a:lstStyle/>
          <a:p>
            <a:pPr marL="424180" indent="-411480">
              <a:spcBef>
                <a:spcPts val="310"/>
              </a:spcBef>
              <a:buSzPct val="90625"/>
              <a:buChar char="•"/>
              <a:tabLst>
                <a:tab pos="423545" algn="l"/>
                <a:tab pos="424180" algn="l"/>
              </a:tabLst>
            </a:pPr>
            <a:r>
              <a:rPr sz="3200" dirty="0">
                <a:solidFill>
                  <a:srgbClr val="585858"/>
                </a:solidFill>
                <a:latin typeface="Arial MT"/>
                <a:cs typeface="Arial MT"/>
              </a:rPr>
              <a:t>Do you</a:t>
            </a:r>
            <a:r>
              <a:rPr sz="3200" spc="-25" dirty="0">
                <a:solidFill>
                  <a:srgbClr val="585858"/>
                </a:solidFill>
                <a:latin typeface="Arial MT"/>
                <a:cs typeface="Arial MT"/>
              </a:rPr>
              <a:t> </a:t>
            </a:r>
            <a:r>
              <a:rPr sz="3200" spc="-5" dirty="0">
                <a:solidFill>
                  <a:srgbClr val="585858"/>
                </a:solidFill>
                <a:latin typeface="Arial MT"/>
                <a:cs typeface="Arial MT"/>
              </a:rPr>
              <a:t>build</a:t>
            </a:r>
            <a:r>
              <a:rPr sz="3200" spc="-15" dirty="0">
                <a:solidFill>
                  <a:srgbClr val="585858"/>
                </a:solidFill>
                <a:latin typeface="Arial MT"/>
                <a:cs typeface="Arial MT"/>
              </a:rPr>
              <a:t> </a:t>
            </a:r>
            <a:r>
              <a:rPr sz="3200" spc="-5" dirty="0">
                <a:solidFill>
                  <a:srgbClr val="585858"/>
                </a:solidFill>
                <a:latin typeface="Arial MT"/>
                <a:cs typeface="Arial MT"/>
              </a:rPr>
              <a:t>an</a:t>
            </a:r>
            <a:r>
              <a:rPr sz="3200" spc="-10" dirty="0">
                <a:solidFill>
                  <a:srgbClr val="585858"/>
                </a:solidFill>
                <a:latin typeface="Arial MT"/>
                <a:cs typeface="Arial MT"/>
              </a:rPr>
              <a:t> </a:t>
            </a:r>
            <a:r>
              <a:rPr sz="3200" dirty="0">
                <a:solidFill>
                  <a:srgbClr val="585858"/>
                </a:solidFill>
                <a:latin typeface="Arial MT"/>
                <a:cs typeface="Arial MT"/>
              </a:rPr>
              <a:t>ML</a:t>
            </a:r>
            <a:r>
              <a:rPr sz="3200" spc="-15" dirty="0">
                <a:solidFill>
                  <a:srgbClr val="585858"/>
                </a:solidFill>
                <a:latin typeface="Arial MT"/>
                <a:cs typeface="Arial MT"/>
              </a:rPr>
              <a:t> </a:t>
            </a:r>
            <a:r>
              <a:rPr sz="3200" spc="-5" dirty="0">
                <a:solidFill>
                  <a:srgbClr val="585858"/>
                </a:solidFill>
                <a:latin typeface="Arial MT"/>
                <a:cs typeface="Arial MT"/>
              </a:rPr>
              <a:t>model</a:t>
            </a:r>
            <a:r>
              <a:rPr sz="3200" dirty="0">
                <a:solidFill>
                  <a:srgbClr val="585858"/>
                </a:solidFill>
                <a:latin typeface="Arial MT"/>
                <a:cs typeface="Arial MT"/>
              </a:rPr>
              <a:t> </a:t>
            </a:r>
            <a:r>
              <a:rPr sz="3200" spc="-5" dirty="0">
                <a:solidFill>
                  <a:srgbClr val="585858"/>
                </a:solidFill>
                <a:latin typeface="Arial MT"/>
                <a:cs typeface="Arial MT"/>
              </a:rPr>
              <a:t>for</a:t>
            </a:r>
            <a:r>
              <a:rPr sz="3200" spc="-10" dirty="0">
                <a:solidFill>
                  <a:srgbClr val="585858"/>
                </a:solidFill>
                <a:latin typeface="Arial MT"/>
                <a:cs typeface="Arial MT"/>
              </a:rPr>
              <a:t> people,</a:t>
            </a:r>
            <a:r>
              <a:rPr sz="3200" spc="-15" dirty="0">
                <a:solidFill>
                  <a:srgbClr val="585858"/>
                </a:solidFill>
                <a:latin typeface="Arial MT"/>
                <a:cs typeface="Arial MT"/>
              </a:rPr>
              <a:t> </a:t>
            </a:r>
            <a:r>
              <a:rPr sz="3200" spc="-5" dirty="0">
                <a:solidFill>
                  <a:srgbClr val="585858"/>
                </a:solidFill>
                <a:latin typeface="Arial MT"/>
                <a:cs typeface="Arial MT"/>
              </a:rPr>
              <a:t>or</a:t>
            </a:r>
            <a:r>
              <a:rPr sz="3200" spc="-25" dirty="0">
                <a:solidFill>
                  <a:srgbClr val="585858"/>
                </a:solidFill>
                <a:latin typeface="Arial MT"/>
                <a:cs typeface="Arial MT"/>
              </a:rPr>
              <a:t> </a:t>
            </a:r>
            <a:r>
              <a:rPr sz="3200" dirty="0">
                <a:solidFill>
                  <a:srgbClr val="585858"/>
                </a:solidFill>
                <a:latin typeface="Arial MT"/>
                <a:cs typeface="Arial MT"/>
              </a:rPr>
              <a:t>for</a:t>
            </a:r>
            <a:r>
              <a:rPr sz="3200" spc="-10" dirty="0">
                <a:solidFill>
                  <a:srgbClr val="585858"/>
                </a:solidFill>
                <a:latin typeface="Arial MT"/>
                <a:cs typeface="Arial MT"/>
              </a:rPr>
              <a:t> </a:t>
            </a:r>
            <a:r>
              <a:rPr sz="3200" spc="-5" dirty="0">
                <a:solidFill>
                  <a:srgbClr val="585858"/>
                </a:solidFill>
                <a:latin typeface="Arial MT"/>
                <a:cs typeface="Arial MT"/>
              </a:rPr>
              <a:t>machines?</a:t>
            </a:r>
            <a:endParaRPr sz="3200">
              <a:latin typeface="Arial MT"/>
              <a:cs typeface="Arial MT"/>
            </a:endParaRPr>
          </a:p>
          <a:p>
            <a:pPr marL="424180" marR="836294" indent="-411480">
              <a:lnSpc>
                <a:spcPts val="3460"/>
              </a:lnSpc>
              <a:spcBef>
                <a:spcPts val="650"/>
              </a:spcBef>
              <a:buSzPct val="90625"/>
              <a:buChar char="•"/>
              <a:tabLst>
                <a:tab pos="423545" algn="l"/>
                <a:tab pos="424180" algn="l"/>
              </a:tabLst>
            </a:pPr>
            <a:r>
              <a:rPr sz="3200" spc="-5" dirty="0">
                <a:solidFill>
                  <a:srgbClr val="585858"/>
                </a:solidFill>
                <a:latin typeface="Arial MT"/>
                <a:cs typeface="Arial MT"/>
              </a:rPr>
              <a:t>80/20 rule:</a:t>
            </a:r>
            <a:r>
              <a:rPr sz="3200" spc="-20" dirty="0">
                <a:solidFill>
                  <a:srgbClr val="585858"/>
                </a:solidFill>
                <a:latin typeface="Arial MT"/>
                <a:cs typeface="Arial MT"/>
              </a:rPr>
              <a:t> </a:t>
            </a:r>
            <a:r>
              <a:rPr sz="3200" spc="-5" dirty="0">
                <a:solidFill>
                  <a:srgbClr val="585858"/>
                </a:solidFill>
                <a:latin typeface="Arial MT"/>
                <a:cs typeface="Arial MT"/>
              </a:rPr>
              <a:t>grasp</a:t>
            </a:r>
            <a:r>
              <a:rPr sz="3200" spc="-15" dirty="0">
                <a:solidFill>
                  <a:srgbClr val="585858"/>
                </a:solidFill>
                <a:latin typeface="Arial MT"/>
                <a:cs typeface="Arial MT"/>
              </a:rPr>
              <a:t> </a:t>
            </a:r>
            <a:r>
              <a:rPr sz="3200" spc="-5" dirty="0">
                <a:solidFill>
                  <a:srgbClr val="585858"/>
                </a:solidFill>
                <a:latin typeface="Arial MT"/>
                <a:cs typeface="Arial MT"/>
              </a:rPr>
              <a:t>deep</a:t>
            </a:r>
            <a:r>
              <a:rPr sz="3200" spc="-25" dirty="0">
                <a:solidFill>
                  <a:srgbClr val="585858"/>
                </a:solidFill>
                <a:latin typeface="Arial MT"/>
                <a:cs typeface="Arial MT"/>
              </a:rPr>
              <a:t> </a:t>
            </a:r>
            <a:r>
              <a:rPr sz="3200" spc="-5" dirty="0">
                <a:solidFill>
                  <a:srgbClr val="585858"/>
                </a:solidFill>
                <a:latin typeface="Arial MT"/>
                <a:cs typeface="Arial MT"/>
              </a:rPr>
              <a:t>knowledge</a:t>
            </a:r>
            <a:r>
              <a:rPr sz="3200" spc="-25" dirty="0">
                <a:solidFill>
                  <a:srgbClr val="585858"/>
                </a:solidFill>
                <a:latin typeface="Arial MT"/>
                <a:cs typeface="Arial MT"/>
              </a:rPr>
              <a:t> </a:t>
            </a:r>
            <a:r>
              <a:rPr sz="3200" dirty="0">
                <a:solidFill>
                  <a:srgbClr val="585858"/>
                </a:solidFill>
                <a:latin typeface="Arial MT"/>
                <a:cs typeface="Arial MT"/>
              </a:rPr>
              <a:t>to</a:t>
            </a:r>
            <a:r>
              <a:rPr sz="3200" spc="-10" dirty="0">
                <a:solidFill>
                  <a:srgbClr val="585858"/>
                </a:solidFill>
                <a:latin typeface="Arial MT"/>
                <a:cs typeface="Arial MT"/>
              </a:rPr>
              <a:t> </a:t>
            </a:r>
            <a:r>
              <a:rPr sz="3200" dirty="0">
                <a:solidFill>
                  <a:srgbClr val="585858"/>
                </a:solidFill>
                <a:latin typeface="Arial MT"/>
                <a:cs typeface="Arial MT"/>
              </a:rPr>
              <a:t>solve</a:t>
            </a:r>
            <a:r>
              <a:rPr sz="3200" spc="-20" dirty="0">
                <a:solidFill>
                  <a:srgbClr val="585858"/>
                </a:solidFill>
                <a:latin typeface="Arial MT"/>
                <a:cs typeface="Arial MT"/>
              </a:rPr>
              <a:t> </a:t>
            </a:r>
            <a:r>
              <a:rPr sz="3200" spc="-5" dirty="0">
                <a:solidFill>
                  <a:srgbClr val="585858"/>
                </a:solidFill>
                <a:latin typeface="Arial MT"/>
                <a:cs typeface="Arial MT"/>
              </a:rPr>
              <a:t>80% </a:t>
            </a:r>
            <a:r>
              <a:rPr sz="3200" dirty="0">
                <a:solidFill>
                  <a:srgbClr val="585858"/>
                </a:solidFill>
                <a:latin typeface="Arial MT"/>
                <a:cs typeface="Arial MT"/>
              </a:rPr>
              <a:t>of</a:t>
            </a:r>
            <a:r>
              <a:rPr sz="3200" spc="-10" dirty="0">
                <a:solidFill>
                  <a:srgbClr val="585858"/>
                </a:solidFill>
                <a:latin typeface="Arial MT"/>
                <a:cs typeface="Arial MT"/>
              </a:rPr>
              <a:t> all </a:t>
            </a:r>
            <a:r>
              <a:rPr sz="3200" spc="-875" dirty="0">
                <a:solidFill>
                  <a:srgbClr val="585858"/>
                </a:solidFill>
                <a:latin typeface="Arial MT"/>
                <a:cs typeface="Arial MT"/>
              </a:rPr>
              <a:t> </a:t>
            </a:r>
            <a:r>
              <a:rPr sz="3200" spc="-10" dirty="0">
                <a:solidFill>
                  <a:srgbClr val="585858"/>
                </a:solidFill>
                <a:latin typeface="Arial MT"/>
                <a:cs typeface="Arial MT"/>
              </a:rPr>
              <a:t>problems.</a:t>
            </a:r>
            <a:endParaRPr sz="3200">
              <a:latin typeface="Arial MT"/>
              <a:cs typeface="Arial MT"/>
            </a:endParaRPr>
          </a:p>
          <a:p>
            <a:pPr marL="424180" indent="-411480">
              <a:spcBef>
                <a:spcPts val="160"/>
              </a:spcBef>
              <a:buSzPct val="90625"/>
              <a:buChar char="•"/>
              <a:tabLst>
                <a:tab pos="423545" algn="l"/>
                <a:tab pos="424180" algn="l"/>
              </a:tabLst>
            </a:pPr>
            <a:r>
              <a:rPr sz="3200" spc="-5" dirty="0">
                <a:solidFill>
                  <a:srgbClr val="585858"/>
                </a:solidFill>
                <a:latin typeface="Arial MT"/>
                <a:cs typeface="Arial MT"/>
              </a:rPr>
              <a:t>Human</a:t>
            </a:r>
            <a:r>
              <a:rPr sz="3200" spc="-30" dirty="0">
                <a:solidFill>
                  <a:srgbClr val="585858"/>
                </a:solidFill>
                <a:latin typeface="Arial MT"/>
                <a:cs typeface="Arial MT"/>
              </a:rPr>
              <a:t> </a:t>
            </a:r>
            <a:r>
              <a:rPr sz="3200" spc="-5" dirty="0">
                <a:solidFill>
                  <a:srgbClr val="585858"/>
                </a:solidFill>
                <a:latin typeface="Arial MT"/>
                <a:cs typeface="Arial MT"/>
              </a:rPr>
              <a:t>judgement</a:t>
            </a:r>
            <a:r>
              <a:rPr sz="3200" spc="-20" dirty="0">
                <a:solidFill>
                  <a:srgbClr val="585858"/>
                </a:solidFill>
                <a:latin typeface="Arial MT"/>
                <a:cs typeface="Arial MT"/>
              </a:rPr>
              <a:t> </a:t>
            </a:r>
            <a:r>
              <a:rPr sz="3200" spc="-5" dirty="0">
                <a:solidFill>
                  <a:srgbClr val="585858"/>
                </a:solidFill>
                <a:latin typeface="Arial MT"/>
                <a:cs typeface="Arial MT"/>
              </a:rPr>
              <a:t>is </a:t>
            </a:r>
            <a:r>
              <a:rPr sz="3200" spc="-10" dirty="0">
                <a:solidFill>
                  <a:srgbClr val="585858"/>
                </a:solidFill>
                <a:latin typeface="Arial MT"/>
                <a:cs typeface="Arial MT"/>
              </a:rPr>
              <a:t>influential.</a:t>
            </a:r>
            <a:endParaRPr sz="3200">
              <a:latin typeface="Arial MT"/>
              <a:cs typeface="Arial MT"/>
            </a:endParaRPr>
          </a:p>
          <a:p>
            <a:pPr marL="880744" marR="5080" lvl="1" indent="-388620">
              <a:lnSpc>
                <a:spcPts val="3030"/>
              </a:lnSpc>
              <a:spcBef>
                <a:spcPts val="660"/>
              </a:spcBef>
              <a:buSzPct val="89285"/>
              <a:buChar char="•"/>
              <a:tabLst>
                <a:tab pos="880744" algn="l"/>
                <a:tab pos="881380" algn="l"/>
              </a:tabLst>
            </a:pPr>
            <a:r>
              <a:rPr sz="2800" spc="-5" dirty="0">
                <a:solidFill>
                  <a:srgbClr val="585858"/>
                </a:solidFill>
                <a:latin typeface="Arial MT"/>
                <a:cs typeface="Arial MT"/>
              </a:rPr>
              <a:t>When</a:t>
            </a:r>
            <a:r>
              <a:rPr sz="2800" spc="5" dirty="0">
                <a:solidFill>
                  <a:srgbClr val="585858"/>
                </a:solidFill>
                <a:latin typeface="Arial MT"/>
                <a:cs typeface="Arial MT"/>
              </a:rPr>
              <a:t> </a:t>
            </a:r>
            <a:r>
              <a:rPr sz="2800" dirty="0">
                <a:solidFill>
                  <a:srgbClr val="585858"/>
                </a:solidFill>
                <a:latin typeface="Arial MT"/>
                <a:cs typeface="Arial MT"/>
              </a:rPr>
              <a:t>you have</a:t>
            </a:r>
            <a:r>
              <a:rPr sz="2800" spc="-5" dirty="0">
                <a:solidFill>
                  <a:srgbClr val="585858"/>
                </a:solidFill>
                <a:latin typeface="Arial MT"/>
                <a:cs typeface="Arial MT"/>
              </a:rPr>
              <a:t> a</a:t>
            </a:r>
            <a:r>
              <a:rPr sz="2800" dirty="0">
                <a:solidFill>
                  <a:srgbClr val="585858"/>
                </a:solidFill>
                <a:latin typeface="Arial MT"/>
                <a:cs typeface="Arial MT"/>
              </a:rPr>
              <a:t> </a:t>
            </a:r>
            <a:r>
              <a:rPr sz="2800" spc="-5" dirty="0">
                <a:solidFill>
                  <a:srgbClr val="585858"/>
                </a:solidFill>
                <a:latin typeface="Arial MT"/>
                <a:cs typeface="Arial MT"/>
              </a:rPr>
              <a:t>problem</a:t>
            </a:r>
            <a:r>
              <a:rPr sz="2800" spc="15" dirty="0">
                <a:solidFill>
                  <a:srgbClr val="585858"/>
                </a:solidFill>
                <a:latin typeface="Arial MT"/>
                <a:cs typeface="Arial MT"/>
              </a:rPr>
              <a:t> </a:t>
            </a:r>
            <a:r>
              <a:rPr sz="2800" spc="-5" dirty="0">
                <a:solidFill>
                  <a:srgbClr val="585858"/>
                </a:solidFill>
                <a:latin typeface="Arial MT"/>
                <a:cs typeface="Arial MT"/>
              </a:rPr>
              <a:t>at</a:t>
            </a:r>
            <a:r>
              <a:rPr sz="2800" dirty="0">
                <a:solidFill>
                  <a:srgbClr val="585858"/>
                </a:solidFill>
                <a:latin typeface="Arial MT"/>
                <a:cs typeface="Arial MT"/>
              </a:rPr>
              <a:t> </a:t>
            </a:r>
            <a:r>
              <a:rPr sz="2800" spc="-5" dirty="0">
                <a:solidFill>
                  <a:srgbClr val="585858"/>
                </a:solidFill>
                <a:latin typeface="Arial MT"/>
                <a:cs typeface="Arial MT"/>
              </a:rPr>
              <a:t>hand, always</a:t>
            </a:r>
            <a:r>
              <a:rPr sz="2800" spc="10" dirty="0">
                <a:solidFill>
                  <a:srgbClr val="585858"/>
                </a:solidFill>
                <a:latin typeface="Arial MT"/>
                <a:cs typeface="Arial MT"/>
              </a:rPr>
              <a:t> </a:t>
            </a:r>
            <a:r>
              <a:rPr sz="2800" spc="-5" dirty="0">
                <a:solidFill>
                  <a:srgbClr val="585858"/>
                </a:solidFill>
                <a:latin typeface="Arial MT"/>
                <a:cs typeface="Arial MT"/>
              </a:rPr>
              <a:t>start thinking</a:t>
            </a:r>
            <a:r>
              <a:rPr sz="2800" spc="10" dirty="0">
                <a:solidFill>
                  <a:srgbClr val="585858"/>
                </a:solidFill>
                <a:latin typeface="Arial MT"/>
                <a:cs typeface="Arial MT"/>
              </a:rPr>
              <a:t> </a:t>
            </a:r>
            <a:r>
              <a:rPr sz="2800" spc="-5" dirty="0">
                <a:solidFill>
                  <a:srgbClr val="585858"/>
                </a:solidFill>
                <a:latin typeface="Arial MT"/>
                <a:cs typeface="Arial MT"/>
              </a:rPr>
              <a:t>how</a:t>
            </a:r>
            <a:r>
              <a:rPr sz="2800" dirty="0">
                <a:solidFill>
                  <a:srgbClr val="585858"/>
                </a:solidFill>
                <a:latin typeface="Arial MT"/>
                <a:cs typeface="Arial MT"/>
              </a:rPr>
              <a:t> </a:t>
            </a:r>
            <a:r>
              <a:rPr sz="2800" spc="-5" dirty="0">
                <a:solidFill>
                  <a:srgbClr val="585858"/>
                </a:solidFill>
                <a:latin typeface="Arial MT"/>
                <a:cs typeface="Arial MT"/>
              </a:rPr>
              <a:t>a </a:t>
            </a:r>
            <a:r>
              <a:rPr sz="2800" spc="-760" dirty="0">
                <a:solidFill>
                  <a:srgbClr val="585858"/>
                </a:solidFill>
                <a:latin typeface="Arial MT"/>
                <a:cs typeface="Arial MT"/>
              </a:rPr>
              <a:t> </a:t>
            </a:r>
            <a:r>
              <a:rPr sz="2800" spc="-5" dirty="0">
                <a:solidFill>
                  <a:srgbClr val="585858"/>
                </a:solidFill>
                <a:latin typeface="Arial MT"/>
                <a:cs typeface="Arial MT"/>
              </a:rPr>
              <a:t>human</a:t>
            </a:r>
            <a:r>
              <a:rPr sz="2800" spc="15" dirty="0">
                <a:solidFill>
                  <a:srgbClr val="585858"/>
                </a:solidFill>
                <a:latin typeface="Arial MT"/>
                <a:cs typeface="Arial MT"/>
              </a:rPr>
              <a:t> </a:t>
            </a:r>
            <a:r>
              <a:rPr sz="2800" spc="-5" dirty="0">
                <a:solidFill>
                  <a:srgbClr val="585858"/>
                </a:solidFill>
                <a:latin typeface="Arial MT"/>
                <a:cs typeface="Arial MT"/>
              </a:rPr>
              <a:t>domain</a:t>
            </a:r>
            <a:r>
              <a:rPr sz="2800" spc="35" dirty="0">
                <a:solidFill>
                  <a:srgbClr val="585858"/>
                </a:solidFill>
                <a:latin typeface="Arial MT"/>
                <a:cs typeface="Arial MT"/>
              </a:rPr>
              <a:t> </a:t>
            </a:r>
            <a:r>
              <a:rPr sz="2800" spc="-5" dirty="0">
                <a:solidFill>
                  <a:srgbClr val="585858"/>
                </a:solidFill>
                <a:latin typeface="Arial MT"/>
                <a:cs typeface="Arial MT"/>
              </a:rPr>
              <a:t>expert would</a:t>
            </a:r>
            <a:r>
              <a:rPr sz="2800" spc="15" dirty="0">
                <a:solidFill>
                  <a:srgbClr val="585858"/>
                </a:solidFill>
                <a:latin typeface="Arial MT"/>
                <a:cs typeface="Arial MT"/>
              </a:rPr>
              <a:t> </a:t>
            </a:r>
            <a:r>
              <a:rPr sz="2800" spc="-5" dirty="0">
                <a:solidFill>
                  <a:srgbClr val="585858"/>
                </a:solidFill>
                <a:latin typeface="Arial MT"/>
                <a:cs typeface="Arial MT"/>
              </a:rPr>
              <a:t>solve </a:t>
            </a:r>
            <a:r>
              <a:rPr sz="2800" dirty="0">
                <a:solidFill>
                  <a:srgbClr val="585858"/>
                </a:solidFill>
                <a:latin typeface="Arial MT"/>
                <a:cs typeface="Arial MT"/>
              </a:rPr>
              <a:t>it </a:t>
            </a:r>
            <a:r>
              <a:rPr sz="2800" spc="-5" dirty="0">
                <a:solidFill>
                  <a:srgbClr val="585858"/>
                </a:solidFill>
                <a:latin typeface="Arial MT"/>
                <a:cs typeface="Arial MT"/>
              </a:rPr>
              <a:t>manually.</a:t>
            </a:r>
            <a:endParaRPr sz="2800">
              <a:latin typeface="Arial MT"/>
              <a:cs typeface="Arial MT"/>
            </a:endParaRPr>
          </a:p>
          <a:p>
            <a:pPr marL="880744" marR="601345" lvl="1" indent="-388620">
              <a:lnSpc>
                <a:spcPts val="3020"/>
              </a:lnSpc>
              <a:spcBef>
                <a:spcPts val="595"/>
              </a:spcBef>
              <a:buSzPct val="89285"/>
              <a:buChar char="•"/>
              <a:tabLst>
                <a:tab pos="880744" algn="l"/>
                <a:tab pos="881380" algn="l"/>
              </a:tabLst>
            </a:pPr>
            <a:r>
              <a:rPr sz="2800" spc="-5" dirty="0">
                <a:solidFill>
                  <a:srgbClr val="585858"/>
                </a:solidFill>
                <a:latin typeface="Arial MT"/>
                <a:cs typeface="Arial MT"/>
              </a:rPr>
              <a:t>What</a:t>
            </a:r>
            <a:r>
              <a:rPr sz="2800" dirty="0">
                <a:solidFill>
                  <a:srgbClr val="585858"/>
                </a:solidFill>
                <a:latin typeface="Arial MT"/>
                <a:cs typeface="Arial MT"/>
              </a:rPr>
              <a:t> </a:t>
            </a:r>
            <a:r>
              <a:rPr sz="2800" spc="-5" dirty="0">
                <a:solidFill>
                  <a:srgbClr val="585858"/>
                </a:solidFill>
                <a:latin typeface="Arial MT"/>
                <a:cs typeface="Arial MT"/>
              </a:rPr>
              <a:t>is </a:t>
            </a:r>
            <a:r>
              <a:rPr sz="2800" dirty="0">
                <a:solidFill>
                  <a:srgbClr val="585858"/>
                </a:solidFill>
                <a:latin typeface="Arial MT"/>
                <a:cs typeface="Arial MT"/>
              </a:rPr>
              <a:t>the </a:t>
            </a:r>
            <a:r>
              <a:rPr sz="2800" spc="-5" dirty="0">
                <a:solidFill>
                  <a:srgbClr val="585858"/>
                </a:solidFill>
                <a:latin typeface="Arial MT"/>
                <a:cs typeface="Arial MT"/>
              </a:rPr>
              <a:t>human</a:t>
            </a:r>
            <a:r>
              <a:rPr sz="2800" spc="25" dirty="0">
                <a:solidFill>
                  <a:srgbClr val="585858"/>
                </a:solidFill>
                <a:latin typeface="Arial MT"/>
                <a:cs typeface="Arial MT"/>
              </a:rPr>
              <a:t> </a:t>
            </a:r>
            <a:r>
              <a:rPr sz="2800" spc="-5" dirty="0">
                <a:solidFill>
                  <a:srgbClr val="585858"/>
                </a:solidFill>
                <a:latin typeface="Arial MT"/>
                <a:cs typeface="Arial MT"/>
              </a:rPr>
              <a:t>error</a:t>
            </a:r>
            <a:r>
              <a:rPr sz="2800" dirty="0">
                <a:solidFill>
                  <a:srgbClr val="585858"/>
                </a:solidFill>
                <a:latin typeface="Arial MT"/>
                <a:cs typeface="Arial MT"/>
              </a:rPr>
              <a:t> </a:t>
            </a:r>
            <a:r>
              <a:rPr sz="2800" spc="-5" dirty="0">
                <a:solidFill>
                  <a:srgbClr val="585858"/>
                </a:solidFill>
                <a:latin typeface="Arial MT"/>
                <a:cs typeface="Arial MT"/>
              </a:rPr>
              <a:t>rate</a:t>
            </a:r>
            <a:r>
              <a:rPr sz="2800" spc="10" dirty="0">
                <a:solidFill>
                  <a:srgbClr val="585858"/>
                </a:solidFill>
                <a:latin typeface="Arial MT"/>
                <a:cs typeface="Arial MT"/>
              </a:rPr>
              <a:t> </a:t>
            </a:r>
            <a:r>
              <a:rPr sz="2800" spc="-5" dirty="0">
                <a:solidFill>
                  <a:srgbClr val="585858"/>
                </a:solidFill>
                <a:latin typeface="Arial MT"/>
                <a:cs typeface="Arial MT"/>
              </a:rPr>
              <a:t>(especially for</a:t>
            </a:r>
            <a:r>
              <a:rPr sz="2800" spc="15" dirty="0">
                <a:solidFill>
                  <a:srgbClr val="585858"/>
                </a:solidFill>
                <a:latin typeface="Arial MT"/>
                <a:cs typeface="Arial MT"/>
              </a:rPr>
              <a:t> </a:t>
            </a:r>
            <a:r>
              <a:rPr sz="2800" dirty="0">
                <a:solidFill>
                  <a:srgbClr val="585858"/>
                </a:solidFill>
                <a:latin typeface="Arial MT"/>
                <a:cs typeface="Arial MT"/>
              </a:rPr>
              <a:t>tasks</a:t>
            </a:r>
            <a:r>
              <a:rPr sz="2800" spc="-15" dirty="0">
                <a:solidFill>
                  <a:srgbClr val="585858"/>
                </a:solidFill>
                <a:latin typeface="Arial MT"/>
                <a:cs typeface="Arial MT"/>
              </a:rPr>
              <a:t> </a:t>
            </a:r>
            <a:r>
              <a:rPr sz="2800" spc="-5" dirty="0">
                <a:solidFill>
                  <a:srgbClr val="585858"/>
                </a:solidFill>
                <a:latin typeface="Arial MT"/>
                <a:cs typeface="Arial MT"/>
              </a:rPr>
              <a:t>in</a:t>
            </a:r>
            <a:r>
              <a:rPr sz="2800" spc="5" dirty="0">
                <a:solidFill>
                  <a:srgbClr val="585858"/>
                </a:solidFill>
                <a:latin typeface="Arial MT"/>
                <a:cs typeface="Arial MT"/>
              </a:rPr>
              <a:t> </a:t>
            </a:r>
            <a:r>
              <a:rPr sz="2800" spc="-5" dirty="0">
                <a:solidFill>
                  <a:srgbClr val="585858"/>
                </a:solidFill>
                <a:latin typeface="Arial MT"/>
                <a:cs typeface="Arial MT"/>
              </a:rPr>
              <a:t>image, </a:t>
            </a:r>
            <a:r>
              <a:rPr sz="2800" spc="-765" dirty="0">
                <a:solidFill>
                  <a:srgbClr val="585858"/>
                </a:solidFill>
                <a:latin typeface="Arial MT"/>
                <a:cs typeface="Arial MT"/>
              </a:rPr>
              <a:t> </a:t>
            </a:r>
            <a:r>
              <a:rPr sz="2800" dirty="0">
                <a:solidFill>
                  <a:srgbClr val="585858"/>
                </a:solidFill>
                <a:latin typeface="Arial MT"/>
                <a:cs typeface="Arial MT"/>
              </a:rPr>
              <a:t>text,</a:t>
            </a:r>
            <a:r>
              <a:rPr sz="2800" spc="-25" dirty="0">
                <a:solidFill>
                  <a:srgbClr val="585858"/>
                </a:solidFill>
                <a:latin typeface="Arial MT"/>
                <a:cs typeface="Arial MT"/>
              </a:rPr>
              <a:t> </a:t>
            </a:r>
            <a:r>
              <a:rPr sz="2800" spc="-5" dirty="0">
                <a:solidFill>
                  <a:srgbClr val="585858"/>
                </a:solidFill>
                <a:latin typeface="Arial MT"/>
                <a:cs typeface="Arial MT"/>
              </a:rPr>
              <a:t>etc.)?</a:t>
            </a:r>
            <a:endParaRPr sz="2800">
              <a:latin typeface="Arial MT"/>
              <a:cs typeface="Arial MT"/>
            </a:endParaRPr>
          </a:p>
          <a:p>
            <a:pPr marL="424180" indent="-411480">
              <a:spcBef>
                <a:spcPts val="160"/>
              </a:spcBef>
              <a:buSzPct val="90625"/>
              <a:buChar char="•"/>
              <a:tabLst>
                <a:tab pos="423545" algn="l"/>
                <a:tab pos="424180" algn="l"/>
              </a:tabLst>
            </a:pPr>
            <a:r>
              <a:rPr sz="3200" spc="-5" dirty="0">
                <a:solidFill>
                  <a:srgbClr val="585858"/>
                </a:solidFill>
                <a:latin typeface="Arial MT"/>
                <a:cs typeface="Arial MT"/>
              </a:rPr>
              <a:t>Simpler</a:t>
            </a:r>
            <a:r>
              <a:rPr sz="3200" spc="-30" dirty="0">
                <a:solidFill>
                  <a:srgbClr val="585858"/>
                </a:solidFill>
                <a:latin typeface="Arial MT"/>
                <a:cs typeface="Arial MT"/>
              </a:rPr>
              <a:t> </a:t>
            </a:r>
            <a:r>
              <a:rPr sz="3200" spc="-5" dirty="0">
                <a:solidFill>
                  <a:srgbClr val="585858"/>
                </a:solidFill>
                <a:latin typeface="Arial MT"/>
                <a:cs typeface="Arial MT"/>
              </a:rPr>
              <a:t>is</a:t>
            </a:r>
            <a:r>
              <a:rPr sz="3200" spc="-20" dirty="0">
                <a:solidFill>
                  <a:srgbClr val="585858"/>
                </a:solidFill>
                <a:latin typeface="Arial MT"/>
                <a:cs typeface="Arial MT"/>
              </a:rPr>
              <a:t> </a:t>
            </a:r>
            <a:r>
              <a:rPr sz="3200" spc="-5" dirty="0">
                <a:solidFill>
                  <a:srgbClr val="585858"/>
                </a:solidFill>
                <a:latin typeface="Arial MT"/>
                <a:cs typeface="Arial MT"/>
              </a:rPr>
              <a:t>better.</a:t>
            </a:r>
            <a:endParaRPr sz="3200">
              <a:latin typeface="Arial MT"/>
              <a:cs typeface="Arial MT"/>
            </a:endParaRPr>
          </a:p>
          <a:p>
            <a:pPr marL="880744" lvl="1" indent="-389255">
              <a:spcBef>
                <a:spcPts val="285"/>
              </a:spcBef>
              <a:buSzPct val="89285"/>
              <a:buChar char="•"/>
              <a:tabLst>
                <a:tab pos="880744" algn="l"/>
                <a:tab pos="881380" algn="l"/>
              </a:tabLst>
            </a:pPr>
            <a:r>
              <a:rPr sz="2800" spc="-10" dirty="0">
                <a:solidFill>
                  <a:srgbClr val="585858"/>
                </a:solidFill>
                <a:latin typeface="Arial MT"/>
                <a:cs typeface="Arial MT"/>
              </a:rPr>
              <a:t>Do</a:t>
            </a:r>
            <a:r>
              <a:rPr sz="2800" spc="10" dirty="0">
                <a:solidFill>
                  <a:srgbClr val="585858"/>
                </a:solidFill>
                <a:latin typeface="Arial MT"/>
                <a:cs typeface="Arial MT"/>
              </a:rPr>
              <a:t> </a:t>
            </a:r>
            <a:r>
              <a:rPr sz="2800" spc="-5" dirty="0">
                <a:solidFill>
                  <a:srgbClr val="585858"/>
                </a:solidFill>
                <a:latin typeface="Arial MT"/>
                <a:cs typeface="Arial MT"/>
              </a:rPr>
              <a:t>you really</a:t>
            </a:r>
            <a:r>
              <a:rPr sz="2800" spc="5" dirty="0">
                <a:solidFill>
                  <a:srgbClr val="585858"/>
                </a:solidFill>
                <a:latin typeface="Arial MT"/>
                <a:cs typeface="Arial MT"/>
              </a:rPr>
              <a:t> </a:t>
            </a:r>
            <a:r>
              <a:rPr sz="2800" spc="-5" dirty="0">
                <a:solidFill>
                  <a:srgbClr val="585858"/>
                </a:solidFill>
                <a:latin typeface="Arial MT"/>
                <a:cs typeface="Arial MT"/>
              </a:rPr>
              <a:t>need</a:t>
            </a:r>
            <a:r>
              <a:rPr sz="2800" spc="15" dirty="0">
                <a:solidFill>
                  <a:srgbClr val="585858"/>
                </a:solidFill>
                <a:latin typeface="Arial MT"/>
                <a:cs typeface="Arial MT"/>
              </a:rPr>
              <a:t> </a:t>
            </a:r>
            <a:r>
              <a:rPr sz="2800" spc="-5" dirty="0">
                <a:solidFill>
                  <a:srgbClr val="585858"/>
                </a:solidFill>
                <a:latin typeface="Arial MT"/>
                <a:cs typeface="Arial MT"/>
              </a:rPr>
              <a:t>a deep</a:t>
            </a:r>
            <a:r>
              <a:rPr sz="2800" spc="15" dirty="0">
                <a:solidFill>
                  <a:srgbClr val="585858"/>
                </a:solidFill>
                <a:latin typeface="Arial MT"/>
                <a:cs typeface="Arial MT"/>
              </a:rPr>
              <a:t> </a:t>
            </a:r>
            <a:r>
              <a:rPr sz="2800" spc="-5" dirty="0">
                <a:solidFill>
                  <a:srgbClr val="585858"/>
                </a:solidFill>
                <a:latin typeface="Arial MT"/>
                <a:cs typeface="Arial MT"/>
              </a:rPr>
              <a:t>learning</a:t>
            </a:r>
            <a:r>
              <a:rPr sz="2800" spc="15" dirty="0">
                <a:solidFill>
                  <a:srgbClr val="585858"/>
                </a:solidFill>
                <a:latin typeface="Arial MT"/>
                <a:cs typeface="Arial MT"/>
              </a:rPr>
              <a:t> </a:t>
            </a:r>
            <a:r>
              <a:rPr sz="2800" spc="-5" dirty="0">
                <a:solidFill>
                  <a:srgbClr val="585858"/>
                </a:solidFill>
                <a:latin typeface="Arial MT"/>
                <a:cs typeface="Arial MT"/>
              </a:rPr>
              <a:t>model?</a:t>
            </a:r>
            <a:endParaRPr sz="2800">
              <a:latin typeface="Arial MT"/>
              <a:cs typeface="Arial MT"/>
            </a:endParaRPr>
          </a:p>
          <a:p>
            <a:pPr marL="880744" lvl="1" indent="-389255">
              <a:spcBef>
                <a:spcPts val="265"/>
              </a:spcBef>
              <a:buSzPct val="89285"/>
              <a:buChar char="•"/>
              <a:tabLst>
                <a:tab pos="880744" algn="l"/>
                <a:tab pos="881380" algn="l"/>
              </a:tabLst>
            </a:pPr>
            <a:r>
              <a:rPr sz="2800" spc="-10" dirty="0">
                <a:solidFill>
                  <a:srgbClr val="585858"/>
                </a:solidFill>
                <a:latin typeface="Arial MT"/>
                <a:cs typeface="Arial MT"/>
              </a:rPr>
              <a:t>Do</a:t>
            </a:r>
            <a:r>
              <a:rPr sz="2800" spc="10" dirty="0">
                <a:solidFill>
                  <a:srgbClr val="585858"/>
                </a:solidFill>
                <a:latin typeface="Arial MT"/>
                <a:cs typeface="Arial MT"/>
              </a:rPr>
              <a:t> </a:t>
            </a:r>
            <a:r>
              <a:rPr sz="2800" spc="-5" dirty="0">
                <a:solidFill>
                  <a:srgbClr val="585858"/>
                </a:solidFill>
                <a:latin typeface="Arial MT"/>
                <a:cs typeface="Arial MT"/>
              </a:rPr>
              <a:t>you really</a:t>
            </a:r>
            <a:r>
              <a:rPr sz="2800" spc="5" dirty="0">
                <a:solidFill>
                  <a:srgbClr val="585858"/>
                </a:solidFill>
                <a:latin typeface="Arial MT"/>
                <a:cs typeface="Arial MT"/>
              </a:rPr>
              <a:t> </a:t>
            </a:r>
            <a:r>
              <a:rPr sz="2800" spc="-5" dirty="0">
                <a:solidFill>
                  <a:srgbClr val="585858"/>
                </a:solidFill>
                <a:latin typeface="Arial MT"/>
                <a:cs typeface="Arial MT"/>
              </a:rPr>
              <a:t>need</a:t>
            </a:r>
            <a:r>
              <a:rPr sz="2800" spc="15" dirty="0">
                <a:solidFill>
                  <a:srgbClr val="585858"/>
                </a:solidFill>
                <a:latin typeface="Arial MT"/>
                <a:cs typeface="Arial MT"/>
              </a:rPr>
              <a:t> </a:t>
            </a:r>
            <a:r>
              <a:rPr sz="2800" spc="-5" dirty="0">
                <a:solidFill>
                  <a:srgbClr val="585858"/>
                </a:solidFill>
                <a:latin typeface="Arial MT"/>
                <a:cs typeface="Arial MT"/>
              </a:rPr>
              <a:t>an</a:t>
            </a:r>
            <a:r>
              <a:rPr sz="2800" spc="5" dirty="0">
                <a:solidFill>
                  <a:srgbClr val="585858"/>
                </a:solidFill>
                <a:latin typeface="Arial MT"/>
                <a:cs typeface="Arial MT"/>
              </a:rPr>
              <a:t> </a:t>
            </a:r>
            <a:r>
              <a:rPr sz="2800" spc="-5" dirty="0">
                <a:solidFill>
                  <a:srgbClr val="585858"/>
                </a:solidFill>
                <a:latin typeface="Arial MT"/>
                <a:cs typeface="Arial MT"/>
              </a:rPr>
              <a:t>ensemble</a:t>
            </a:r>
            <a:r>
              <a:rPr sz="2800" spc="20" dirty="0">
                <a:solidFill>
                  <a:srgbClr val="585858"/>
                </a:solidFill>
                <a:latin typeface="Arial MT"/>
                <a:cs typeface="Arial MT"/>
              </a:rPr>
              <a:t> </a:t>
            </a:r>
            <a:r>
              <a:rPr sz="2800" spc="-5" dirty="0">
                <a:solidFill>
                  <a:srgbClr val="585858"/>
                </a:solidFill>
                <a:latin typeface="Arial MT"/>
                <a:cs typeface="Arial MT"/>
              </a:rPr>
              <a:t>model?</a:t>
            </a:r>
            <a:endParaRPr sz="2800">
              <a:latin typeface="Arial MT"/>
              <a:cs typeface="Arial MT"/>
            </a:endParaRPr>
          </a:p>
        </p:txBody>
      </p:sp>
      <p:sp>
        <p:nvSpPr>
          <p:cNvPr id="3" name="object 3"/>
          <p:cNvSpPr txBox="1">
            <a:spLocks noGrp="1"/>
          </p:cNvSpPr>
          <p:nvPr>
            <p:ph type="title"/>
          </p:nvPr>
        </p:nvSpPr>
        <p:spPr>
          <a:xfrm>
            <a:off x="753466" y="278638"/>
            <a:ext cx="8636635" cy="756920"/>
          </a:xfrm>
          <a:prstGeom prst="rect">
            <a:avLst/>
          </a:prstGeom>
        </p:spPr>
        <p:txBody>
          <a:bodyPr vert="horz" wrap="square" lIns="0" tIns="12700" rIns="0" bIns="0" rtlCol="0" anchor="ctr">
            <a:spAutoFit/>
          </a:bodyPr>
          <a:lstStyle/>
          <a:p>
            <a:pPr marL="12700">
              <a:spcBef>
                <a:spcPts val="100"/>
              </a:spcBef>
            </a:pPr>
            <a:r>
              <a:rPr spc="-5" dirty="0"/>
              <a:t>General</a:t>
            </a:r>
            <a:r>
              <a:rPr spc="15" dirty="0"/>
              <a:t> </a:t>
            </a:r>
            <a:r>
              <a:rPr spc="-5" dirty="0"/>
              <a:t>advices </a:t>
            </a:r>
            <a:r>
              <a:rPr dirty="0"/>
              <a:t>for</a:t>
            </a:r>
            <a:r>
              <a:rPr spc="-10" dirty="0"/>
              <a:t> </a:t>
            </a:r>
            <a:r>
              <a:rPr spc="-5" dirty="0"/>
              <a:t>ML</a:t>
            </a:r>
            <a:r>
              <a:rPr spc="5" dirty="0"/>
              <a:t> </a:t>
            </a:r>
            <a:r>
              <a:rPr spc="-10" dirty="0"/>
              <a:t>practice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9186" y="1801114"/>
            <a:ext cx="10292715" cy="4569841"/>
          </a:xfrm>
          <a:prstGeom prst="rect">
            <a:avLst/>
          </a:prstGeom>
        </p:spPr>
        <p:txBody>
          <a:bodyPr vert="horz" wrap="square" lIns="0" tIns="67945" rIns="0" bIns="0" rtlCol="0">
            <a:spAutoFit/>
          </a:bodyPr>
          <a:lstStyle/>
          <a:p>
            <a:pPr marL="424180" marR="5080" indent="-411480">
              <a:lnSpc>
                <a:spcPts val="3460"/>
              </a:lnSpc>
              <a:spcBef>
                <a:spcPts val="535"/>
              </a:spcBef>
              <a:buSzPct val="90625"/>
              <a:buChar char="•"/>
              <a:tabLst>
                <a:tab pos="423545" algn="l"/>
                <a:tab pos="424180" algn="l"/>
              </a:tabLst>
            </a:pPr>
            <a:r>
              <a:rPr sz="3200" dirty="0">
                <a:solidFill>
                  <a:srgbClr val="585858"/>
                </a:solidFill>
                <a:latin typeface="Arial MT"/>
                <a:cs typeface="Arial MT"/>
              </a:rPr>
              <a:t>They</a:t>
            </a:r>
            <a:r>
              <a:rPr sz="3200" spc="-15" dirty="0">
                <a:solidFill>
                  <a:srgbClr val="585858"/>
                </a:solidFill>
                <a:latin typeface="Arial MT"/>
                <a:cs typeface="Arial MT"/>
              </a:rPr>
              <a:t> </a:t>
            </a:r>
            <a:r>
              <a:rPr sz="3200" dirty="0">
                <a:solidFill>
                  <a:srgbClr val="585858"/>
                </a:solidFill>
                <a:latin typeface="Arial MT"/>
                <a:cs typeface="Arial MT"/>
              </a:rPr>
              <a:t>are</a:t>
            </a:r>
            <a:r>
              <a:rPr sz="3200" spc="-15" dirty="0">
                <a:solidFill>
                  <a:srgbClr val="585858"/>
                </a:solidFill>
                <a:latin typeface="Arial MT"/>
                <a:cs typeface="Arial MT"/>
              </a:rPr>
              <a:t> </a:t>
            </a:r>
            <a:r>
              <a:rPr sz="3200" spc="-5" dirty="0">
                <a:solidFill>
                  <a:srgbClr val="585858"/>
                </a:solidFill>
                <a:latin typeface="Arial MT"/>
                <a:cs typeface="Arial MT"/>
              </a:rPr>
              <a:t>computationally</a:t>
            </a:r>
            <a:r>
              <a:rPr sz="3200" spc="-40" dirty="0">
                <a:solidFill>
                  <a:srgbClr val="585858"/>
                </a:solidFill>
                <a:latin typeface="Arial MT"/>
                <a:cs typeface="Arial MT"/>
              </a:rPr>
              <a:t> </a:t>
            </a:r>
            <a:r>
              <a:rPr sz="3200" dirty="0">
                <a:solidFill>
                  <a:srgbClr val="585858"/>
                </a:solidFill>
                <a:latin typeface="Arial MT"/>
                <a:cs typeface="Arial MT"/>
              </a:rPr>
              <a:t>efficient,</a:t>
            </a:r>
            <a:r>
              <a:rPr sz="3200" spc="5" dirty="0">
                <a:solidFill>
                  <a:srgbClr val="585858"/>
                </a:solidFill>
                <a:latin typeface="Arial MT"/>
                <a:cs typeface="Arial MT"/>
              </a:rPr>
              <a:t> </a:t>
            </a:r>
            <a:r>
              <a:rPr sz="3200" spc="-5" dirty="0">
                <a:solidFill>
                  <a:srgbClr val="585858"/>
                </a:solidFill>
                <a:latin typeface="Arial MT"/>
                <a:cs typeface="Arial MT"/>
              </a:rPr>
              <a:t>and</a:t>
            </a:r>
            <a:r>
              <a:rPr sz="3200" spc="-50" dirty="0">
                <a:solidFill>
                  <a:srgbClr val="585858"/>
                </a:solidFill>
                <a:latin typeface="Arial MT"/>
                <a:cs typeface="Arial MT"/>
              </a:rPr>
              <a:t> </a:t>
            </a:r>
            <a:r>
              <a:rPr sz="3200" dirty="0">
                <a:solidFill>
                  <a:srgbClr val="585858"/>
                </a:solidFill>
                <a:latin typeface="Arial MT"/>
                <a:cs typeface="Arial MT"/>
              </a:rPr>
              <a:t>can</a:t>
            </a:r>
            <a:r>
              <a:rPr sz="3200" spc="-15" dirty="0">
                <a:solidFill>
                  <a:srgbClr val="585858"/>
                </a:solidFill>
                <a:latin typeface="Arial MT"/>
                <a:cs typeface="Arial MT"/>
              </a:rPr>
              <a:t> </a:t>
            </a:r>
            <a:r>
              <a:rPr sz="3200" spc="-5" dirty="0">
                <a:solidFill>
                  <a:srgbClr val="585858"/>
                </a:solidFill>
                <a:latin typeface="Arial MT"/>
                <a:cs typeface="Arial MT"/>
              </a:rPr>
              <a:t>model</a:t>
            </a:r>
            <a:r>
              <a:rPr sz="3200" spc="5" dirty="0">
                <a:solidFill>
                  <a:srgbClr val="585858"/>
                </a:solidFill>
                <a:latin typeface="Arial MT"/>
                <a:cs typeface="Arial MT"/>
              </a:rPr>
              <a:t> </a:t>
            </a:r>
            <a:r>
              <a:rPr sz="3200" spc="-5" dirty="0">
                <a:solidFill>
                  <a:srgbClr val="585858"/>
                </a:solidFill>
                <a:latin typeface="Arial MT"/>
                <a:cs typeface="Arial MT"/>
              </a:rPr>
              <a:t>non- </a:t>
            </a:r>
            <a:r>
              <a:rPr sz="3200" spc="-875" dirty="0">
                <a:solidFill>
                  <a:srgbClr val="585858"/>
                </a:solidFill>
                <a:latin typeface="Arial MT"/>
                <a:cs typeface="Arial MT"/>
              </a:rPr>
              <a:t> </a:t>
            </a:r>
            <a:r>
              <a:rPr sz="3200" spc="-5" dirty="0">
                <a:solidFill>
                  <a:srgbClr val="585858"/>
                </a:solidFill>
                <a:latin typeface="Arial MT"/>
                <a:cs typeface="Arial MT"/>
              </a:rPr>
              <a:t>linear</a:t>
            </a:r>
            <a:r>
              <a:rPr sz="3200" spc="5" dirty="0">
                <a:solidFill>
                  <a:srgbClr val="585858"/>
                </a:solidFill>
                <a:latin typeface="Arial MT"/>
                <a:cs typeface="Arial MT"/>
              </a:rPr>
              <a:t> </a:t>
            </a:r>
            <a:r>
              <a:rPr sz="3200" spc="-5" dirty="0">
                <a:solidFill>
                  <a:srgbClr val="585858"/>
                </a:solidFill>
                <a:latin typeface="Arial MT"/>
                <a:cs typeface="Arial MT"/>
              </a:rPr>
              <a:t>relationships</a:t>
            </a:r>
            <a:r>
              <a:rPr sz="3200" spc="-10" dirty="0">
                <a:solidFill>
                  <a:srgbClr val="585858"/>
                </a:solidFill>
                <a:latin typeface="Arial MT"/>
                <a:cs typeface="Arial MT"/>
              </a:rPr>
              <a:t> </a:t>
            </a:r>
            <a:r>
              <a:rPr sz="3200" dirty="0">
                <a:solidFill>
                  <a:srgbClr val="585858"/>
                </a:solidFill>
                <a:latin typeface="Arial MT"/>
                <a:cs typeface="Arial MT"/>
              </a:rPr>
              <a:t>via</a:t>
            </a:r>
            <a:r>
              <a:rPr sz="3200" spc="-10" dirty="0">
                <a:solidFill>
                  <a:srgbClr val="585858"/>
                </a:solidFill>
                <a:latin typeface="Arial MT"/>
                <a:cs typeface="Arial MT"/>
              </a:rPr>
              <a:t> </a:t>
            </a:r>
            <a:r>
              <a:rPr sz="3200" spc="-5" dirty="0">
                <a:solidFill>
                  <a:srgbClr val="585858"/>
                </a:solidFill>
                <a:latin typeface="Arial MT"/>
                <a:cs typeface="Arial MT"/>
              </a:rPr>
              <a:t>feature</a:t>
            </a:r>
            <a:r>
              <a:rPr sz="3200" spc="-15" dirty="0">
                <a:solidFill>
                  <a:srgbClr val="585858"/>
                </a:solidFill>
                <a:latin typeface="Arial MT"/>
                <a:cs typeface="Arial MT"/>
              </a:rPr>
              <a:t> </a:t>
            </a:r>
            <a:r>
              <a:rPr sz="3200" spc="-5" dirty="0">
                <a:solidFill>
                  <a:srgbClr val="585858"/>
                </a:solidFill>
                <a:latin typeface="Arial MT"/>
                <a:cs typeface="Arial MT"/>
              </a:rPr>
              <a:t>transformations.</a:t>
            </a:r>
            <a:endParaRPr sz="3200">
              <a:latin typeface="Arial MT"/>
              <a:cs typeface="Arial MT"/>
            </a:endParaRPr>
          </a:p>
          <a:p>
            <a:pPr>
              <a:spcBef>
                <a:spcPts val="50"/>
              </a:spcBef>
              <a:buClr>
                <a:srgbClr val="585858"/>
              </a:buClr>
              <a:buFont typeface="Arial MT"/>
              <a:buChar char="•"/>
            </a:pPr>
            <a:endParaRPr sz="4000">
              <a:latin typeface="Arial MT"/>
              <a:cs typeface="Arial MT"/>
            </a:endParaRPr>
          </a:p>
          <a:p>
            <a:pPr marL="424180" marR="243204" indent="-411480">
              <a:lnSpc>
                <a:spcPts val="3460"/>
              </a:lnSpc>
              <a:buSzPct val="90625"/>
              <a:buChar char="•"/>
              <a:tabLst>
                <a:tab pos="423545" algn="l"/>
                <a:tab pos="424180" algn="l"/>
              </a:tabLst>
            </a:pPr>
            <a:r>
              <a:rPr sz="3200" dirty="0">
                <a:solidFill>
                  <a:srgbClr val="585858"/>
                </a:solidFill>
                <a:latin typeface="Arial MT"/>
                <a:cs typeface="Arial MT"/>
              </a:rPr>
              <a:t>Popularly</a:t>
            </a:r>
            <a:r>
              <a:rPr sz="3200" spc="-20" dirty="0">
                <a:solidFill>
                  <a:srgbClr val="585858"/>
                </a:solidFill>
                <a:latin typeface="Arial MT"/>
                <a:cs typeface="Arial MT"/>
              </a:rPr>
              <a:t> </a:t>
            </a:r>
            <a:r>
              <a:rPr sz="3200" dirty="0">
                <a:solidFill>
                  <a:srgbClr val="585858"/>
                </a:solidFill>
                <a:latin typeface="Arial MT"/>
                <a:cs typeface="Arial MT"/>
              </a:rPr>
              <a:t>used</a:t>
            </a:r>
            <a:r>
              <a:rPr sz="3200" spc="-20" dirty="0">
                <a:solidFill>
                  <a:srgbClr val="585858"/>
                </a:solidFill>
                <a:latin typeface="Arial MT"/>
                <a:cs typeface="Arial MT"/>
              </a:rPr>
              <a:t> </a:t>
            </a:r>
            <a:r>
              <a:rPr sz="3200" spc="-5" dirty="0">
                <a:solidFill>
                  <a:srgbClr val="585858"/>
                </a:solidFill>
                <a:latin typeface="Arial MT"/>
                <a:cs typeface="Arial MT"/>
              </a:rPr>
              <a:t>among</a:t>
            </a:r>
            <a:r>
              <a:rPr sz="3200" dirty="0">
                <a:solidFill>
                  <a:srgbClr val="585858"/>
                </a:solidFill>
                <a:latin typeface="Arial MT"/>
                <a:cs typeface="Arial MT"/>
              </a:rPr>
              <a:t> production</a:t>
            </a:r>
            <a:r>
              <a:rPr sz="3200" spc="-30" dirty="0">
                <a:solidFill>
                  <a:srgbClr val="585858"/>
                </a:solidFill>
                <a:latin typeface="Arial MT"/>
                <a:cs typeface="Arial MT"/>
              </a:rPr>
              <a:t> </a:t>
            </a:r>
            <a:r>
              <a:rPr sz="3200" dirty="0">
                <a:solidFill>
                  <a:srgbClr val="585858"/>
                </a:solidFill>
                <a:latin typeface="Arial MT"/>
                <a:cs typeface="Arial MT"/>
              </a:rPr>
              <a:t>systems</a:t>
            </a:r>
            <a:r>
              <a:rPr sz="3200" spc="-35" dirty="0">
                <a:solidFill>
                  <a:srgbClr val="585858"/>
                </a:solidFill>
                <a:latin typeface="Arial MT"/>
                <a:cs typeface="Arial MT"/>
              </a:rPr>
              <a:t> </a:t>
            </a:r>
            <a:r>
              <a:rPr sz="3200" dirty="0">
                <a:solidFill>
                  <a:srgbClr val="585858"/>
                </a:solidFill>
                <a:latin typeface="Arial MT"/>
                <a:cs typeface="Arial MT"/>
              </a:rPr>
              <a:t>in </a:t>
            </a:r>
            <a:r>
              <a:rPr sz="3200" spc="-5" dirty="0">
                <a:solidFill>
                  <a:srgbClr val="585858"/>
                </a:solidFill>
                <a:latin typeface="Arial MT"/>
                <a:cs typeface="Arial MT"/>
              </a:rPr>
              <a:t>industry </a:t>
            </a:r>
            <a:r>
              <a:rPr sz="3200" spc="-875" dirty="0">
                <a:solidFill>
                  <a:srgbClr val="585858"/>
                </a:solidFill>
                <a:latin typeface="Arial MT"/>
                <a:cs typeface="Arial MT"/>
              </a:rPr>
              <a:t> </a:t>
            </a:r>
            <a:r>
              <a:rPr sz="3200" dirty="0">
                <a:solidFill>
                  <a:srgbClr val="585858"/>
                </a:solidFill>
                <a:latin typeface="Arial MT"/>
                <a:cs typeface="Arial MT"/>
              </a:rPr>
              <a:t>(together</a:t>
            </a:r>
            <a:r>
              <a:rPr sz="3200" spc="-30" dirty="0">
                <a:solidFill>
                  <a:srgbClr val="585858"/>
                </a:solidFill>
                <a:latin typeface="Arial MT"/>
                <a:cs typeface="Arial MT"/>
              </a:rPr>
              <a:t> </a:t>
            </a:r>
            <a:r>
              <a:rPr sz="3200" dirty="0">
                <a:solidFill>
                  <a:srgbClr val="585858"/>
                </a:solidFill>
                <a:latin typeface="Arial MT"/>
                <a:cs typeface="Arial MT"/>
              </a:rPr>
              <a:t>with</a:t>
            </a:r>
            <a:r>
              <a:rPr sz="3200" spc="-20" dirty="0">
                <a:solidFill>
                  <a:srgbClr val="585858"/>
                </a:solidFill>
                <a:latin typeface="Arial MT"/>
                <a:cs typeface="Arial MT"/>
              </a:rPr>
              <a:t> </a:t>
            </a:r>
            <a:r>
              <a:rPr sz="3200" spc="-5" dirty="0">
                <a:solidFill>
                  <a:srgbClr val="585858"/>
                </a:solidFill>
                <a:latin typeface="Arial MT"/>
                <a:cs typeface="Arial MT"/>
              </a:rPr>
              <a:t>other</a:t>
            </a:r>
            <a:r>
              <a:rPr sz="3200" dirty="0">
                <a:solidFill>
                  <a:srgbClr val="585858"/>
                </a:solidFill>
                <a:latin typeface="Arial MT"/>
                <a:cs typeface="Arial MT"/>
              </a:rPr>
              <a:t> techniques).</a:t>
            </a:r>
            <a:endParaRPr sz="3200">
              <a:latin typeface="Arial MT"/>
              <a:cs typeface="Arial MT"/>
            </a:endParaRPr>
          </a:p>
          <a:p>
            <a:pPr marL="881380" marR="93345" lvl="1" indent="-389255">
              <a:lnSpc>
                <a:spcPts val="3030"/>
              </a:lnSpc>
              <a:spcBef>
                <a:spcPts val="600"/>
              </a:spcBef>
              <a:buSzPct val="89285"/>
              <a:buChar char="•"/>
              <a:tabLst>
                <a:tab pos="881380" algn="l"/>
                <a:tab pos="882015" algn="l"/>
              </a:tabLst>
            </a:pPr>
            <a:r>
              <a:rPr sz="2800" spc="-5" dirty="0">
                <a:solidFill>
                  <a:srgbClr val="585858"/>
                </a:solidFill>
                <a:latin typeface="Arial MT"/>
                <a:cs typeface="Arial MT"/>
              </a:rPr>
              <a:t>Facebook</a:t>
            </a:r>
            <a:r>
              <a:rPr sz="2800" spc="15" dirty="0">
                <a:solidFill>
                  <a:srgbClr val="585858"/>
                </a:solidFill>
                <a:latin typeface="Arial MT"/>
                <a:cs typeface="Arial MT"/>
              </a:rPr>
              <a:t> </a:t>
            </a:r>
            <a:r>
              <a:rPr sz="2800" dirty="0">
                <a:solidFill>
                  <a:srgbClr val="585858"/>
                </a:solidFill>
                <a:latin typeface="Arial MT"/>
                <a:cs typeface="Arial MT"/>
              </a:rPr>
              <a:t>(ads click prediction): </a:t>
            </a:r>
            <a:r>
              <a:rPr sz="2800" spc="5" dirty="0">
                <a:solidFill>
                  <a:srgbClr val="006FC0"/>
                </a:solidFill>
                <a:latin typeface="Arial MT"/>
                <a:cs typeface="Arial MT"/>
              </a:rPr>
              <a:t> </a:t>
            </a:r>
            <a:r>
              <a:rPr sz="2800" u="heavy" dirty="0">
                <a:solidFill>
                  <a:srgbClr val="006FC0"/>
                </a:solidFill>
                <a:uFill>
                  <a:solidFill>
                    <a:srgbClr val="006FC0"/>
                  </a:solidFill>
                </a:uFill>
                <a:latin typeface="Arial MT"/>
                <a:cs typeface="Arial MT"/>
                <a:hlinkClick r:id="rId2"/>
              </a:rPr>
              <a:t>https://research.fb.com/publications/practical-lessons-from- </a:t>
            </a:r>
            <a:r>
              <a:rPr sz="2800" spc="-765" dirty="0">
                <a:solidFill>
                  <a:srgbClr val="006FC0"/>
                </a:solidFill>
                <a:latin typeface="Arial MT"/>
                <a:cs typeface="Arial MT"/>
                <a:hlinkClick r:id="rId2"/>
              </a:rPr>
              <a:t> </a:t>
            </a:r>
            <a:r>
              <a:rPr sz="2800" u="heavy" dirty="0">
                <a:solidFill>
                  <a:srgbClr val="006FC0"/>
                </a:solidFill>
                <a:uFill>
                  <a:solidFill>
                    <a:srgbClr val="006FC0"/>
                  </a:solidFill>
                </a:uFill>
                <a:latin typeface="Arial MT"/>
                <a:cs typeface="Arial MT"/>
                <a:hlinkClick r:id="rId2"/>
              </a:rPr>
              <a:t>predicting-clicks-on-ads-at-facebook/</a:t>
            </a:r>
            <a:endParaRPr sz="2800">
              <a:latin typeface="Arial MT"/>
              <a:cs typeface="Arial MT"/>
            </a:endParaRPr>
          </a:p>
          <a:p>
            <a:pPr marL="881380" marR="1074420" lvl="1" indent="-389255">
              <a:lnSpc>
                <a:spcPts val="3020"/>
              </a:lnSpc>
              <a:spcBef>
                <a:spcPts val="595"/>
              </a:spcBef>
              <a:buSzPct val="89285"/>
              <a:buChar char="•"/>
              <a:tabLst>
                <a:tab pos="881380" algn="l"/>
                <a:tab pos="882015" algn="l"/>
              </a:tabLst>
            </a:pPr>
            <a:r>
              <a:rPr sz="2800" spc="-5" dirty="0">
                <a:solidFill>
                  <a:srgbClr val="585858"/>
                </a:solidFill>
                <a:latin typeface="Arial MT"/>
                <a:cs typeface="Arial MT"/>
              </a:rPr>
              <a:t>Google</a:t>
            </a:r>
            <a:r>
              <a:rPr sz="2800" spc="15" dirty="0">
                <a:solidFill>
                  <a:srgbClr val="585858"/>
                </a:solidFill>
                <a:latin typeface="Arial MT"/>
                <a:cs typeface="Arial MT"/>
              </a:rPr>
              <a:t> </a:t>
            </a:r>
            <a:r>
              <a:rPr sz="2800" spc="-5" dirty="0">
                <a:solidFill>
                  <a:srgbClr val="585858"/>
                </a:solidFill>
                <a:latin typeface="Arial MT"/>
                <a:cs typeface="Arial MT"/>
              </a:rPr>
              <a:t>(recommender</a:t>
            </a:r>
            <a:r>
              <a:rPr sz="2800" spc="35" dirty="0">
                <a:solidFill>
                  <a:srgbClr val="585858"/>
                </a:solidFill>
                <a:latin typeface="Arial MT"/>
                <a:cs typeface="Arial MT"/>
              </a:rPr>
              <a:t> </a:t>
            </a:r>
            <a:r>
              <a:rPr sz="2800" spc="-5" dirty="0">
                <a:solidFill>
                  <a:srgbClr val="585858"/>
                </a:solidFill>
                <a:latin typeface="Arial MT"/>
                <a:cs typeface="Arial MT"/>
              </a:rPr>
              <a:t>system</a:t>
            </a:r>
            <a:r>
              <a:rPr sz="2800" dirty="0">
                <a:solidFill>
                  <a:srgbClr val="585858"/>
                </a:solidFill>
                <a:latin typeface="Arial MT"/>
                <a:cs typeface="Arial MT"/>
              </a:rPr>
              <a:t> </a:t>
            </a:r>
            <a:r>
              <a:rPr sz="2800" spc="-5" dirty="0">
                <a:solidFill>
                  <a:srgbClr val="585858"/>
                </a:solidFill>
                <a:latin typeface="Arial MT"/>
                <a:cs typeface="Arial MT"/>
              </a:rPr>
              <a:t>at</a:t>
            </a:r>
            <a:r>
              <a:rPr sz="2800" dirty="0">
                <a:solidFill>
                  <a:srgbClr val="585858"/>
                </a:solidFill>
                <a:latin typeface="Arial MT"/>
                <a:cs typeface="Arial MT"/>
              </a:rPr>
              <a:t> Google</a:t>
            </a:r>
            <a:r>
              <a:rPr sz="2800" spc="20" dirty="0">
                <a:solidFill>
                  <a:srgbClr val="585858"/>
                </a:solidFill>
                <a:latin typeface="Arial MT"/>
                <a:cs typeface="Arial MT"/>
              </a:rPr>
              <a:t> </a:t>
            </a:r>
            <a:r>
              <a:rPr sz="2800" spc="-5" dirty="0">
                <a:solidFill>
                  <a:srgbClr val="585858"/>
                </a:solidFill>
                <a:latin typeface="Arial MT"/>
                <a:cs typeface="Arial MT"/>
              </a:rPr>
              <a:t>Play</a:t>
            </a:r>
            <a:r>
              <a:rPr sz="2800" dirty="0">
                <a:solidFill>
                  <a:srgbClr val="585858"/>
                </a:solidFill>
                <a:latin typeface="Arial MT"/>
                <a:cs typeface="Arial MT"/>
              </a:rPr>
              <a:t> store): </a:t>
            </a:r>
            <a:r>
              <a:rPr sz="2800" spc="-765" dirty="0">
                <a:solidFill>
                  <a:srgbClr val="006FC0"/>
                </a:solidFill>
                <a:latin typeface="Arial MT"/>
                <a:cs typeface="Arial MT"/>
              </a:rPr>
              <a:t> </a:t>
            </a:r>
            <a:r>
              <a:rPr sz="2800" u="heavy" dirty="0">
                <a:solidFill>
                  <a:srgbClr val="006FC0"/>
                </a:solidFill>
                <a:uFill>
                  <a:solidFill>
                    <a:srgbClr val="006FC0"/>
                  </a:solidFill>
                </a:uFill>
                <a:latin typeface="Arial MT"/>
                <a:cs typeface="Arial MT"/>
                <a:hlinkClick r:id="rId3"/>
              </a:rPr>
              <a:t>https://arxiv.org/abs/1606.07792</a:t>
            </a:r>
            <a:endParaRPr sz="2800">
              <a:latin typeface="Arial MT"/>
              <a:cs typeface="Arial MT"/>
            </a:endParaRPr>
          </a:p>
        </p:txBody>
      </p:sp>
      <p:sp>
        <p:nvSpPr>
          <p:cNvPr id="3" name="object 3"/>
          <p:cNvSpPr txBox="1">
            <a:spLocks noGrp="1"/>
          </p:cNvSpPr>
          <p:nvPr>
            <p:ph type="title"/>
          </p:nvPr>
        </p:nvSpPr>
        <p:spPr>
          <a:xfrm>
            <a:off x="850900" y="312648"/>
            <a:ext cx="10515600" cy="1430520"/>
          </a:xfrm>
          <a:prstGeom prst="rect">
            <a:avLst/>
          </a:prstGeom>
        </p:spPr>
        <p:txBody>
          <a:bodyPr vert="horz" wrap="square" lIns="0" tIns="95885" rIns="0" bIns="0" rtlCol="0" anchor="ctr">
            <a:spAutoFit/>
          </a:bodyPr>
          <a:lstStyle/>
          <a:p>
            <a:pPr marL="379095" marR="5080">
              <a:lnSpc>
                <a:spcPts val="5180"/>
              </a:lnSpc>
              <a:spcBef>
                <a:spcPts val="755"/>
              </a:spcBef>
            </a:pPr>
            <a:r>
              <a:rPr dirty="0"/>
              <a:t>Tip </a:t>
            </a:r>
            <a:r>
              <a:rPr spc="-5" dirty="0"/>
              <a:t>#1:</a:t>
            </a:r>
            <a:r>
              <a:rPr spc="5" dirty="0"/>
              <a:t> </a:t>
            </a:r>
            <a:r>
              <a:rPr spc="-5" dirty="0"/>
              <a:t>don’t</a:t>
            </a:r>
            <a:r>
              <a:rPr spc="35" dirty="0"/>
              <a:t> </a:t>
            </a:r>
            <a:r>
              <a:rPr spc="-10" dirty="0"/>
              <a:t>overlook</a:t>
            </a:r>
            <a:r>
              <a:rPr spc="30" dirty="0"/>
              <a:t> </a:t>
            </a:r>
            <a:r>
              <a:rPr dirty="0"/>
              <a:t>the</a:t>
            </a:r>
            <a:r>
              <a:rPr spc="-5" dirty="0"/>
              <a:t> power</a:t>
            </a:r>
            <a:r>
              <a:rPr spc="25" dirty="0"/>
              <a:t> </a:t>
            </a:r>
            <a:r>
              <a:rPr spc="-5" dirty="0"/>
              <a:t>of</a:t>
            </a:r>
            <a:r>
              <a:rPr spc="-10" dirty="0"/>
              <a:t> </a:t>
            </a:r>
            <a:r>
              <a:rPr spc="-5" dirty="0"/>
              <a:t>linear </a:t>
            </a:r>
            <a:r>
              <a:rPr spc="-1320" dirty="0"/>
              <a:t> </a:t>
            </a:r>
            <a:r>
              <a:rPr spc="-5" dirty="0"/>
              <a:t>models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9185" y="1801113"/>
            <a:ext cx="10318750" cy="4849404"/>
          </a:xfrm>
          <a:prstGeom prst="rect">
            <a:avLst/>
          </a:prstGeom>
        </p:spPr>
        <p:txBody>
          <a:bodyPr vert="horz" wrap="square" lIns="0" tIns="67945" rIns="0" bIns="0" rtlCol="0">
            <a:spAutoFit/>
          </a:bodyPr>
          <a:lstStyle/>
          <a:p>
            <a:pPr marL="424180" marR="5080" indent="-411480">
              <a:lnSpc>
                <a:spcPts val="3460"/>
              </a:lnSpc>
              <a:spcBef>
                <a:spcPts val="535"/>
              </a:spcBef>
              <a:buSzPct val="90625"/>
              <a:buChar char="•"/>
              <a:tabLst>
                <a:tab pos="423545" algn="l"/>
                <a:tab pos="424180" algn="l"/>
              </a:tabLst>
            </a:pPr>
            <a:r>
              <a:rPr sz="3200" dirty="0">
                <a:solidFill>
                  <a:srgbClr val="585858"/>
                </a:solidFill>
                <a:latin typeface="Arial MT"/>
                <a:cs typeface="Arial MT"/>
              </a:rPr>
              <a:t>Feature </a:t>
            </a:r>
            <a:r>
              <a:rPr sz="3200" spc="-5" dirty="0">
                <a:solidFill>
                  <a:srgbClr val="585858"/>
                </a:solidFill>
                <a:latin typeface="Arial MT"/>
                <a:cs typeface="Arial MT"/>
              </a:rPr>
              <a:t>engineering, together </a:t>
            </a:r>
            <a:r>
              <a:rPr sz="3200" dirty="0">
                <a:solidFill>
                  <a:srgbClr val="585858"/>
                </a:solidFill>
                <a:latin typeface="Arial MT"/>
                <a:cs typeface="Arial MT"/>
              </a:rPr>
              <a:t>with </a:t>
            </a:r>
            <a:r>
              <a:rPr sz="3200" spc="-5" dirty="0">
                <a:solidFill>
                  <a:srgbClr val="585858"/>
                </a:solidFill>
                <a:latin typeface="Arial MT"/>
                <a:cs typeface="Arial MT"/>
              </a:rPr>
              <a:t>data pre-processing </a:t>
            </a:r>
            <a:r>
              <a:rPr sz="3200" spc="-880" dirty="0">
                <a:solidFill>
                  <a:srgbClr val="585858"/>
                </a:solidFill>
                <a:latin typeface="Arial MT"/>
                <a:cs typeface="Arial MT"/>
              </a:rPr>
              <a:t> </a:t>
            </a:r>
            <a:r>
              <a:rPr sz="3200" dirty="0">
                <a:solidFill>
                  <a:srgbClr val="585858"/>
                </a:solidFill>
                <a:latin typeface="Arial MT"/>
                <a:cs typeface="Arial MT"/>
              </a:rPr>
              <a:t>are</a:t>
            </a:r>
            <a:r>
              <a:rPr sz="3200" spc="-25" dirty="0">
                <a:solidFill>
                  <a:srgbClr val="585858"/>
                </a:solidFill>
                <a:latin typeface="Arial MT"/>
                <a:cs typeface="Arial MT"/>
              </a:rPr>
              <a:t> </a:t>
            </a:r>
            <a:r>
              <a:rPr sz="3200" dirty="0">
                <a:solidFill>
                  <a:srgbClr val="585858"/>
                </a:solidFill>
                <a:latin typeface="Arial MT"/>
                <a:cs typeface="Arial MT"/>
              </a:rPr>
              <a:t>more</a:t>
            </a:r>
            <a:r>
              <a:rPr sz="3200" spc="-15" dirty="0">
                <a:solidFill>
                  <a:srgbClr val="585858"/>
                </a:solidFill>
                <a:latin typeface="Arial MT"/>
                <a:cs typeface="Arial MT"/>
              </a:rPr>
              <a:t> </a:t>
            </a:r>
            <a:r>
              <a:rPr sz="3200" dirty="0">
                <a:solidFill>
                  <a:srgbClr val="585858"/>
                </a:solidFill>
                <a:latin typeface="Arial MT"/>
                <a:cs typeface="Arial MT"/>
              </a:rPr>
              <a:t>important</a:t>
            </a:r>
            <a:r>
              <a:rPr sz="3200" spc="-25" dirty="0">
                <a:solidFill>
                  <a:srgbClr val="585858"/>
                </a:solidFill>
                <a:latin typeface="Arial MT"/>
                <a:cs typeface="Arial MT"/>
              </a:rPr>
              <a:t> </a:t>
            </a:r>
            <a:r>
              <a:rPr sz="3200" dirty="0">
                <a:solidFill>
                  <a:srgbClr val="585858"/>
                </a:solidFill>
                <a:latin typeface="Arial MT"/>
                <a:cs typeface="Arial MT"/>
              </a:rPr>
              <a:t>than</a:t>
            </a:r>
            <a:r>
              <a:rPr sz="3200" spc="-20" dirty="0">
                <a:solidFill>
                  <a:srgbClr val="585858"/>
                </a:solidFill>
                <a:latin typeface="Arial MT"/>
                <a:cs typeface="Arial MT"/>
              </a:rPr>
              <a:t> </a:t>
            </a:r>
            <a:r>
              <a:rPr sz="3200" dirty="0">
                <a:solidFill>
                  <a:srgbClr val="585858"/>
                </a:solidFill>
                <a:latin typeface="Arial MT"/>
                <a:cs typeface="Arial MT"/>
              </a:rPr>
              <a:t>sophisticated</a:t>
            </a:r>
            <a:r>
              <a:rPr sz="3200" spc="-30" dirty="0">
                <a:solidFill>
                  <a:srgbClr val="585858"/>
                </a:solidFill>
                <a:latin typeface="Arial MT"/>
                <a:cs typeface="Arial MT"/>
              </a:rPr>
              <a:t> </a:t>
            </a:r>
            <a:r>
              <a:rPr sz="3200" dirty="0">
                <a:solidFill>
                  <a:srgbClr val="585858"/>
                </a:solidFill>
                <a:latin typeface="Arial MT"/>
                <a:cs typeface="Arial MT"/>
              </a:rPr>
              <a:t>ML</a:t>
            </a:r>
            <a:r>
              <a:rPr sz="3200" spc="-25" dirty="0">
                <a:solidFill>
                  <a:srgbClr val="585858"/>
                </a:solidFill>
                <a:latin typeface="Arial MT"/>
                <a:cs typeface="Arial MT"/>
              </a:rPr>
              <a:t> </a:t>
            </a:r>
            <a:r>
              <a:rPr sz="3200" spc="-5" dirty="0">
                <a:solidFill>
                  <a:srgbClr val="585858"/>
                </a:solidFill>
                <a:latin typeface="Arial MT"/>
                <a:cs typeface="Arial MT"/>
              </a:rPr>
              <a:t>models.</a:t>
            </a:r>
            <a:endParaRPr sz="3200">
              <a:latin typeface="Arial MT"/>
              <a:cs typeface="Arial MT"/>
            </a:endParaRPr>
          </a:p>
          <a:p>
            <a:pPr>
              <a:spcBef>
                <a:spcPts val="20"/>
              </a:spcBef>
              <a:buClr>
                <a:srgbClr val="585858"/>
              </a:buClr>
              <a:buFont typeface="Arial MT"/>
              <a:buChar char="•"/>
            </a:pPr>
            <a:endParaRPr sz="3650">
              <a:latin typeface="Arial MT"/>
              <a:cs typeface="Arial MT"/>
            </a:endParaRPr>
          </a:p>
          <a:p>
            <a:pPr marL="424180" indent="-411480">
              <a:buSzPct val="90625"/>
              <a:buChar char="•"/>
              <a:tabLst>
                <a:tab pos="423545" algn="l"/>
                <a:tab pos="424180" algn="l"/>
              </a:tabLst>
            </a:pPr>
            <a:r>
              <a:rPr sz="3200" dirty="0">
                <a:solidFill>
                  <a:srgbClr val="585858"/>
                </a:solidFill>
                <a:latin typeface="Arial MT"/>
                <a:cs typeface="Arial MT"/>
              </a:rPr>
              <a:t>In</a:t>
            </a:r>
            <a:r>
              <a:rPr sz="3200" spc="-5" dirty="0">
                <a:solidFill>
                  <a:srgbClr val="585858"/>
                </a:solidFill>
                <a:latin typeface="Arial MT"/>
                <a:cs typeface="Arial MT"/>
              </a:rPr>
              <a:t> practice,</a:t>
            </a:r>
            <a:r>
              <a:rPr sz="3200" spc="-30" dirty="0">
                <a:solidFill>
                  <a:srgbClr val="585858"/>
                </a:solidFill>
                <a:latin typeface="Arial MT"/>
                <a:cs typeface="Arial MT"/>
              </a:rPr>
              <a:t> </a:t>
            </a:r>
            <a:r>
              <a:rPr sz="3200" dirty="0">
                <a:solidFill>
                  <a:srgbClr val="585858"/>
                </a:solidFill>
                <a:latin typeface="Arial MT"/>
                <a:cs typeface="Arial MT"/>
              </a:rPr>
              <a:t>start</a:t>
            </a:r>
            <a:r>
              <a:rPr sz="3200" spc="-15" dirty="0">
                <a:solidFill>
                  <a:srgbClr val="585858"/>
                </a:solidFill>
                <a:latin typeface="Arial MT"/>
                <a:cs typeface="Arial MT"/>
              </a:rPr>
              <a:t> </a:t>
            </a:r>
            <a:r>
              <a:rPr sz="3200" spc="-5" dirty="0">
                <a:solidFill>
                  <a:srgbClr val="585858"/>
                </a:solidFill>
                <a:latin typeface="Arial MT"/>
                <a:cs typeface="Arial MT"/>
              </a:rPr>
              <a:t>by</a:t>
            </a:r>
            <a:r>
              <a:rPr sz="3200" spc="-15" dirty="0">
                <a:solidFill>
                  <a:srgbClr val="585858"/>
                </a:solidFill>
                <a:latin typeface="Arial MT"/>
                <a:cs typeface="Arial MT"/>
              </a:rPr>
              <a:t> </a:t>
            </a:r>
            <a:r>
              <a:rPr sz="3200" dirty="0">
                <a:solidFill>
                  <a:srgbClr val="585858"/>
                </a:solidFill>
                <a:latin typeface="Arial MT"/>
                <a:cs typeface="Arial MT"/>
              </a:rPr>
              <a:t>trying</a:t>
            </a:r>
            <a:r>
              <a:rPr sz="3200" spc="-20" dirty="0">
                <a:solidFill>
                  <a:srgbClr val="585858"/>
                </a:solidFill>
                <a:latin typeface="Arial MT"/>
                <a:cs typeface="Arial MT"/>
              </a:rPr>
              <a:t> </a:t>
            </a:r>
            <a:r>
              <a:rPr sz="3200" spc="-5" dirty="0">
                <a:solidFill>
                  <a:srgbClr val="585858"/>
                </a:solidFill>
                <a:latin typeface="Arial MT"/>
                <a:cs typeface="Arial MT"/>
              </a:rPr>
              <a:t>“two</a:t>
            </a:r>
            <a:r>
              <a:rPr sz="3200" spc="-15" dirty="0">
                <a:solidFill>
                  <a:srgbClr val="585858"/>
                </a:solidFill>
                <a:latin typeface="Arial MT"/>
                <a:cs typeface="Arial MT"/>
              </a:rPr>
              <a:t> </a:t>
            </a:r>
            <a:r>
              <a:rPr sz="3200" spc="-5" dirty="0">
                <a:solidFill>
                  <a:srgbClr val="585858"/>
                </a:solidFill>
                <a:latin typeface="Arial MT"/>
                <a:cs typeface="Arial MT"/>
              </a:rPr>
              <a:t>extremes”</a:t>
            </a:r>
            <a:r>
              <a:rPr sz="3200" spc="-45" dirty="0">
                <a:solidFill>
                  <a:srgbClr val="585858"/>
                </a:solidFill>
                <a:latin typeface="Arial MT"/>
                <a:cs typeface="Arial MT"/>
              </a:rPr>
              <a:t> </a:t>
            </a:r>
            <a:r>
              <a:rPr sz="3200" spc="-5" dirty="0">
                <a:solidFill>
                  <a:srgbClr val="585858"/>
                </a:solidFill>
                <a:latin typeface="Arial MT"/>
                <a:cs typeface="Arial MT"/>
              </a:rPr>
              <a:t>as</a:t>
            </a:r>
            <a:r>
              <a:rPr sz="3200" dirty="0">
                <a:solidFill>
                  <a:srgbClr val="585858"/>
                </a:solidFill>
                <a:latin typeface="Arial MT"/>
                <a:cs typeface="Arial MT"/>
              </a:rPr>
              <a:t> </a:t>
            </a:r>
            <a:r>
              <a:rPr sz="3200" spc="-5" dirty="0">
                <a:solidFill>
                  <a:srgbClr val="585858"/>
                </a:solidFill>
                <a:latin typeface="Arial MT"/>
                <a:cs typeface="Arial MT"/>
              </a:rPr>
              <a:t>baselines:</a:t>
            </a:r>
            <a:endParaRPr sz="3200">
              <a:latin typeface="Arial MT"/>
              <a:cs typeface="Arial MT"/>
            </a:endParaRPr>
          </a:p>
          <a:p>
            <a:pPr marL="881380" lvl="1" indent="-389255">
              <a:spcBef>
                <a:spcPts val="280"/>
              </a:spcBef>
              <a:buSzPct val="89285"/>
              <a:buChar char="•"/>
              <a:tabLst>
                <a:tab pos="881380" algn="l"/>
                <a:tab pos="882015" algn="l"/>
              </a:tabLst>
            </a:pPr>
            <a:r>
              <a:rPr sz="2800" spc="-5" dirty="0">
                <a:solidFill>
                  <a:srgbClr val="585858"/>
                </a:solidFill>
                <a:latin typeface="Arial MT"/>
                <a:cs typeface="Arial MT"/>
              </a:rPr>
              <a:t>“Performance</a:t>
            </a:r>
            <a:r>
              <a:rPr sz="2800" spc="20" dirty="0">
                <a:solidFill>
                  <a:srgbClr val="585858"/>
                </a:solidFill>
                <a:latin typeface="Arial MT"/>
                <a:cs typeface="Arial MT"/>
              </a:rPr>
              <a:t> </a:t>
            </a:r>
            <a:r>
              <a:rPr sz="2800" spc="-5" dirty="0">
                <a:solidFill>
                  <a:srgbClr val="585858"/>
                </a:solidFill>
                <a:latin typeface="Arial MT"/>
                <a:cs typeface="Arial MT"/>
              </a:rPr>
              <a:t>floor”:</a:t>
            </a:r>
            <a:r>
              <a:rPr sz="2800" spc="10" dirty="0">
                <a:solidFill>
                  <a:srgbClr val="585858"/>
                </a:solidFill>
                <a:latin typeface="Arial MT"/>
                <a:cs typeface="Arial MT"/>
              </a:rPr>
              <a:t> </a:t>
            </a:r>
            <a:r>
              <a:rPr sz="2800" spc="-5" dirty="0">
                <a:solidFill>
                  <a:srgbClr val="585858"/>
                </a:solidFill>
                <a:latin typeface="Arial MT"/>
                <a:cs typeface="Arial MT"/>
              </a:rPr>
              <a:t>fit</a:t>
            </a:r>
            <a:r>
              <a:rPr sz="2800" spc="5" dirty="0">
                <a:solidFill>
                  <a:srgbClr val="585858"/>
                </a:solidFill>
                <a:latin typeface="Arial MT"/>
                <a:cs typeface="Arial MT"/>
              </a:rPr>
              <a:t> </a:t>
            </a:r>
            <a:r>
              <a:rPr sz="2800" spc="-5" dirty="0">
                <a:solidFill>
                  <a:srgbClr val="585858"/>
                </a:solidFill>
                <a:latin typeface="Arial MT"/>
                <a:cs typeface="Arial MT"/>
              </a:rPr>
              <a:t>a</a:t>
            </a:r>
            <a:r>
              <a:rPr sz="2800" dirty="0">
                <a:solidFill>
                  <a:srgbClr val="585858"/>
                </a:solidFill>
                <a:latin typeface="Arial MT"/>
                <a:cs typeface="Arial MT"/>
              </a:rPr>
              <a:t> </a:t>
            </a:r>
            <a:r>
              <a:rPr sz="2800" spc="-5" dirty="0">
                <a:solidFill>
                  <a:srgbClr val="585858"/>
                </a:solidFill>
                <a:latin typeface="Arial MT"/>
                <a:cs typeface="Arial MT"/>
              </a:rPr>
              <a:t>naïve</a:t>
            </a:r>
            <a:r>
              <a:rPr sz="2800" spc="10" dirty="0">
                <a:solidFill>
                  <a:srgbClr val="585858"/>
                </a:solidFill>
                <a:latin typeface="Arial MT"/>
                <a:cs typeface="Arial MT"/>
              </a:rPr>
              <a:t> </a:t>
            </a:r>
            <a:r>
              <a:rPr sz="2800" spc="-5" dirty="0">
                <a:solidFill>
                  <a:srgbClr val="585858"/>
                </a:solidFill>
                <a:latin typeface="Arial MT"/>
                <a:cs typeface="Arial MT"/>
              </a:rPr>
              <a:t>linear</a:t>
            </a:r>
            <a:r>
              <a:rPr sz="2800" spc="15" dirty="0">
                <a:solidFill>
                  <a:srgbClr val="585858"/>
                </a:solidFill>
                <a:latin typeface="Arial MT"/>
                <a:cs typeface="Arial MT"/>
              </a:rPr>
              <a:t> </a:t>
            </a:r>
            <a:r>
              <a:rPr sz="2800" spc="-5" dirty="0">
                <a:solidFill>
                  <a:srgbClr val="585858"/>
                </a:solidFill>
                <a:latin typeface="Arial MT"/>
                <a:cs typeface="Arial MT"/>
              </a:rPr>
              <a:t>model.</a:t>
            </a:r>
            <a:endParaRPr sz="2800">
              <a:latin typeface="Arial MT"/>
              <a:cs typeface="Arial MT"/>
            </a:endParaRPr>
          </a:p>
          <a:p>
            <a:pPr marL="881380" marR="507365" lvl="1" indent="-389255">
              <a:lnSpc>
                <a:spcPts val="3030"/>
              </a:lnSpc>
              <a:spcBef>
                <a:spcPts val="640"/>
              </a:spcBef>
              <a:buSzPct val="89285"/>
              <a:buChar char="•"/>
              <a:tabLst>
                <a:tab pos="881380" algn="l"/>
                <a:tab pos="882015" algn="l"/>
              </a:tabLst>
            </a:pPr>
            <a:r>
              <a:rPr sz="2800" dirty="0">
                <a:solidFill>
                  <a:srgbClr val="585858"/>
                </a:solidFill>
                <a:latin typeface="Arial MT"/>
                <a:cs typeface="Arial MT"/>
              </a:rPr>
              <a:t>“Performance</a:t>
            </a:r>
            <a:r>
              <a:rPr sz="2800" spc="15" dirty="0">
                <a:solidFill>
                  <a:srgbClr val="585858"/>
                </a:solidFill>
                <a:latin typeface="Arial MT"/>
                <a:cs typeface="Arial MT"/>
              </a:rPr>
              <a:t> </a:t>
            </a:r>
            <a:r>
              <a:rPr sz="2800" spc="-5" dirty="0">
                <a:solidFill>
                  <a:srgbClr val="585858"/>
                </a:solidFill>
                <a:latin typeface="Arial MT"/>
                <a:cs typeface="Arial MT"/>
              </a:rPr>
              <a:t>ceiling”:</a:t>
            </a:r>
            <a:r>
              <a:rPr sz="2800" spc="5" dirty="0">
                <a:solidFill>
                  <a:srgbClr val="585858"/>
                </a:solidFill>
                <a:latin typeface="Arial MT"/>
                <a:cs typeface="Arial MT"/>
              </a:rPr>
              <a:t> </a:t>
            </a:r>
            <a:r>
              <a:rPr sz="2800" spc="-5" dirty="0">
                <a:solidFill>
                  <a:srgbClr val="585858"/>
                </a:solidFill>
                <a:latin typeface="Arial MT"/>
                <a:cs typeface="Arial MT"/>
              </a:rPr>
              <a:t>fit</a:t>
            </a:r>
            <a:r>
              <a:rPr sz="2800" spc="-10" dirty="0">
                <a:solidFill>
                  <a:srgbClr val="585858"/>
                </a:solidFill>
                <a:latin typeface="Arial MT"/>
                <a:cs typeface="Arial MT"/>
              </a:rPr>
              <a:t> </a:t>
            </a:r>
            <a:r>
              <a:rPr sz="2800" spc="-5" dirty="0">
                <a:solidFill>
                  <a:srgbClr val="585858"/>
                </a:solidFill>
                <a:latin typeface="Arial MT"/>
                <a:cs typeface="Arial MT"/>
              </a:rPr>
              <a:t>a complex</a:t>
            </a:r>
            <a:r>
              <a:rPr sz="2800" spc="5" dirty="0">
                <a:solidFill>
                  <a:srgbClr val="585858"/>
                </a:solidFill>
                <a:latin typeface="Arial MT"/>
                <a:cs typeface="Arial MT"/>
              </a:rPr>
              <a:t> </a:t>
            </a:r>
            <a:r>
              <a:rPr sz="2800" spc="-5" dirty="0">
                <a:solidFill>
                  <a:srgbClr val="585858"/>
                </a:solidFill>
                <a:latin typeface="Arial MT"/>
                <a:cs typeface="Arial MT"/>
              </a:rPr>
              <a:t>model</a:t>
            </a:r>
            <a:r>
              <a:rPr sz="2800" spc="15" dirty="0">
                <a:solidFill>
                  <a:srgbClr val="585858"/>
                </a:solidFill>
                <a:latin typeface="Arial MT"/>
                <a:cs typeface="Arial MT"/>
              </a:rPr>
              <a:t> </a:t>
            </a:r>
            <a:r>
              <a:rPr sz="2800" spc="-5" dirty="0">
                <a:solidFill>
                  <a:srgbClr val="585858"/>
                </a:solidFill>
                <a:latin typeface="Arial MT"/>
                <a:cs typeface="Arial MT"/>
              </a:rPr>
              <a:t>like ensemble </a:t>
            </a:r>
            <a:r>
              <a:rPr sz="2800" spc="-760" dirty="0">
                <a:solidFill>
                  <a:srgbClr val="585858"/>
                </a:solidFill>
                <a:latin typeface="Arial MT"/>
                <a:cs typeface="Arial MT"/>
              </a:rPr>
              <a:t> </a:t>
            </a:r>
            <a:r>
              <a:rPr sz="2800" dirty="0">
                <a:solidFill>
                  <a:srgbClr val="585858"/>
                </a:solidFill>
                <a:latin typeface="Arial MT"/>
                <a:cs typeface="Arial MT"/>
              </a:rPr>
              <a:t>learning.</a:t>
            </a:r>
            <a:endParaRPr sz="2800">
              <a:latin typeface="Arial MT"/>
              <a:cs typeface="Arial MT"/>
            </a:endParaRPr>
          </a:p>
          <a:p>
            <a:pPr lvl="1">
              <a:spcBef>
                <a:spcPts val="40"/>
              </a:spcBef>
              <a:buClr>
                <a:srgbClr val="585858"/>
              </a:buClr>
              <a:buFont typeface="Arial MT"/>
              <a:buChar char="•"/>
            </a:pPr>
            <a:endParaRPr sz="4000">
              <a:latin typeface="Arial MT"/>
              <a:cs typeface="Arial MT"/>
            </a:endParaRPr>
          </a:p>
          <a:p>
            <a:pPr marL="424180" marR="567055" indent="-411480">
              <a:lnSpc>
                <a:spcPts val="3460"/>
              </a:lnSpc>
              <a:buSzPct val="90625"/>
              <a:buChar char="•"/>
              <a:tabLst>
                <a:tab pos="423545" algn="l"/>
                <a:tab pos="424180" algn="l"/>
              </a:tabLst>
            </a:pPr>
            <a:r>
              <a:rPr sz="3200" dirty="0">
                <a:solidFill>
                  <a:srgbClr val="585858"/>
                </a:solidFill>
                <a:latin typeface="Arial MT"/>
                <a:cs typeface="Arial MT"/>
              </a:rPr>
              <a:t>Perform</a:t>
            </a:r>
            <a:r>
              <a:rPr sz="3200" spc="-25" dirty="0">
                <a:solidFill>
                  <a:srgbClr val="585858"/>
                </a:solidFill>
                <a:latin typeface="Arial MT"/>
                <a:cs typeface="Arial MT"/>
              </a:rPr>
              <a:t> </a:t>
            </a:r>
            <a:r>
              <a:rPr sz="3200" dirty="0">
                <a:solidFill>
                  <a:srgbClr val="585858"/>
                </a:solidFill>
                <a:latin typeface="Arial MT"/>
                <a:cs typeface="Arial MT"/>
              </a:rPr>
              <a:t>more</a:t>
            </a:r>
            <a:r>
              <a:rPr sz="3200" spc="-30" dirty="0">
                <a:solidFill>
                  <a:srgbClr val="585858"/>
                </a:solidFill>
                <a:latin typeface="Arial MT"/>
                <a:cs typeface="Arial MT"/>
              </a:rPr>
              <a:t> </a:t>
            </a:r>
            <a:r>
              <a:rPr sz="3200" dirty="0">
                <a:solidFill>
                  <a:srgbClr val="585858"/>
                </a:solidFill>
                <a:latin typeface="Arial MT"/>
                <a:cs typeface="Arial MT"/>
              </a:rPr>
              <a:t>feature</a:t>
            </a:r>
            <a:r>
              <a:rPr sz="3200" spc="-30" dirty="0">
                <a:solidFill>
                  <a:srgbClr val="585858"/>
                </a:solidFill>
                <a:latin typeface="Arial MT"/>
                <a:cs typeface="Arial MT"/>
              </a:rPr>
              <a:t> </a:t>
            </a:r>
            <a:r>
              <a:rPr sz="3200" spc="-5" dirty="0">
                <a:solidFill>
                  <a:srgbClr val="585858"/>
                </a:solidFill>
                <a:latin typeface="Arial MT"/>
                <a:cs typeface="Arial MT"/>
              </a:rPr>
              <a:t>engineering</a:t>
            </a:r>
            <a:r>
              <a:rPr sz="3200" dirty="0">
                <a:solidFill>
                  <a:srgbClr val="585858"/>
                </a:solidFill>
                <a:latin typeface="Arial MT"/>
                <a:cs typeface="Arial MT"/>
              </a:rPr>
              <a:t> </a:t>
            </a:r>
            <a:r>
              <a:rPr sz="3200" spc="-5" dirty="0">
                <a:solidFill>
                  <a:srgbClr val="585858"/>
                </a:solidFill>
                <a:latin typeface="Arial MT"/>
                <a:cs typeface="Arial MT"/>
              </a:rPr>
              <a:t>to</a:t>
            </a:r>
            <a:r>
              <a:rPr sz="3200" dirty="0">
                <a:solidFill>
                  <a:srgbClr val="585858"/>
                </a:solidFill>
                <a:latin typeface="Arial MT"/>
                <a:cs typeface="Arial MT"/>
              </a:rPr>
              <a:t> </a:t>
            </a:r>
            <a:r>
              <a:rPr sz="3200" spc="-5" dirty="0">
                <a:solidFill>
                  <a:srgbClr val="585858"/>
                </a:solidFill>
                <a:latin typeface="Arial MT"/>
                <a:cs typeface="Arial MT"/>
              </a:rPr>
              <a:t>improve</a:t>
            </a:r>
            <a:r>
              <a:rPr sz="3200" spc="-25" dirty="0">
                <a:solidFill>
                  <a:srgbClr val="585858"/>
                </a:solidFill>
                <a:latin typeface="Arial MT"/>
                <a:cs typeface="Arial MT"/>
              </a:rPr>
              <a:t> </a:t>
            </a:r>
            <a:r>
              <a:rPr sz="3200" dirty="0">
                <a:solidFill>
                  <a:srgbClr val="585858"/>
                </a:solidFill>
                <a:latin typeface="Arial MT"/>
                <a:cs typeface="Arial MT"/>
              </a:rPr>
              <a:t>model </a:t>
            </a:r>
            <a:r>
              <a:rPr sz="3200" spc="-875" dirty="0">
                <a:solidFill>
                  <a:srgbClr val="585858"/>
                </a:solidFill>
                <a:latin typeface="Arial MT"/>
                <a:cs typeface="Arial MT"/>
              </a:rPr>
              <a:t> </a:t>
            </a:r>
            <a:r>
              <a:rPr sz="3200" dirty="0">
                <a:solidFill>
                  <a:srgbClr val="585858"/>
                </a:solidFill>
                <a:latin typeface="Arial MT"/>
                <a:cs typeface="Arial MT"/>
              </a:rPr>
              <a:t>performance.</a:t>
            </a:r>
            <a:endParaRPr sz="3200">
              <a:latin typeface="Arial MT"/>
              <a:cs typeface="Arial MT"/>
            </a:endParaRPr>
          </a:p>
        </p:txBody>
      </p:sp>
      <p:sp>
        <p:nvSpPr>
          <p:cNvPr id="3" name="object 3"/>
          <p:cNvSpPr txBox="1">
            <a:spLocks noGrp="1"/>
          </p:cNvSpPr>
          <p:nvPr>
            <p:ph type="title"/>
          </p:nvPr>
        </p:nvSpPr>
        <p:spPr>
          <a:xfrm>
            <a:off x="850900" y="312648"/>
            <a:ext cx="10515600" cy="1430520"/>
          </a:xfrm>
          <a:prstGeom prst="rect">
            <a:avLst/>
          </a:prstGeom>
        </p:spPr>
        <p:txBody>
          <a:bodyPr vert="horz" wrap="square" lIns="0" tIns="95885" rIns="0" bIns="0" rtlCol="0" anchor="ctr">
            <a:spAutoFit/>
          </a:bodyPr>
          <a:lstStyle/>
          <a:p>
            <a:pPr marL="379095" marR="5080">
              <a:lnSpc>
                <a:spcPts val="5180"/>
              </a:lnSpc>
              <a:spcBef>
                <a:spcPts val="755"/>
              </a:spcBef>
            </a:pPr>
            <a:r>
              <a:rPr spc="-5" dirty="0"/>
              <a:t>Tip</a:t>
            </a:r>
            <a:r>
              <a:rPr spc="10" dirty="0"/>
              <a:t> </a:t>
            </a:r>
            <a:r>
              <a:rPr dirty="0"/>
              <a:t>#2:</a:t>
            </a:r>
            <a:r>
              <a:rPr spc="5" dirty="0"/>
              <a:t> </a:t>
            </a:r>
            <a:r>
              <a:rPr spc="-5" dirty="0"/>
              <a:t>improve</a:t>
            </a:r>
            <a:r>
              <a:rPr spc="30" dirty="0"/>
              <a:t> </a:t>
            </a:r>
            <a:r>
              <a:rPr spc="-5" dirty="0"/>
              <a:t>performance</a:t>
            </a:r>
            <a:r>
              <a:rPr spc="60" dirty="0"/>
              <a:t> </a:t>
            </a:r>
            <a:r>
              <a:rPr spc="-5" dirty="0"/>
              <a:t>with</a:t>
            </a:r>
            <a:r>
              <a:rPr dirty="0"/>
              <a:t> </a:t>
            </a:r>
            <a:r>
              <a:rPr spc="-5" dirty="0"/>
              <a:t>more </a:t>
            </a:r>
            <a:r>
              <a:rPr spc="-1315" dirty="0"/>
              <a:t> </a:t>
            </a:r>
            <a:r>
              <a:rPr spc="-5" dirty="0"/>
              <a:t>feature</a:t>
            </a:r>
            <a:r>
              <a:rPr spc="35" dirty="0"/>
              <a:t> </a:t>
            </a:r>
            <a:r>
              <a:rPr spc="-5" dirty="0"/>
              <a:t>engineering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2784" y="1298195"/>
            <a:ext cx="10337800" cy="3428503"/>
          </a:xfrm>
          <a:prstGeom prst="rect">
            <a:avLst/>
          </a:prstGeom>
        </p:spPr>
        <p:txBody>
          <a:bodyPr vert="horz" wrap="square" lIns="0" tIns="67945" rIns="0" bIns="0" rtlCol="0">
            <a:spAutoFit/>
          </a:bodyPr>
          <a:lstStyle/>
          <a:p>
            <a:pPr marL="424180" marR="71120" indent="-411480">
              <a:lnSpc>
                <a:spcPts val="3460"/>
              </a:lnSpc>
              <a:spcBef>
                <a:spcPts val="535"/>
              </a:spcBef>
              <a:buSzPct val="90625"/>
              <a:buChar char="•"/>
              <a:tabLst>
                <a:tab pos="423545" algn="l"/>
                <a:tab pos="424180" algn="l"/>
              </a:tabLst>
            </a:pPr>
            <a:r>
              <a:rPr sz="3200" dirty="0">
                <a:solidFill>
                  <a:srgbClr val="585858"/>
                </a:solidFill>
                <a:latin typeface="Arial MT"/>
                <a:cs typeface="Arial MT"/>
              </a:rPr>
              <a:t>In</a:t>
            </a:r>
            <a:r>
              <a:rPr sz="3200" spc="-15" dirty="0">
                <a:solidFill>
                  <a:srgbClr val="585858"/>
                </a:solidFill>
                <a:latin typeface="Arial MT"/>
                <a:cs typeface="Arial MT"/>
              </a:rPr>
              <a:t> </a:t>
            </a:r>
            <a:r>
              <a:rPr sz="3200" dirty="0">
                <a:solidFill>
                  <a:srgbClr val="585858"/>
                </a:solidFill>
                <a:latin typeface="Arial MT"/>
                <a:cs typeface="Arial MT"/>
              </a:rPr>
              <a:t>the</a:t>
            </a:r>
            <a:r>
              <a:rPr sz="3200" spc="-15" dirty="0">
                <a:solidFill>
                  <a:srgbClr val="585858"/>
                </a:solidFill>
                <a:latin typeface="Arial MT"/>
                <a:cs typeface="Arial MT"/>
              </a:rPr>
              <a:t> </a:t>
            </a:r>
            <a:r>
              <a:rPr sz="3200" spc="-5" dirty="0">
                <a:solidFill>
                  <a:srgbClr val="585858"/>
                </a:solidFill>
                <a:latin typeface="Arial MT"/>
                <a:cs typeface="Arial MT"/>
              </a:rPr>
              <a:t>field</a:t>
            </a:r>
            <a:r>
              <a:rPr sz="3200" spc="-15" dirty="0">
                <a:solidFill>
                  <a:srgbClr val="585858"/>
                </a:solidFill>
                <a:latin typeface="Arial MT"/>
                <a:cs typeface="Arial MT"/>
              </a:rPr>
              <a:t> </a:t>
            </a:r>
            <a:r>
              <a:rPr sz="3200" spc="-5" dirty="0">
                <a:solidFill>
                  <a:srgbClr val="585858"/>
                </a:solidFill>
                <a:latin typeface="Arial MT"/>
                <a:cs typeface="Arial MT"/>
              </a:rPr>
              <a:t>of</a:t>
            </a:r>
            <a:r>
              <a:rPr sz="3200" spc="-10" dirty="0">
                <a:solidFill>
                  <a:srgbClr val="585858"/>
                </a:solidFill>
                <a:latin typeface="Arial MT"/>
                <a:cs typeface="Arial MT"/>
              </a:rPr>
              <a:t> </a:t>
            </a:r>
            <a:r>
              <a:rPr sz="3200" dirty="0">
                <a:solidFill>
                  <a:srgbClr val="585858"/>
                </a:solidFill>
                <a:latin typeface="Arial MT"/>
                <a:cs typeface="Arial MT"/>
              </a:rPr>
              <a:t>statistics,</a:t>
            </a:r>
            <a:r>
              <a:rPr sz="3200" spc="-25" dirty="0">
                <a:solidFill>
                  <a:srgbClr val="585858"/>
                </a:solidFill>
                <a:latin typeface="Arial MT"/>
                <a:cs typeface="Arial MT"/>
              </a:rPr>
              <a:t> </a:t>
            </a:r>
            <a:r>
              <a:rPr sz="3200" spc="-5" dirty="0">
                <a:solidFill>
                  <a:srgbClr val="585858"/>
                </a:solidFill>
                <a:latin typeface="Arial MT"/>
                <a:cs typeface="Arial MT"/>
              </a:rPr>
              <a:t>model interpretability</a:t>
            </a:r>
            <a:r>
              <a:rPr sz="3200" spc="-20" dirty="0">
                <a:solidFill>
                  <a:srgbClr val="585858"/>
                </a:solidFill>
                <a:latin typeface="Arial MT"/>
                <a:cs typeface="Arial MT"/>
              </a:rPr>
              <a:t> </a:t>
            </a:r>
            <a:r>
              <a:rPr sz="3200" spc="-5" dirty="0">
                <a:solidFill>
                  <a:srgbClr val="585858"/>
                </a:solidFill>
                <a:latin typeface="Arial MT"/>
                <a:cs typeface="Arial MT"/>
              </a:rPr>
              <a:t>is</a:t>
            </a:r>
            <a:r>
              <a:rPr sz="3200" dirty="0">
                <a:solidFill>
                  <a:srgbClr val="585858"/>
                </a:solidFill>
                <a:latin typeface="Arial MT"/>
                <a:cs typeface="Arial MT"/>
              </a:rPr>
              <a:t> </a:t>
            </a:r>
            <a:r>
              <a:rPr sz="3200" spc="-5" dirty="0">
                <a:solidFill>
                  <a:srgbClr val="585858"/>
                </a:solidFill>
                <a:latin typeface="Arial MT"/>
                <a:cs typeface="Arial MT"/>
              </a:rPr>
              <a:t>never</a:t>
            </a:r>
            <a:r>
              <a:rPr sz="3200" spc="-25" dirty="0">
                <a:solidFill>
                  <a:srgbClr val="585858"/>
                </a:solidFill>
                <a:latin typeface="Arial MT"/>
                <a:cs typeface="Arial MT"/>
              </a:rPr>
              <a:t> </a:t>
            </a:r>
            <a:r>
              <a:rPr sz="3200" dirty="0">
                <a:solidFill>
                  <a:srgbClr val="585858"/>
                </a:solidFill>
                <a:latin typeface="Arial MT"/>
                <a:cs typeface="Arial MT"/>
              </a:rPr>
              <a:t>a </a:t>
            </a:r>
            <a:r>
              <a:rPr sz="3200" spc="-875" dirty="0">
                <a:solidFill>
                  <a:srgbClr val="585858"/>
                </a:solidFill>
                <a:latin typeface="Arial MT"/>
                <a:cs typeface="Arial MT"/>
              </a:rPr>
              <a:t> </a:t>
            </a:r>
            <a:r>
              <a:rPr sz="3200" spc="-5" dirty="0">
                <a:solidFill>
                  <a:srgbClr val="585858"/>
                </a:solidFill>
                <a:latin typeface="Arial MT"/>
                <a:cs typeface="Arial MT"/>
              </a:rPr>
              <a:t>problem</a:t>
            </a:r>
            <a:r>
              <a:rPr sz="3200" spc="-35" dirty="0">
                <a:solidFill>
                  <a:srgbClr val="585858"/>
                </a:solidFill>
                <a:latin typeface="Arial MT"/>
                <a:cs typeface="Arial MT"/>
              </a:rPr>
              <a:t> </a:t>
            </a:r>
            <a:r>
              <a:rPr sz="3200" dirty="0">
                <a:solidFill>
                  <a:srgbClr val="585858"/>
                </a:solidFill>
                <a:latin typeface="Arial MT"/>
                <a:cs typeface="Arial MT"/>
              </a:rPr>
              <a:t>because</a:t>
            </a:r>
            <a:r>
              <a:rPr sz="3200" spc="-25" dirty="0">
                <a:solidFill>
                  <a:srgbClr val="585858"/>
                </a:solidFill>
                <a:latin typeface="Arial MT"/>
                <a:cs typeface="Arial MT"/>
              </a:rPr>
              <a:t> </a:t>
            </a:r>
            <a:r>
              <a:rPr sz="3200" spc="-5" dirty="0">
                <a:solidFill>
                  <a:srgbClr val="585858"/>
                </a:solidFill>
                <a:latin typeface="Arial MT"/>
                <a:cs typeface="Arial MT"/>
              </a:rPr>
              <a:t>it’s</a:t>
            </a:r>
            <a:r>
              <a:rPr sz="3200" dirty="0">
                <a:solidFill>
                  <a:srgbClr val="585858"/>
                </a:solidFill>
                <a:latin typeface="Arial MT"/>
                <a:cs typeface="Arial MT"/>
              </a:rPr>
              <a:t> </a:t>
            </a:r>
            <a:r>
              <a:rPr sz="3200" spc="-5" dirty="0">
                <a:solidFill>
                  <a:srgbClr val="585858"/>
                </a:solidFill>
                <a:latin typeface="Arial MT"/>
                <a:cs typeface="Arial MT"/>
              </a:rPr>
              <a:t>required</a:t>
            </a:r>
            <a:r>
              <a:rPr sz="3200" spc="-30" dirty="0">
                <a:solidFill>
                  <a:srgbClr val="585858"/>
                </a:solidFill>
                <a:latin typeface="Arial MT"/>
                <a:cs typeface="Arial MT"/>
              </a:rPr>
              <a:t> </a:t>
            </a:r>
            <a:r>
              <a:rPr sz="3200" spc="5" dirty="0">
                <a:solidFill>
                  <a:srgbClr val="585858"/>
                </a:solidFill>
                <a:latin typeface="Wingdings"/>
                <a:cs typeface="Wingdings"/>
              </a:rPr>
              <a:t></a:t>
            </a:r>
            <a:endParaRPr sz="3200">
              <a:latin typeface="Wingdings"/>
              <a:cs typeface="Wingdings"/>
            </a:endParaRPr>
          </a:p>
          <a:p>
            <a:pPr>
              <a:spcBef>
                <a:spcPts val="45"/>
              </a:spcBef>
              <a:buClr>
                <a:srgbClr val="585858"/>
              </a:buClr>
              <a:buFont typeface="Arial MT"/>
              <a:buChar char="•"/>
            </a:pPr>
            <a:endParaRPr sz="4150">
              <a:latin typeface="Wingdings"/>
              <a:cs typeface="Wingdings"/>
            </a:endParaRPr>
          </a:p>
          <a:p>
            <a:pPr marL="424180" marR="5080" indent="-411480">
              <a:lnSpc>
                <a:spcPts val="3460"/>
              </a:lnSpc>
              <a:buSzPct val="90625"/>
              <a:buChar char="•"/>
              <a:tabLst>
                <a:tab pos="423545" algn="l"/>
                <a:tab pos="424180" algn="l"/>
              </a:tabLst>
            </a:pPr>
            <a:r>
              <a:rPr sz="3200" dirty="0">
                <a:solidFill>
                  <a:srgbClr val="585858"/>
                </a:solidFill>
                <a:latin typeface="Arial MT"/>
                <a:cs typeface="Arial MT"/>
              </a:rPr>
              <a:t>In</a:t>
            </a:r>
            <a:r>
              <a:rPr sz="3200" spc="-15" dirty="0">
                <a:solidFill>
                  <a:srgbClr val="585858"/>
                </a:solidFill>
                <a:latin typeface="Arial MT"/>
                <a:cs typeface="Arial MT"/>
              </a:rPr>
              <a:t> </a:t>
            </a:r>
            <a:r>
              <a:rPr sz="3200" dirty="0">
                <a:solidFill>
                  <a:srgbClr val="585858"/>
                </a:solidFill>
                <a:latin typeface="Arial MT"/>
                <a:cs typeface="Arial MT"/>
              </a:rPr>
              <a:t>the</a:t>
            </a:r>
            <a:r>
              <a:rPr sz="3200" spc="-20" dirty="0">
                <a:solidFill>
                  <a:srgbClr val="585858"/>
                </a:solidFill>
                <a:latin typeface="Arial MT"/>
                <a:cs typeface="Arial MT"/>
              </a:rPr>
              <a:t> </a:t>
            </a:r>
            <a:r>
              <a:rPr sz="3200" spc="-5" dirty="0">
                <a:solidFill>
                  <a:srgbClr val="585858"/>
                </a:solidFill>
                <a:latin typeface="Arial MT"/>
                <a:cs typeface="Arial MT"/>
              </a:rPr>
              <a:t>field</a:t>
            </a:r>
            <a:r>
              <a:rPr sz="3200" spc="-15" dirty="0">
                <a:solidFill>
                  <a:srgbClr val="585858"/>
                </a:solidFill>
                <a:latin typeface="Arial MT"/>
                <a:cs typeface="Arial MT"/>
              </a:rPr>
              <a:t> </a:t>
            </a:r>
            <a:r>
              <a:rPr sz="3200" spc="-5" dirty="0">
                <a:solidFill>
                  <a:srgbClr val="585858"/>
                </a:solidFill>
                <a:latin typeface="Arial MT"/>
                <a:cs typeface="Arial MT"/>
              </a:rPr>
              <a:t>of</a:t>
            </a:r>
            <a:r>
              <a:rPr sz="3200" spc="-15" dirty="0">
                <a:solidFill>
                  <a:srgbClr val="585858"/>
                </a:solidFill>
                <a:latin typeface="Arial MT"/>
                <a:cs typeface="Arial MT"/>
              </a:rPr>
              <a:t> </a:t>
            </a:r>
            <a:r>
              <a:rPr sz="3200" dirty="0">
                <a:solidFill>
                  <a:srgbClr val="585858"/>
                </a:solidFill>
                <a:latin typeface="Arial MT"/>
                <a:cs typeface="Arial MT"/>
              </a:rPr>
              <a:t>machine</a:t>
            </a:r>
            <a:r>
              <a:rPr sz="3200" spc="-35" dirty="0">
                <a:solidFill>
                  <a:srgbClr val="585858"/>
                </a:solidFill>
                <a:latin typeface="Arial MT"/>
                <a:cs typeface="Arial MT"/>
              </a:rPr>
              <a:t> </a:t>
            </a:r>
            <a:r>
              <a:rPr sz="3200" spc="-5" dirty="0">
                <a:solidFill>
                  <a:srgbClr val="585858"/>
                </a:solidFill>
                <a:latin typeface="Arial MT"/>
                <a:cs typeface="Arial MT"/>
              </a:rPr>
              <a:t>learning,</a:t>
            </a:r>
            <a:r>
              <a:rPr sz="3200" spc="-10" dirty="0">
                <a:solidFill>
                  <a:srgbClr val="585858"/>
                </a:solidFill>
                <a:latin typeface="Arial MT"/>
                <a:cs typeface="Arial MT"/>
              </a:rPr>
              <a:t> </a:t>
            </a:r>
            <a:r>
              <a:rPr sz="3200" spc="-5" dirty="0">
                <a:solidFill>
                  <a:srgbClr val="585858"/>
                </a:solidFill>
                <a:latin typeface="Arial MT"/>
                <a:cs typeface="Arial MT"/>
              </a:rPr>
              <a:t>model interpretability</a:t>
            </a:r>
            <a:r>
              <a:rPr sz="3200" spc="-25" dirty="0">
                <a:solidFill>
                  <a:srgbClr val="585858"/>
                </a:solidFill>
                <a:latin typeface="Arial MT"/>
                <a:cs typeface="Arial MT"/>
              </a:rPr>
              <a:t> </a:t>
            </a:r>
            <a:r>
              <a:rPr sz="3200" spc="-5" dirty="0">
                <a:solidFill>
                  <a:srgbClr val="585858"/>
                </a:solidFill>
                <a:latin typeface="Arial MT"/>
                <a:cs typeface="Arial MT"/>
              </a:rPr>
              <a:t>is </a:t>
            </a:r>
            <a:r>
              <a:rPr sz="3200" spc="-869" dirty="0">
                <a:solidFill>
                  <a:srgbClr val="585858"/>
                </a:solidFill>
                <a:latin typeface="Arial MT"/>
                <a:cs typeface="Arial MT"/>
              </a:rPr>
              <a:t> </a:t>
            </a:r>
            <a:r>
              <a:rPr sz="3200" spc="-5" dirty="0">
                <a:solidFill>
                  <a:srgbClr val="585858"/>
                </a:solidFill>
                <a:latin typeface="Arial MT"/>
                <a:cs typeface="Arial MT"/>
              </a:rPr>
              <a:t>also</a:t>
            </a:r>
            <a:r>
              <a:rPr sz="3200" spc="-20" dirty="0">
                <a:solidFill>
                  <a:srgbClr val="585858"/>
                </a:solidFill>
                <a:latin typeface="Arial MT"/>
                <a:cs typeface="Arial MT"/>
              </a:rPr>
              <a:t> </a:t>
            </a:r>
            <a:r>
              <a:rPr sz="3200" spc="-5" dirty="0">
                <a:solidFill>
                  <a:srgbClr val="585858"/>
                </a:solidFill>
                <a:latin typeface="Arial MT"/>
                <a:cs typeface="Arial MT"/>
              </a:rPr>
              <a:t>required</a:t>
            </a:r>
            <a:r>
              <a:rPr sz="3200" spc="-15" dirty="0">
                <a:solidFill>
                  <a:srgbClr val="585858"/>
                </a:solidFill>
                <a:latin typeface="Arial MT"/>
                <a:cs typeface="Arial MT"/>
              </a:rPr>
              <a:t> </a:t>
            </a:r>
            <a:r>
              <a:rPr sz="3200" spc="-5" dirty="0">
                <a:solidFill>
                  <a:srgbClr val="585858"/>
                </a:solidFill>
                <a:latin typeface="Arial MT"/>
                <a:cs typeface="Arial MT"/>
              </a:rPr>
              <a:t>but</a:t>
            </a:r>
            <a:r>
              <a:rPr sz="3200" spc="-25" dirty="0">
                <a:solidFill>
                  <a:srgbClr val="585858"/>
                </a:solidFill>
                <a:latin typeface="Arial MT"/>
                <a:cs typeface="Arial MT"/>
              </a:rPr>
              <a:t> </a:t>
            </a:r>
            <a:r>
              <a:rPr sz="3200" spc="-5" dirty="0">
                <a:solidFill>
                  <a:srgbClr val="585858"/>
                </a:solidFill>
                <a:latin typeface="Arial MT"/>
                <a:cs typeface="Arial MT"/>
              </a:rPr>
              <a:t>often</a:t>
            </a:r>
            <a:r>
              <a:rPr sz="3200" spc="-10" dirty="0">
                <a:solidFill>
                  <a:srgbClr val="585858"/>
                </a:solidFill>
                <a:latin typeface="Arial MT"/>
                <a:cs typeface="Arial MT"/>
              </a:rPr>
              <a:t> </a:t>
            </a:r>
            <a:r>
              <a:rPr sz="3200" spc="-5" dirty="0">
                <a:solidFill>
                  <a:srgbClr val="585858"/>
                </a:solidFill>
                <a:latin typeface="Arial MT"/>
                <a:cs typeface="Arial MT"/>
              </a:rPr>
              <a:t>overlooked</a:t>
            </a:r>
            <a:r>
              <a:rPr sz="3200" spc="-35" dirty="0">
                <a:solidFill>
                  <a:srgbClr val="585858"/>
                </a:solidFill>
                <a:latin typeface="Arial MT"/>
                <a:cs typeface="Arial MT"/>
              </a:rPr>
              <a:t> </a:t>
            </a:r>
            <a:r>
              <a:rPr sz="3200" spc="5" dirty="0">
                <a:solidFill>
                  <a:srgbClr val="585858"/>
                </a:solidFill>
                <a:latin typeface="Wingdings"/>
                <a:cs typeface="Wingdings"/>
              </a:rPr>
              <a:t></a:t>
            </a:r>
            <a:endParaRPr sz="3200">
              <a:latin typeface="Wingdings"/>
              <a:cs typeface="Wingdings"/>
            </a:endParaRPr>
          </a:p>
          <a:p>
            <a:pPr marL="880744" lvl="1" indent="-389255">
              <a:spcBef>
                <a:spcPts val="225"/>
              </a:spcBef>
              <a:buSzPct val="89285"/>
              <a:buChar char="•"/>
              <a:tabLst>
                <a:tab pos="880744" algn="l"/>
                <a:tab pos="881380" algn="l"/>
              </a:tabLst>
            </a:pPr>
            <a:r>
              <a:rPr sz="2800" spc="-5" dirty="0">
                <a:solidFill>
                  <a:srgbClr val="585858"/>
                </a:solidFill>
                <a:latin typeface="Arial MT"/>
                <a:cs typeface="Arial MT"/>
              </a:rPr>
              <a:t>Interpretability</a:t>
            </a:r>
            <a:r>
              <a:rPr sz="2800" dirty="0">
                <a:solidFill>
                  <a:srgbClr val="585858"/>
                </a:solidFill>
                <a:latin typeface="Arial MT"/>
                <a:cs typeface="Arial MT"/>
              </a:rPr>
              <a:t> </a:t>
            </a:r>
            <a:r>
              <a:rPr sz="2800" spc="-5" dirty="0">
                <a:solidFill>
                  <a:srgbClr val="585858"/>
                </a:solidFill>
                <a:latin typeface="Arial MT"/>
                <a:cs typeface="Arial MT"/>
              </a:rPr>
              <a:t>builds</a:t>
            </a:r>
            <a:r>
              <a:rPr sz="2800" spc="15" dirty="0">
                <a:solidFill>
                  <a:srgbClr val="585858"/>
                </a:solidFill>
                <a:latin typeface="Arial MT"/>
                <a:cs typeface="Arial MT"/>
              </a:rPr>
              <a:t> </a:t>
            </a:r>
            <a:r>
              <a:rPr sz="2800" dirty="0">
                <a:solidFill>
                  <a:srgbClr val="585858"/>
                </a:solidFill>
                <a:latin typeface="Arial MT"/>
                <a:cs typeface="Arial MT"/>
              </a:rPr>
              <a:t>trust</a:t>
            </a:r>
            <a:r>
              <a:rPr sz="2800" spc="5" dirty="0">
                <a:solidFill>
                  <a:srgbClr val="585858"/>
                </a:solidFill>
                <a:latin typeface="Arial MT"/>
                <a:cs typeface="Arial MT"/>
              </a:rPr>
              <a:t> </a:t>
            </a:r>
            <a:r>
              <a:rPr sz="2800" spc="-10" dirty="0">
                <a:solidFill>
                  <a:srgbClr val="585858"/>
                </a:solidFill>
                <a:latin typeface="Arial MT"/>
                <a:cs typeface="Arial MT"/>
              </a:rPr>
              <a:t>with</a:t>
            </a:r>
            <a:r>
              <a:rPr sz="2800" spc="10" dirty="0">
                <a:solidFill>
                  <a:srgbClr val="585858"/>
                </a:solidFill>
                <a:latin typeface="Arial MT"/>
                <a:cs typeface="Arial MT"/>
              </a:rPr>
              <a:t> </a:t>
            </a:r>
            <a:r>
              <a:rPr sz="2800" spc="-5" dirty="0">
                <a:solidFill>
                  <a:srgbClr val="585858"/>
                </a:solidFill>
                <a:latin typeface="Arial MT"/>
                <a:cs typeface="Arial MT"/>
              </a:rPr>
              <a:t>stakeholders.</a:t>
            </a:r>
            <a:endParaRPr sz="2800">
              <a:latin typeface="Arial MT"/>
              <a:cs typeface="Arial MT"/>
            </a:endParaRPr>
          </a:p>
          <a:p>
            <a:pPr marL="880744" lvl="1" indent="-389255">
              <a:spcBef>
                <a:spcPts val="265"/>
              </a:spcBef>
              <a:buSzPct val="89285"/>
              <a:buChar char="•"/>
              <a:tabLst>
                <a:tab pos="880744" algn="l"/>
                <a:tab pos="881380" algn="l"/>
              </a:tabLst>
            </a:pPr>
            <a:r>
              <a:rPr sz="2800" spc="-5" dirty="0">
                <a:solidFill>
                  <a:srgbClr val="585858"/>
                </a:solidFill>
                <a:latin typeface="Arial MT"/>
                <a:cs typeface="Arial MT"/>
              </a:rPr>
              <a:t>Interpretability speeds</a:t>
            </a:r>
            <a:r>
              <a:rPr sz="2800" spc="10" dirty="0">
                <a:solidFill>
                  <a:srgbClr val="585858"/>
                </a:solidFill>
                <a:latin typeface="Arial MT"/>
                <a:cs typeface="Arial MT"/>
              </a:rPr>
              <a:t> </a:t>
            </a:r>
            <a:r>
              <a:rPr sz="2800" spc="-5" dirty="0">
                <a:solidFill>
                  <a:srgbClr val="585858"/>
                </a:solidFill>
                <a:latin typeface="Arial MT"/>
                <a:cs typeface="Arial MT"/>
              </a:rPr>
              <a:t>up</a:t>
            </a:r>
            <a:r>
              <a:rPr sz="2800" spc="5" dirty="0">
                <a:solidFill>
                  <a:srgbClr val="585858"/>
                </a:solidFill>
                <a:latin typeface="Arial MT"/>
                <a:cs typeface="Arial MT"/>
              </a:rPr>
              <a:t> </a:t>
            </a:r>
            <a:r>
              <a:rPr sz="2800" spc="-5" dirty="0">
                <a:solidFill>
                  <a:srgbClr val="585858"/>
                </a:solidFill>
                <a:latin typeface="Arial MT"/>
                <a:cs typeface="Arial MT"/>
              </a:rPr>
              <a:t>model</a:t>
            </a:r>
            <a:r>
              <a:rPr sz="2800" spc="20" dirty="0">
                <a:solidFill>
                  <a:srgbClr val="585858"/>
                </a:solidFill>
                <a:latin typeface="Arial MT"/>
                <a:cs typeface="Arial MT"/>
              </a:rPr>
              <a:t> </a:t>
            </a:r>
            <a:r>
              <a:rPr sz="2800" spc="-5" dirty="0">
                <a:solidFill>
                  <a:srgbClr val="585858"/>
                </a:solidFill>
                <a:latin typeface="Arial MT"/>
                <a:cs typeface="Arial MT"/>
              </a:rPr>
              <a:t>debugging.</a:t>
            </a:r>
            <a:endParaRPr sz="2800">
              <a:latin typeface="Arial MT"/>
              <a:cs typeface="Arial MT"/>
            </a:endParaRPr>
          </a:p>
        </p:txBody>
      </p:sp>
      <p:sp>
        <p:nvSpPr>
          <p:cNvPr id="3" name="object 3"/>
          <p:cNvSpPr txBox="1">
            <a:spLocks noGrp="1"/>
          </p:cNvSpPr>
          <p:nvPr>
            <p:ph type="title"/>
          </p:nvPr>
        </p:nvSpPr>
        <p:spPr>
          <a:xfrm>
            <a:off x="753465" y="278638"/>
            <a:ext cx="11010900" cy="756920"/>
          </a:xfrm>
          <a:prstGeom prst="rect">
            <a:avLst/>
          </a:prstGeom>
        </p:spPr>
        <p:txBody>
          <a:bodyPr vert="horz" wrap="square" lIns="0" tIns="12700" rIns="0" bIns="0" rtlCol="0" anchor="ctr">
            <a:spAutoFit/>
          </a:bodyPr>
          <a:lstStyle/>
          <a:p>
            <a:pPr marL="12700">
              <a:spcBef>
                <a:spcPts val="100"/>
              </a:spcBef>
            </a:pPr>
            <a:r>
              <a:rPr dirty="0"/>
              <a:t>Tip</a:t>
            </a:r>
            <a:r>
              <a:rPr spc="10" dirty="0"/>
              <a:t> </a:t>
            </a:r>
            <a:r>
              <a:rPr spc="-5" dirty="0"/>
              <a:t>#3:</a:t>
            </a:r>
            <a:r>
              <a:rPr spc="20" dirty="0"/>
              <a:t> </a:t>
            </a:r>
            <a:r>
              <a:rPr spc="-5" dirty="0"/>
              <a:t>model</a:t>
            </a:r>
            <a:r>
              <a:rPr spc="40" dirty="0"/>
              <a:t> </a:t>
            </a:r>
            <a:r>
              <a:rPr spc="-10" dirty="0"/>
              <a:t>interpretability</a:t>
            </a:r>
            <a:r>
              <a:rPr spc="55" dirty="0"/>
              <a:t> </a:t>
            </a:r>
            <a:r>
              <a:rPr spc="-5" dirty="0"/>
              <a:t>is </a:t>
            </a:r>
            <a:r>
              <a:rPr spc="-10" dirty="0"/>
              <a:t>important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2784" y="1307338"/>
            <a:ext cx="10748010" cy="1757045"/>
          </a:xfrm>
          <a:prstGeom prst="rect">
            <a:avLst/>
          </a:prstGeom>
        </p:spPr>
        <p:txBody>
          <a:bodyPr vert="horz" wrap="square" lIns="0" tIns="12065" rIns="0" bIns="0" rtlCol="0">
            <a:spAutoFit/>
          </a:bodyPr>
          <a:lstStyle/>
          <a:p>
            <a:pPr marL="424180" indent="-411480">
              <a:spcBef>
                <a:spcPts val="95"/>
              </a:spcBef>
              <a:buSzPct val="103571"/>
              <a:buChar char="•"/>
              <a:tabLst>
                <a:tab pos="423545" algn="l"/>
                <a:tab pos="424180" algn="l"/>
              </a:tabLst>
            </a:pPr>
            <a:r>
              <a:rPr sz="2800" spc="-5" dirty="0">
                <a:solidFill>
                  <a:srgbClr val="585858"/>
                </a:solidFill>
                <a:latin typeface="Arial MT"/>
                <a:cs typeface="Arial MT"/>
              </a:rPr>
              <a:t>An</a:t>
            </a:r>
            <a:r>
              <a:rPr sz="2800" dirty="0">
                <a:solidFill>
                  <a:srgbClr val="585858"/>
                </a:solidFill>
                <a:latin typeface="Arial MT"/>
                <a:cs typeface="Arial MT"/>
              </a:rPr>
              <a:t> </a:t>
            </a:r>
            <a:r>
              <a:rPr sz="2800" spc="-5" dirty="0">
                <a:solidFill>
                  <a:srgbClr val="585858"/>
                </a:solidFill>
                <a:latin typeface="Arial MT"/>
                <a:cs typeface="Arial MT"/>
              </a:rPr>
              <a:t>overall</a:t>
            </a:r>
            <a:r>
              <a:rPr sz="2800" spc="5" dirty="0">
                <a:solidFill>
                  <a:srgbClr val="585858"/>
                </a:solidFill>
                <a:latin typeface="Arial MT"/>
                <a:cs typeface="Arial MT"/>
              </a:rPr>
              <a:t> </a:t>
            </a:r>
            <a:r>
              <a:rPr sz="2800" spc="-5" dirty="0">
                <a:solidFill>
                  <a:srgbClr val="585858"/>
                </a:solidFill>
                <a:latin typeface="Arial MT"/>
                <a:cs typeface="Arial MT"/>
              </a:rPr>
              <a:t>measure</a:t>
            </a:r>
            <a:r>
              <a:rPr sz="2800" spc="25" dirty="0">
                <a:solidFill>
                  <a:srgbClr val="585858"/>
                </a:solidFill>
                <a:latin typeface="Arial MT"/>
                <a:cs typeface="Arial MT"/>
              </a:rPr>
              <a:t> </a:t>
            </a:r>
            <a:r>
              <a:rPr sz="2800" spc="-5" dirty="0">
                <a:solidFill>
                  <a:srgbClr val="585858"/>
                </a:solidFill>
                <a:latin typeface="Arial MT"/>
                <a:cs typeface="Arial MT"/>
              </a:rPr>
              <a:t>of</a:t>
            </a:r>
            <a:r>
              <a:rPr sz="2800" spc="10" dirty="0">
                <a:solidFill>
                  <a:srgbClr val="585858"/>
                </a:solidFill>
                <a:latin typeface="Arial MT"/>
                <a:cs typeface="Arial MT"/>
              </a:rPr>
              <a:t> </a:t>
            </a:r>
            <a:r>
              <a:rPr sz="2800" spc="-5" dirty="0">
                <a:solidFill>
                  <a:srgbClr val="585858"/>
                </a:solidFill>
                <a:latin typeface="Arial MT"/>
                <a:cs typeface="Arial MT"/>
              </a:rPr>
              <a:t>accuracy</a:t>
            </a:r>
            <a:r>
              <a:rPr sz="2800" spc="5" dirty="0">
                <a:solidFill>
                  <a:srgbClr val="585858"/>
                </a:solidFill>
                <a:latin typeface="Arial MT"/>
                <a:cs typeface="Arial MT"/>
              </a:rPr>
              <a:t> </a:t>
            </a:r>
            <a:r>
              <a:rPr sz="2800" spc="-5" dirty="0">
                <a:solidFill>
                  <a:srgbClr val="585858"/>
                </a:solidFill>
                <a:latin typeface="Arial MT"/>
                <a:cs typeface="Arial MT"/>
              </a:rPr>
              <a:t>often</a:t>
            </a:r>
            <a:r>
              <a:rPr sz="2800" dirty="0">
                <a:solidFill>
                  <a:srgbClr val="585858"/>
                </a:solidFill>
                <a:latin typeface="Arial MT"/>
                <a:cs typeface="Arial MT"/>
              </a:rPr>
              <a:t> </a:t>
            </a:r>
            <a:r>
              <a:rPr sz="2800" spc="-5" dirty="0">
                <a:solidFill>
                  <a:srgbClr val="585858"/>
                </a:solidFill>
                <a:latin typeface="Arial MT"/>
                <a:cs typeface="Arial MT"/>
              </a:rPr>
              <a:t>hides</a:t>
            </a:r>
            <a:r>
              <a:rPr sz="2800" spc="15" dirty="0">
                <a:solidFill>
                  <a:srgbClr val="585858"/>
                </a:solidFill>
                <a:latin typeface="Arial MT"/>
                <a:cs typeface="Arial MT"/>
              </a:rPr>
              <a:t> </a:t>
            </a:r>
            <a:r>
              <a:rPr sz="2800" spc="-5" dirty="0">
                <a:solidFill>
                  <a:srgbClr val="585858"/>
                </a:solidFill>
                <a:latin typeface="Arial MT"/>
                <a:cs typeface="Arial MT"/>
              </a:rPr>
              <a:t>the</a:t>
            </a:r>
            <a:r>
              <a:rPr sz="2800" spc="5" dirty="0">
                <a:solidFill>
                  <a:srgbClr val="585858"/>
                </a:solidFill>
                <a:latin typeface="Arial MT"/>
                <a:cs typeface="Arial MT"/>
              </a:rPr>
              <a:t> </a:t>
            </a:r>
            <a:r>
              <a:rPr sz="2800" spc="-5" dirty="0">
                <a:solidFill>
                  <a:srgbClr val="585858"/>
                </a:solidFill>
                <a:latin typeface="Arial MT"/>
                <a:cs typeface="Arial MT"/>
              </a:rPr>
              <a:t>details.</a:t>
            </a:r>
            <a:endParaRPr sz="2800">
              <a:latin typeface="Arial MT"/>
              <a:cs typeface="Arial MT"/>
            </a:endParaRPr>
          </a:p>
          <a:p>
            <a:pPr marL="424180" indent="-411480">
              <a:spcBef>
                <a:spcPts val="265"/>
              </a:spcBef>
              <a:buSzPct val="103571"/>
              <a:buChar char="•"/>
              <a:tabLst>
                <a:tab pos="423545" algn="l"/>
                <a:tab pos="424180" algn="l"/>
              </a:tabLst>
            </a:pPr>
            <a:r>
              <a:rPr sz="2800" spc="-5" dirty="0">
                <a:solidFill>
                  <a:srgbClr val="585858"/>
                </a:solidFill>
                <a:latin typeface="Arial MT"/>
                <a:cs typeface="Arial MT"/>
              </a:rPr>
              <a:t>Error</a:t>
            </a:r>
            <a:r>
              <a:rPr sz="2800" spc="10" dirty="0">
                <a:solidFill>
                  <a:srgbClr val="585858"/>
                </a:solidFill>
                <a:latin typeface="Arial MT"/>
                <a:cs typeface="Arial MT"/>
              </a:rPr>
              <a:t> </a:t>
            </a:r>
            <a:r>
              <a:rPr sz="2800" spc="-5" dirty="0">
                <a:solidFill>
                  <a:srgbClr val="585858"/>
                </a:solidFill>
                <a:latin typeface="Arial MT"/>
                <a:cs typeface="Arial MT"/>
              </a:rPr>
              <a:t>analysis:</a:t>
            </a:r>
            <a:r>
              <a:rPr sz="2800" spc="5" dirty="0">
                <a:solidFill>
                  <a:srgbClr val="585858"/>
                </a:solidFill>
                <a:latin typeface="Arial MT"/>
                <a:cs typeface="Arial MT"/>
              </a:rPr>
              <a:t> </a:t>
            </a:r>
            <a:r>
              <a:rPr sz="2800" spc="-5" dirty="0">
                <a:solidFill>
                  <a:srgbClr val="585858"/>
                </a:solidFill>
                <a:latin typeface="Arial MT"/>
                <a:cs typeface="Arial MT"/>
              </a:rPr>
              <a:t>on</a:t>
            </a:r>
            <a:r>
              <a:rPr sz="2800" dirty="0">
                <a:solidFill>
                  <a:srgbClr val="585858"/>
                </a:solidFill>
                <a:latin typeface="Arial MT"/>
                <a:cs typeface="Arial MT"/>
              </a:rPr>
              <a:t> </a:t>
            </a:r>
            <a:r>
              <a:rPr sz="2800" spc="-5" dirty="0">
                <a:solidFill>
                  <a:srgbClr val="585858"/>
                </a:solidFill>
                <a:latin typeface="Arial MT"/>
                <a:cs typeface="Arial MT"/>
              </a:rPr>
              <a:t>what</a:t>
            </a:r>
            <a:r>
              <a:rPr sz="2800" spc="20" dirty="0">
                <a:solidFill>
                  <a:srgbClr val="585858"/>
                </a:solidFill>
                <a:latin typeface="Arial MT"/>
                <a:cs typeface="Arial MT"/>
              </a:rPr>
              <a:t> </a:t>
            </a:r>
            <a:r>
              <a:rPr sz="2800" spc="-5" dirty="0">
                <a:solidFill>
                  <a:srgbClr val="585858"/>
                </a:solidFill>
                <a:latin typeface="Arial MT"/>
                <a:cs typeface="Arial MT"/>
              </a:rPr>
              <a:t>population</a:t>
            </a:r>
            <a:r>
              <a:rPr sz="2800" dirty="0">
                <a:solidFill>
                  <a:srgbClr val="585858"/>
                </a:solidFill>
                <a:latin typeface="Arial MT"/>
                <a:cs typeface="Arial MT"/>
              </a:rPr>
              <a:t> the </a:t>
            </a:r>
            <a:r>
              <a:rPr sz="2800" spc="-5" dirty="0">
                <a:solidFill>
                  <a:srgbClr val="585858"/>
                </a:solidFill>
                <a:latin typeface="Arial MT"/>
                <a:cs typeface="Arial MT"/>
              </a:rPr>
              <a:t>model</a:t>
            </a:r>
            <a:r>
              <a:rPr sz="2800" spc="20" dirty="0">
                <a:solidFill>
                  <a:srgbClr val="585858"/>
                </a:solidFill>
                <a:latin typeface="Arial MT"/>
                <a:cs typeface="Arial MT"/>
              </a:rPr>
              <a:t> </a:t>
            </a:r>
            <a:r>
              <a:rPr sz="2800" dirty="0">
                <a:solidFill>
                  <a:srgbClr val="585858"/>
                </a:solidFill>
                <a:latin typeface="Arial MT"/>
                <a:cs typeface="Arial MT"/>
              </a:rPr>
              <a:t>makes</a:t>
            </a:r>
            <a:r>
              <a:rPr sz="2800" spc="10" dirty="0">
                <a:solidFill>
                  <a:srgbClr val="585858"/>
                </a:solidFill>
                <a:latin typeface="Arial MT"/>
                <a:cs typeface="Arial MT"/>
              </a:rPr>
              <a:t> </a:t>
            </a:r>
            <a:r>
              <a:rPr sz="2800" dirty="0">
                <a:solidFill>
                  <a:srgbClr val="585858"/>
                </a:solidFill>
                <a:latin typeface="Arial MT"/>
                <a:cs typeface="Arial MT"/>
              </a:rPr>
              <a:t>more</a:t>
            </a:r>
            <a:r>
              <a:rPr sz="2800" spc="15" dirty="0">
                <a:solidFill>
                  <a:srgbClr val="585858"/>
                </a:solidFill>
                <a:latin typeface="Arial MT"/>
                <a:cs typeface="Arial MT"/>
              </a:rPr>
              <a:t> </a:t>
            </a:r>
            <a:r>
              <a:rPr sz="2800" spc="-5" dirty="0">
                <a:solidFill>
                  <a:srgbClr val="585858"/>
                </a:solidFill>
                <a:latin typeface="Arial MT"/>
                <a:cs typeface="Arial MT"/>
              </a:rPr>
              <a:t>errors?</a:t>
            </a:r>
            <a:endParaRPr sz="2800">
              <a:latin typeface="Arial MT"/>
              <a:cs typeface="Arial MT"/>
            </a:endParaRPr>
          </a:p>
          <a:p>
            <a:pPr marL="424180" marR="270510" indent="-411480">
              <a:lnSpc>
                <a:spcPts val="3020"/>
              </a:lnSpc>
              <a:spcBef>
                <a:spcPts val="650"/>
              </a:spcBef>
              <a:buSzPct val="103571"/>
              <a:buChar char="•"/>
              <a:tabLst>
                <a:tab pos="423545" algn="l"/>
                <a:tab pos="424180" algn="l"/>
              </a:tabLst>
            </a:pPr>
            <a:r>
              <a:rPr sz="2800" spc="-5" dirty="0">
                <a:solidFill>
                  <a:srgbClr val="585858"/>
                </a:solidFill>
                <a:latin typeface="Arial MT"/>
                <a:cs typeface="Arial MT"/>
              </a:rPr>
              <a:t>Example:</a:t>
            </a:r>
            <a:r>
              <a:rPr sz="2800" spc="15" dirty="0">
                <a:solidFill>
                  <a:srgbClr val="585858"/>
                </a:solidFill>
                <a:latin typeface="Arial MT"/>
                <a:cs typeface="Arial MT"/>
              </a:rPr>
              <a:t> </a:t>
            </a:r>
            <a:r>
              <a:rPr sz="2800" dirty="0">
                <a:solidFill>
                  <a:srgbClr val="585858"/>
                </a:solidFill>
                <a:latin typeface="Arial MT"/>
                <a:cs typeface="Arial MT"/>
              </a:rPr>
              <a:t>face</a:t>
            </a:r>
            <a:r>
              <a:rPr sz="2800" spc="5" dirty="0">
                <a:solidFill>
                  <a:srgbClr val="585858"/>
                </a:solidFill>
                <a:latin typeface="Arial MT"/>
                <a:cs typeface="Arial MT"/>
              </a:rPr>
              <a:t> </a:t>
            </a:r>
            <a:r>
              <a:rPr sz="2800" spc="-5" dirty="0">
                <a:solidFill>
                  <a:srgbClr val="585858"/>
                </a:solidFill>
                <a:latin typeface="Arial MT"/>
                <a:cs typeface="Arial MT"/>
              </a:rPr>
              <a:t>detection</a:t>
            </a:r>
            <a:r>
              <a:rPr sz="2800" dirty="0">
                <a:solidFill>
                  <a:srgbClr val="585858"/>
                </a:solidFill>
                <a:latin typeface="Arial MT"/>
                <a:cs typeface="Arial MT"/>
              </a:rPr>
              <a:t> </a:t>
            </a:r>
            <a:r>
              <a:rPr sz="2800" spc="-5" dirty="0">
                <a:solidFill>
                  <a:srgbClr val="585858"/>
                </a:solidFill>
                <a:latin typeface="Arial MT"/>
                <a:cs typeface="Arial MT"/>
              </a:rPr>
              <a:t>comparison</a:t>
            </a:r>
            <a:r>
              <a:rPr sz="2800" spc="25" dirty="0">
                <a:solidFill>
                  <a:srgbClr val="585858"/>
                </a:solidFill>
                <a:latin typeface="Arial MT"/>
                <a:cs typeface="Arial MT"/>
              </a:rPr>
              <a:t> </a:t>
            </a:r>
            <a:r>
              <a:rPr sz="2800" spc="-5" dirty="0">
                <a:solidFill>
                  <a:srgbClr val="585858"/>
                </a:solidFill>
                <a:latin typeface="Arial MT"/>
                <a:cs typeface="Arial MT"/>
              </a:rPr>
              <a:t>across</a:t>
            </a:r>
            <a:r>
              <a:rPr sz="2800" dirty="0">
                <a:solidFill>
                  <a:srgbClr val="585858"/>
                </a:solidFill>
                <a:latin typeface="Arial MT"/>
                <a:cs typeface="Arial MT"/>
              </a:rPr>
              <a:t> </a:t>
            </a:r>
            <a:r>
              <a:rPr sz="2800" spc="-5" dirty="0">
                <a:solidFill>
                  <a:srgbClr val="585858"/>
                </a:solidFill>
                <a:latin typeface="Arial MT"/>
                <a:cs typeface="Arial MT"/>
              </a:rPr>
              <a:t>APIs,</a:t>
            </a:r>
            <a:r>
              <a:rPr sz="2800" spc="10" dirty="0">
                <a:solidFill>
                  <a:srgbClr val="585858"/>
                </a:solidFill>
                <a:latin typeface="Arial MT"/>
                <a:cs typeface="Arial MT"/>
              </a:rPr>
              <a:t> </a:t>
            </a:r>
            <a:r>
              <a:rPr sz="2800" spc="-5" dirty="0">
                <a:solidFill>
                  <a:srgbClr val="585858"/>
                </a:solidFill>
                <a:latin typeface="Arial MT"/>
                <a:cs typeface="Arial MT"/>
              </a:rPr>
              <a:t>conducted</a:t>
            </a:r>
            <a:r>
              <a:rPr sz="2800" spc="10" dirty="0">
                <a:solidFill>
                  <a:srgbClr val="585858"/>
                </a:solidFill>
                <a:latin typeface="Arial MT"/>
                <a:cs typeface="Arial MT"/>
              </a:rPr>
              <a:t> </a:t>
            </a:r>
            <a:r>
              <a:rPr sz="2800" spc="-10" dirty="0">
                <a:solidFill>
                  <a:srgbClr val="585858"/>
                </a:solidFill>
                <a:latin typeface="Arial MT"/>
                <a:cs typeface="Arial MT"/>
              </a:rPr>
              <a:t>by </a:t>
            </a:r>
            <a:r>
              <a:rPr sz="2800" spc="-760" dirty="0">
                <a:solidFill>
                  <a:srgbClr val="585858"/>
                </a:solidFill>
                <a:latin typeface="Arial MT"/>
                <a:cs typeface="Arial MT"/>
              </a:rPr>
              <a:t> </a:t>
            </a:r>
            <a:r>
              <a:rPr sz="2800" spc="-5" dirty="0">
                <a:solidFill>
                  <a:srgbClr val="585858"/>
                </a:solidFill>
                <a:latin typeface="Arial MT"/>
                <a:cs typeface="Arial MT"/>
              </a:rPr>
              <a:t>Inioluwa</a:t>
            </a:r>
            <a:r>
              <a:rPr sz="2800" spc="25" dirty="0">
                <a:solidFill>
                  <a:srgbClr val="585858"/>
                </a:solidFill>
                <a:latin typeface="Arial MT"/>
                <a:cs typeface="Arial MT"/>
              </a:rPr>
              <a:t> </a:t>
            </a:r>
            <a:r>
              <a:rPr sz="2800" spc="-5" dirty="0">
                <a:solidFill>
                  <a:srgbClr val="585858"/>
                </a:solidFill>
                <a:latin typeface="Arial MT"/>
                <a:cs typeface="Arial MT"/>
              </a:rPr>
              <a:t>Deborah</a:t>
            </a:r>
            <a:r>
              <a:rPr sz="2800" spc="15" dirty="0">
                <a:solidFill>
                  <a:srgbClr val="585858"/>
                </a:solidFill>
                <a:latin typeface="Arial MT"/>
                <a:cs typeface="Arial MT"/>
              </a:rPr>
              <a:t> </a:t>
            </a:r>
            <a:r>
              <a:rPr sz="2800" spc="-10" dirty="0">
                <a:solidFill>
                  <a:srgbClr val="585858"/>
                </a:solidFill>
                <a:latin typeface="Arial MT"/>
                <a:cs typeface="Arial MT"/>
              </a:rPr>
              <a:t>Raji</a:t>
            </a:r>
            <a:r>
              <a:rPr sz="2800" spc="15" dirty="0">
                <a:solidFill>
                  <a:srgbClr val="585858"/>
                </a:solidFill>
                <a:latin typeface="Arial MT"/>
                <a:cs typeface="Arial MT"/>
              </a:rPr>
              <a:t> </a:t>
            </a:r>
            <a:r>
              <a:rPr sz="2800" spc="-5" dirty="0">
                <a:solidFill>
                  <a:srgbClr val="585858"/>
                </a:solidFill>
                <a:latin typeface="Arial MT"/>
                <a:cs typeface="Arial MT"/>
              </a:rPr>
              <a:t>et</a:t>
            </a:r>
            <a:r>
              <a:rPr sz="2800" spc="5" dirty="0">
                <a:solidFill>
                  <a:srgbClr val="585858"/>
                </a:solidFill>
                <a:latin typeface="Arial MT"/>
                <a:cs typeface="Arial MT"/>
              </a:rPr>
              <a:t> </a:t>
            </a:r>
            <a:r>
              <a:rPr sz="2800" spc="-5" dirty="0">
                <a:solidFill>
                  <a:srgbClr val="585858"/>
                </a:solidFill>
                <a:latin typeface="Arial MT"/>
                <a:cs typeface="Arial MT"/>
              </a:rPr>
              <a:t>al (as</a:t>
            </a:r>
            <a:r>
              <a:rPr sz="2800" spc="5" dirty="0">
                <a:solidFill>
                  <a:srgbClr val="585858"/>
                </a:solidFill>
                <a:latin typeface="Arial MT"/>
                <a:cs typeface="Arial MT"/>
              </a:rPr>
              <a:t> </a:t>
            </a:r>
            <a:r>
              <a:rPr sz="2800" spc="-5" dirty="0">
                <a:solidFill>
                  <a:srgbClr val="585858"/>
                </a:solidFill>
                <a:latin typeface="Arial MT"/>
                <a:cs typeface="Arial MT"/>
              </a:rPr>
              <a:t>of August</a:t>
            </a:r>
            <a:r>
              <a:rPr sz="2800" spc="40" dirty="0">
                <a:solidFill>
                  <a:srgbClr val="585858"/>
                </a:solidFill>
                <a:latin typeface="Arial MT"/>
                <a:cs typeface="Arial MT"/>
              </a:rPr>
              <a:t> </a:t>
            </a:r>
            <a:r>
              <a:rPr sz="2800" dirty="0">
                <a:solidFill>
                  <a:srgbClr val="585858"/>
                </a:solidFill>
                <a:latin typeface="Arial MT"/>
                <a:cs typeface="Arial MT"/>
              </a:rPr>
              <a:t>2018).</a:t>
            </a:r>
            <a:endParaRPr sz="2800">
              <a:latin typeface="Arial MT"/>
              <a:cs typeface="Arial MT"/>
            </a:endParaRPr>
          </a:p>
        </p:txBody>
      </p:sp>
      <p:sp>
        <p:nvSpPr>
          <p:cNvPr id="3" name="object 3"/>
          <p:cNvSpPr txBox="1">
            <a:spLocks noGrp="1"/>
          </p:cNvSpPr>
          <p:nvPr>
            <p:ph type="title"/>
          </p:nvPr>
        </p:nvSpPr>
        <p:spPr>
          <a:xfrm>
            <a:off x="753466" y="278638"/>
            <a:ext cx="11008995" cy="756920"/>
          </a:xfrm>
          <a:prstGeom prst="rect">
            <a:avLst/>
          </a:prstGeom>
        </p:spPr>
        <p:txBody>
          <a:bodyPr vert="horz" wrap="square" lIns="0" tIns="12700" rIns="0" bIns="0" rtlCol="0" anchor="ctr">
            <a:spAutoFit/>
          </a:bodyPr>
          <a:lstStyle/>
          <a:p>
            <a:pPr marL="12700">
              <a:spcBef>
                <a:spcPts val="100"/>
              </a:spcBef>
            </a:pPr>
            <a:r>
              <a:rPr spc="-5" dirty="0"/>
              <a:t>Tip</a:t>
            </a:r>
            <a:r>
              <a:rPr spc="5" dirty="0"/>
              <a:t> </a:t>
            </a:r>
            <a:r>
              <a:rPr dirty="0"/>
              <a:t>#4: </a:t>
            </a:r>
            <a:r>
              <a:rPr spc="-5" dirty="0"/>
              <a:t>error</a:t>
            </a:r>
            <a:r>
              <a:rPr spc="30" dirty="0"/>
              <a:t> </a:t>
            </a:r>
            <a:r>
              <a:rPr spc="-5" dirty="0"/>
              <a:t>analysis</a:t>
            </a:r>
            <a:r>
              <a:rPr spc="15" dirty="0"/>
              <a:t> </a:t>
            </a:r>
            <a:r>
              <a:rPr spc="-5" dirty="0"/>
              <a:t>is</a:t>
            </a:r>
            <a:r>
              <a:rPr dirty="0"/>
              <a:t> often</a:t>
            </a:r>
            <a:r>
              <a:rPr spc="20" dirty="0"/>
              <a:t> </a:t>
            </a:r>
            <a:r>
              <a:rPr spc="-5" dirty="0"/>
              <a:t>overlooked</a:t>
            </a:r>
          </a:p>
        </p:txBody>
      </p:sp>
      <p:pic>
        <p:nvPicPr>
          <p:cNvPr id="5" name="object 5"/>
          <p:cNvPicPr/>
          <p:nvPr/>
        </p:nvPicPr>
        <p:blipFill>
          <a:blip r:embed="rId2" cstate="print"/>
          <a:stretch>
            <a:fillRect/>
          </a:stretch>
        </p:blipFill>
        <p:spPr>
          <a:xfrm>
            <a:off x="1849120" y="3212593"/>
            <a:ext cx="8488680" cy="339242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2784" y="1298195"/>
            <a:ext cx="10929620" cy="2977097"/>
          </a:xfrm>
          <a:prstGeom prst="rect">
            <a:avLst/>
          </a:prstGeom>
        </p:spPr>
        <p:txBody>
          <a:bodyPr vert="horz" wrap="square" lIns="0" tIns="67945" rIns="0" bIns="0" rtlCol="0">
            <a:spAutoFit/>
          </a:bodyPr>
          <a:lstStyle/>
          <a:p>
            <a:pPr marL="424180" marR="5080" indent="-411480">
              <a:lnSpc>
                <a:spcPts val="3460"/>
              </a:lnSpc>
              <a:spcBef>
                <a:spcPts val="535"/>
              </a:spcBef>
              <a:buSzPct val="90625"/>
              <a:buChar char="•"/>
              <a:tabLst>
                <a:tab pos="423545" algn="l"/>
                <a:tab pos="424180" algn="l"/>
              </a:tabLst>
            </a:pPr>
            <a:r>
              <a:rPr sz="3200" dirty="0">
                <a:solidFill>
                  <a:srgbClr val="585858"/>
                </a:solidFill>
                <a:latin typeface="Arial MT"/>
                <a:cs typeface="Arial MT"/>
                <a:hlinkClick r:id="rId2"/>
              </a:rPr>
              <a:t>Microsoft:</a:t>
            </a:r>
            <a:r>
              <a:rPr sz="3200" dirty="0">
                <a:solidFill>
                  <a:srgbClr val="006FC0"/>
                </a:solidFill>
                <a:latin typeface="Arial MT"/>
                <a:cs typeface="Arial MT"/>
                <a:hlinkClick r:id="rId2"/>
              </a:rPr>
              <a:t> </a:t>
            </a:r>
            <a:r>
              <a:rPr sz="3200" u="heavy" spc="-5" dirty="0">
                <a:solidFill>
                  <a:srgbClr val="006FC0"/>
                </a:solidFill>
                <a:uFill>
                  <a:solidFill>
                    <a:srgbClr val="006FC0"/>
                  </a:solidFill>
                </a:uFill>
                <a:latin typeface="Arial MT"/>
                <a:cs typeface="Arial MT"/>
                <a:hlinkClick r:id="rId2"/>
              </a:rPr>
              <a:t>https://www.microsoft.com/en-us/ai/responsible- </a:t>
            </a:r>
            <a:r>
              <a:rPr sz="3200" spc="-875" dirty="0">
                <a:solidFill>
                  <a:srgbClr val="006FC0"/>
                </a:solidFill>
                <a:latin typeface="Arial MT"/>
                <a:cs typeface="Arial MT"/>
                <a:hlinkClick r:id="rId2"/>
              </a:rPr>
              <a:t> </a:t>
            </a:r>
            <a:r>
              <a:rPr sz="3200" u="heavy" spc="-10" dirty="0">
                <a:solidFill>
                  <a:srgbClr val="006FC0"/>
                </a:solidFill>
                <a:uFill>
                  <a:solidFill>
                    <a:srgbClr val="006FC0"/>
                  </a:solidFill>
                </a:uFill>
                <a:latin typeface="Arial MT"/>
                <a:cs typeface="Arial MT"/>
                <a:hlinkClick r:id="rId2"/>
              </a:rPr>
              <a:t>ai</a:t>
            </a:r>
            <a:endParaRPr sz="3200">
              <a:latin typeface="Arial MT"/>
              <a:cs typeface="Arial MT"/>
            </a:endParaRPr>
          </a:p>
          <a:p>
            <a:pPr marL="424180" indent="-411480">
              <a:spcBef>
                <a:spcPts val="160"/>
              </a:spcBef>
              <a:buSzPct val="90625"/>
              <a:buChar char="•"/>
              <a:tabLst>
                <a:tab pos="423545" algn="l"/>
                <a:tab pos="424180" algn="l"/>
              </a:tabLst>
            </a:pPr>
            <a:r>
              <a:rPr sz="3200" spc="-5" dirty="0">
                <a:solidFill>
                  <a:srgbClr val="585858"/>
                </a:solidFill>
                <a:latin typeface="Arial MT"/>
                <a:cs typeface="Arial MT"/>
              </a:rPr>
              <a:t>Google:</a:t>
            </a:r>
            <a:r>
              <a:rPr sz="3200" spc="-60" dirty="0">
                <a:solidFill>
                  <a:srgbClr val="006FC0"/>
                </a:solidFill>
                <a:latin typeface="Arial MT"/>
                <a:cs typeface="Arial MT"/>
              </a:rPr>
              <a:t> </a:t>
            </a:r>
            <a:r>
              <a:rPr sz="3200" u="heavy" spc="-5" dirty="0">
                <a:solidFill>
                  <a:srgbClr val="006FC0"/>
                </a:solidFill>
                <a:uFill>
                  <a:solidFill>
                    <a:srgbClr val="006FC0"/>
                  </a:solidFill>
                </a:uFill>
                <a:latin typeface="Arial MT"/>
                <a:cs typeface="Arial MT"/>
                <a:hlinkClick r:id="rId3"/>
              </a:rPr>
              <a:t>https://ai.google/responsibilities/</a:t>
            </a:r>
            <a:endParaRPr sz="3200">
              <a:latin typeface="Arial MT"/>
              <a:cs typeface="Arial MT"/>
            </a:endParaRPr>
          </a:p>
          <a:p>
            <a:pPr marL="424180" indent="-411480">
              <a:spcBef>
                <a:spcPts val="219"/>
              </a:spcBef>
              <a:buSzPct val="90625"/>
              <a:buChar char="•"/>
              <a:tabLst>
                <a:tab pos="423545" algn="l"/>
                <a:tab pos="424180" algn="l"/>
              </a:tabLst>
            </a:pPr>
            <a:r>
              <a:rPr sz="3200" dirty="0">
                <a:solidFill>
                  <a:srgbClr val="585858"/>
                </a:solidFill>
                <a:latin typeface="Arial MT"/>
                <a:cs typeface="Arial MT"/>
              </a:rPr>
              <a:t>IBM:</a:t>
            </a:r>
            <a:r>
              <a:rPr sz="3200" spc="-40" dirty="0">
                <a:solidFill>
                  <a:srgbClr val="006FC0"/>
                </a:solidFill>
                <a:latin typeface="Arial MT"/>
                <a:cs typeface="Arial MT"/>
              </a:rPr>
              <a:t> </a:t>
            </a:r>
            <a:r>
              <a:rPr sz="3200" u="heavy" spc="-5" dirty="0">
                <a:solidFill>
                  <a:srgbClr val="006FC0"/>
                </a:solidFill>
                <a:uFill>
                  <a:solidFill>
                    <a:srgbClr val="006FC0"/>
                  </a:solidFill>
                </a:uFill>
                <a:latin typeface="Arial MT"/>
                <a:cs typeface="Arial MT"/>
                <a:hlinkClick r:id="rId4"/>
              </a:rPr>
              <a:t>https://www.ibm.com/watson/ai-ethics/</a:t>
            </a:r>
            <a:endParaRPr sz="3200">
              <a:latin typeface="Arial MT"/>
              <a:cs typeface="Arial MT"/>
            </a:endParaRPr>
          </a:p>
          <a:p>
            <a:pPr marL="424180" marR="318770" indent="-411480">
              <a:lnSpc>
                <a:spcPts val="3460"/>
              </a:lnSpc>
              <a:spcBef>
                <a:spcPts val="645"/>
              </a:spcBef>
              <a:buSzPct val="90625"/>
              <a:buChar char="•"/>
              <a:tabLst>
                <a:tab pos="423545" algn="l"/>
                <a:tab pos="424180" algn="l"/>
              </a:tabLst>
            </a:pPr>
            <a:r>
              <a:rPr sz="3200" dirty="0">
                <a:solidFill>
                  <a:srgbClr val="585858"/>
                </a:solidFill>
                <a:latin typeface="Arial MT"/>
                <a:cs typeface="Arial MT"/>
                <a:hlinkClick r:id="rId5"/>
              </a:rPr>
              <a:t>PwC:</a:t>
            </a:r>
            <a:r>
              <a:rPr sz="3200" dirty="0">
                <a:solidFill>
                  <a:srgbClr val="006FC0"/>
                </a:solidFill>
                <a:latin typeface="Arial MT"/>
                <a:cs typeface="Arial MT"/>
                <a:hlinkClick r:id="rId5"/>
              </a:rPr>
              <a:t> </a:t>
            </a:r>
            <a:r>
              <a:rPr sz="3200" u="heavy" spc="-5" dirty="0">
                <a:solidFill>
                  <a:srgbClr val="006FC0"/>
                </a:solidFill>
                <a:uFill>
                  <a:solidFill>
                    <a:srgbClr val="006FC0"/>
                  </a:solidFill>
                </a:uFill>
                <a:latin typeface="Arial MT"/>
                <a:cs typeface="Arial MT"/>
                <a:hlinkClick r:id="rId5"/>
              </a:rPr>
              <a:t>https://www.pwc.com/gx/en/issues/data-and- </a:t>
            </a:r>
            <a:r>
              <a:rPr sz="3200" dirty="0">
                <a:solidFill>
                  <a:srgbClr val="006FC0"/>
                </a:solidFill>
                <a:latin typeface="Arial MT"/>
                <a:cs typeface="Arial MT"/>
                <a:hlinkClick r:id="rId5"/>
              </a:rPr>
              <a:t> </a:t>
            </a:r>
            <a:r>
              <a:rPr sz="3200" u="heavy" spc="-5" dirty="0">
                <a:solidFill>
                  <a:srgbClr val="006FC0"/>
                </a:solidFill>
                <a:uFill>
                  <a:solidFill>
                    <a:srgbClr val="006FC0"/>
                  </a:solidFill>
                </a:uFill>
                <a:latin typeface="Arial MT"/>
                <a:cs typeface="Arial MT"/>
                <a:hlinkClick r:id="rId5"/>
              </a:rPr>
              <a:t>analytics/artificial-intelligence/what-is-responsible-ai.html</a:t>
            </a:r>
            <a:endParaRPr sz="3200">
              <a:latin typeface="Arial MT"/>
              <a:cs typeface="Arial MT"/>
            </a:endParaRPr>
          </a:p>
        </p:txBody>
      </p:sp>
      <p:sp>
        <p:nvSpPr>
          <p:cNvPr id="3" name="object 3"/>
          <p:cNvSpPr txBox="1">
            <a:spLocks noGrp="1"/>
          </p:cNvSpPr>
          <p:nvPr>
            <p:ph type="title"/>
          </p:nvPr>
        </p:nvSpPr>
        <p:spPr>
          <a:xfrm>
            <a:off x="753465" y="278638"/>
            <a:ext cx="9077960" cy="756920"/>
          </a:xfrm>
          <a:prstGeom prst="rect">
            <a:avLst/>
          </a:prstGeom>
        </p:spPr>
        <p:txBody>
          <a:bodyPr vert="horz" wrap="square" lIns="0" tIns="12700" rIns="0" bIns="0" rtlCol="0" anchor="ctr">
            <a:spAutoFit/>
          </a:bodyPr>
          <a:lstStyle/>
          <a:p>
            <a:pPr marL="12700">
              <a:spcBef>
                <a:spcPts val="100"/>
              </a:spcBef>
            </a:pPr>
            <a:r>
              <a:rPr spc="-5" dirty="0"/>
              <a:t>Ethics</a:t>
            </a:r>
            <a:r>
              <a:rPr spc="5" dirty="0"/>
              <a:t> </a:t>
            </a:r>
            <a:r>
              <a:rPr spc="-5" dirty="0"/>
              <a:t>of</a:t>
            </a:r>
            <a:r>
              <a:rPr spc="20" dirty="0"/>
              <a:t> </a:t>
            </a:r>
            <a:r>
              <a:rPr spc="-5" dirty="0"/>
              <a:t>Artificial</a:t>
            </a:r>
            <a:r>
              <a:rPr spc="5" dirty="0"/>
              <a:t> </a:t>
            </a:r>
            <a:r>
              <a:rPr spc="-5" dirty="0"/>
              <a:t>Intelligence</a:t>
            </a:r>
            <a:r>
              <a:rPr spc="60" dirty="0"/>
              <a:t> </a:t>
            </a:r>
            <a:r>
              <a:rPr dirty="0"/>
              <a:t>(AI)</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216825" y="5715000"/>
            <a:ext cx="6073140" cy="20320"/>
          </a:xfrm>
          <a:custGeom>
            <a:avLst/>
            <a:gdLst/>
            <a:ahLst/>
            <a:cxnLst/>
            <a:rect l="l" t="t" r="r" b="b"/>
            <a:pathLst>
              <a:path w="6073140" h="20320">
                <a:moveTo>
                  <a:pt x="6073101" y="0"/>
                </a:moveTo>
                <a:lnTo>
                  <a:pt x="0" y="0"/>
                </a:lnTo>
                <a:lnTo>
                  <a:pt x="0" y="19812"/>
                </a:lnTo>
                <a:lnTo>
                  <a:pt x="6073101" y="19812"/>
                </a:lnTo>
                <a:lnTo>
                  <a:pt x="6073101" y="0"/>
                </a:lnTo>
                <a:close/>
              </a:path>
            </a:pathLst>
          </a:custGeom>
          <a:solidFill>
            <a:srgbClr val="006FC0"/>
          </a:solidFill>
        </p:spPr>
        <p:txBody>
          <a:bodyPr wrap="square" lIns="0" tIns="0" rIns="0" bIns="0" rtlCol="0"/>
          <a:lstStyle/>
          <a:p>
            <a:endParaRPr/>
          </a:p>
        </p:txBody>
      </p:sp>
      <p:sp>
        <p:nvSpPr>
          <p:cNvPr id="4" name="object 4"/>
          <p:cNvSpPr txBox="1">
            <a:spLocks noGrp="1"/>
          </p:cNvSpPr>
          <p:nvPr>
            <p:ph type="title"/>
          </p:nvPr>
        </p:nvSpPr>
        <p:spPr>
          <a:xfrm>
            <a:off x="753466" y="278638"/>
            <a:ext cx="8651875" cy="756920"/>
          </a:xfrm>
          <a:prstGeom prst="rect">
            <a:avLst/>
          </a:prstGeom>
        </p:spPr>
        <p:txBody>
          <a:bodyPr vert="horz" wrap="square" lIns="0" tIns="12700" rIns="0" bIns="0" rtlCol="0" anchor="ctr">
            <a:spAutoFit/>
          </a:bodyPr>
          <a:lstStyle/>
          <a:p>
            <a:pPr marL="12700">
              <a:spcBef>
                <a:spcPts val="100"/>
              </a:spcBef>
            </a:pPr>
            <a:r>
              <a:rPr spc="-5" dirty="0"/>
              <a:t>Farewell,</a:t>
            </a:r>
            <a:r>
              <a:rPr spc="10" dirty="0"/>
              <a:t> </a:t>
            </a:r>
            <a:r>
              <a:rPr spc="-5" dirty="0"/>
              <a:t>and</a:t>
            </a:r>
            <a:r>
              <a:rPr spc="5" dirty="0"/>
              <a:t> </a:t>
            </a:r>
            <a:r>
              <a:rPr dirty="0"/>
              <a:t>stay</a:t>
            </a:r>
            <a:r>
              <a:rPr spc="-10" dirty="0"/>
              <a:t> </a:t>
            </a:r>
            <a:r>
              <a:rPr spc="-5" dirty="0"/>
              <a:t>connected</a:t>
            </a:r>
            <a:r>
              <a:rPr spc="70" dirty="0"/>
              <a:t> </a:t>
            </a:r>
            <a:r>
              <a:rPr dirty="0">
                <a:latin typeface="Wingdings"/>
                <a:cs typeface="Wingdings"/>
              </a:rPr>
              <a:t></a:t>
            </a:r>
          </a:p>
        </p:txBody>
      </p:sp>
      <p:sp>
        <p:nvSpPr>
          <p:cNvPr id="6" name="object 6"/>
          <p:cNvSpPr txBox="1"/>
          <p:nvPr/>
        </p:nvSpPr>
        <p:spPr>
          <a:xfrm>
            <a:off x="754684" y="1256792"/>
            <a:ext cx="10059670" cy="4129977"/>
          </a:xfrm>
          <a:prstGeom prst="rect">
            <a:avLst/>
          </a:prstGeom>
        </p:spPr>
        <p:txBody>
          <a:bodyPr vert="horz" wrap="square" lIns="0" tIns="13335" rIns="0" bIns="0" rtlCol="0">
            <a:spAutoFit/>
          </a:bodyPr>
          <a:lstStyle/>
          <a:p>
            <a:pPr marL="464184" indent="-414020">
              <a:spcBef>
                <a:spcPts val="105"/>
              </a:spcBef>
              <a:buClr>
                <a:srgbClr val="585858"/>
              </a:buClr>
              <a:buSzPct val="90625"/>
              <a:buChar char="•"/>
              <a:tabLst>
                <a:tab pos="464184" algn="l"/>
                <a:tab pos="464820" algn="l"/>
              </a:tabLst>
            </a:pPr>
            <a:r>
              <a:rPr sz="3200" dirty="0">
                <a:solidFill>
                  <a:srgbClr val="595959"/>
                </a:solidFill>
                <a:latin typeface="Arial MT"/>
                <a:cs typeface="Arial MT"/>
              </a:rPr>
              <a:t>Please</a:t>
            </a:r>
            <a:r>
              <a:rPr sz="3200" spc="-5" dirty="0">
                <a:solidFill>
                  <a:srgbClr val="595959"/>
                </a:solidFill>
                <a:latin typeface="Arial MT"/>
                <a:cs typeface="Arial MT"/>
              </a:rPr>
              <a:t> </a:t>
            </a:r>
            <a:r>
              <a:rPr sz="3200" dirty="0">
                <a:solidFill>
                  <a:srgbClr val="595959"/>
                </a:solidFill>
                <a:latin typeface="Arial MT"/>
                <a:cs typeface="Arial MT"/>
              </a:rPr>
              <a:t>complete the </a:t>
            </a:r>
            <a:r>
              <a:rPr sz="3200" spc="-5" dirty="0">
                <a:solidFill>
                  <a:srgbClr val="595959"/>
                </a:solidFill>
                <a:latin typeface="Arial MT"/>
                <a:cs typeface="Arial MT"/>
              </a:rPr>
              <a:t>end</a:t>
            </a:r>
            <a:r>
              <a:rPr sz="3200" dirty="0">
                <a:solidFill>
                  <a:srgbClr val="595959"/>
                </a:solidFill>
                <a:latin typeface="Arial MT"/>
                <a:cs typeface="Arial MT"/>
              </a:rPr>
              <a:t> course survey </a:t>
            </a:r>
            <a:r>
              <a:rPr sz="3200" spc="-5" dirty="0">
                <a:solidFill>
                  <a:srgbClr val="595959"/>
                </a:solidFill>
                <a:latin typeface="Arial MT"/>
                <a:cs typeface="Arial MT"/>
              </a:rPr>
              <a:t>on Canvas.</a:t>
            </a:r>
            <a:endParaRPr sz="3200">
              <a:latin typeface="Arial MT"/>
              <a:cs typeface="Arial MT"/>
            </a:endParaRPr>
          </a:p>
          <a:p>
            <a:pPr>
              <a:lnSpc>
                <a:spcPct val="100000"/>
              </a:lnSpc>
              <a:buClr>
                <a:srgbClr val="585858"/>
              </a:buClr>
              <a:buFont typeface="Arial MT"/>
              <a:buChar char="•"/>
            </a:pPr>
            <a:endParaRPr sz="3800">
              <a:latin typeface="Arial MT"/>
              <a:cs typeface="Arial MT"/>
            </a:endParaRPr>
          </a:p>
          <a:p>
            <a:pPr>
              <a:spcBef>
                <a:spcPts val="45"/>
              </a:spcBef>
              <a:buClr>
                <a:srgbClr val="585858"/>
              </a:buClr>
              <a:buFont typeface="Arial MT"/>
              <a:buChar char="•"/>
            </a:pPr>
            <a:endParaRPr sz="3200" dirty="0">
              <a:latin typeface="Arial MT"/>
              <a:cs typeface="Arial MT"/>
            </a:endParaRPr>
          </a:p>
          <a:p>
            <a:pPr marL="464184" marR="43180" indent="-414020">
              <a:lnSpc>
                <a:spcPts val="3200"/>
              </a:lnSpc>
              <a:spcBef>
                <a:spcPts val="5"/>
              </a:spcBef>
              <a:buClr>
                <a:srgbClr val="585858"/>
              </a:buClr>
              <a:buSzPct val="90625"/>
              <a:buChar char="•"/>
              <a:tabLst>
                <a:tab pos="464184" algn="l"/>
                <a:tab pos="464820" algn="l"/>
              </a:tabLst>
            </a:pPr>
            <a:r>
              <a:rPr sz="3200" dirty="0">
                <a:solidFill>
                  <a:srgbClr val="595959"/>
                </a:solidFill>
                <a:latin typeface="Arial MT"/>
                <a:cs typeface="Arial MT"/>
              </a:rPr>
              <a:t>I </a:t>
            </a:r>
            <a:r>
              <a:rPr sz="3200" spc="-5" dirty="0">
                <a:solidFill>
                  <a:srgbClr val="595959"/>
                </a:solidFill>
                <a:latin typeface="Arial MT"/>
                <a:cs typeface="Arial MT"/>
              </a:rPr>
              <a:t>will</a:t>
            </a:r>
            <a:r>
              <a:rPr sz="3200" dirty="0">
                <a:solidFill>
                  <a:srgbClr val="595959"/>
                </a:solidFill>
                <a:latin typeface="Arial MT"/>
                <a:cs typeface="Arial MT"/>
              </a:rPr>
              <a:t> submit your final </a:t>
            </a:r>
            <a:r>
              <a:rPr sz="3200" spc="-5" dirty="0">
                <a:solidFill>
                  <a:srgbClr val="595959"/>
                </a:solidFill>
                <a:latin typeface="Arial MT"/>
                <a:cs typeface="Arial MT"/>
              </a:rPr>
              <a:t>grades</a:t>
            </a:r>
            <a:r>
              <a:rPr sz="3200" dirty="0">
                <a:solidFill>
                  <a:srgbClr val="595959"/>
                </a:solidFill>
                <a:latin typeface="Arial MT"/>
                <a:cs typeface="Arial MT"/>
              </a:rPr>
              <a:t> </a:t>
            </a:r>
            <a:r>
              <a:rPr sz="3200" spc="-5" dirty="0">
                <a:solidFill>
                  <a:srgbClr val="595959"/>
                </a:solidFill>
                <a:latin typeface="Arial MT"/>
                <a:cs typeface="Arial MT"/>
              </a:rPr>
              <a:t>one</a:t>
            </a:r>
            <a:r>
              <a:rPr sz="3200" spc="5" dirty="0">
                <a:solidFill>
                  <a:srgbClr val="595959"/>
                </a:solidFill>
                <a:latin typeface="Arial MT"/>
                <a:cs typeface="Arial MT"/>
              </a:rPr>
              <a:t> </a:t>
            </a:r>
            <a:r>
              <a:rPr sz="3200" spc="-5" dirty="0">
                <a:solidFill>
                  <a:srgbClr val="595959"/>
                </a:solidFill>
                <a:latin typeface="Arial MT"/>
                <a:cs typeface="Arial MT"/>
              </a:rPr>
              <a:t>week</a:t>
            </a:r>
            <a:r>
              <a:rPr sz="3200" dirty="0">
                <a:solidFill>
                  <a:srgbClr val="595959"/>
                </a:solidFill>
                <a:latin typeface="Arial MT"/>
                <a:cs typeface="Arial MT"/>
              </a:rPr>
              <a:t> </a:t>
            </a:r>
            <a:r>
              <a:rPr sz="3200" spc="-5" dirty="0">
                <a:solidFill>
                  <a:srgbClr val="595959"/>
                </a:solidFill>
                <a:latin typeface="Arial MT"/>
                <a:cs typeface="Arial MT"/>
              </a:rPr>
              <a:t>after</a:t>
            </a:r>
            <a:r>
              <a:rPr sz="3200" dirty="0">
                <a:solidFill>
                  <a:srgbClr val="595959"/>
                </a:solidFill>
                <a:latin typeface="Arial MT"/>
                <a:cs typeface="Arial MT"/>
              </a:rPr>
              <a:t> the final </a:t>
            </a:r>
            <a:r>
              <a:rPr sz="3200" spc="-875" dirty="0">
                <a:solidFill>
                  <a:srgbClr val="595959"/>
                </a:solidFill>
                <a:latin typeface="Arial MT"/>
                <a:cs typeface="Arial MT"/>
              </a:rPr>
              <a:t> </a:t>
            </a:r>
            <a:r>
              <a:rPr sz="3200" spc="-5" dirty="0">
                <a:solidFill>
                  <a:srgbClr val="595959"/>
                </a:solidFill>
                <a:latin typeface="Arial MT"/>
                <a:cs typeface="Arial MT"/>
              </a:rPr>
              <a:t>assignment due</a:t>
            </a:r>
            <a:r>
              <a:rPr sz="3200" dirty="0">
                <a:solidFill>
                  <a:srgbClr val="595959"/>
                </a:solidFill>
                <a:latin typeface="Arial MT"/>
                <a:cs typeface="Arial MT"/>
              </a:rPr>
              <a:t> </a:t>
            </a:r>
            <a:r>
              <a:rPr sz="3200" spc="-5" dirty="0">
                <a:solidFill>
                  <a:srgbClr val="595959"/>
                </a:solidFill>
                <a:latin typeface="Arial MT"/>
                <a:cs typeface="Arial MT"/>
              </a:rPr>
              <a:t>date.</a:t>
            </a:r>
            <a:endParaRPr sz="3200" dirty="0">
              <a:latin typeface="Arial MT"/>
              <a:cs typeface="Arial MT"/>
            </a:endParaRPr>
          </a:p>
          <a:p>
            <a:pPr marL="462280" indent="-411480">
              <a:spcBef>
                <a:spcPts val="1670"/>
              </a:spcBef>
              <a:buSzPct val="90625"/>
              <a:buChar char="•"/>
              <a:tabLst>
                <a:tab pos="461645" algn="l"/>
                <a:tab pos="462280" algn="l"/>
              </a:tabLst>
            </a:pPr>
            <a:r>
              <a:rPr sz="3200" spc="-5" dirty="0">
                <a:solidFill>
                  <a:srgbClr val="585858"/>
                </a:solidFill>
                <a:latin typeface="Arial MT"/>
                <a:cs typeface="Arial MT"/>
              </a:rPr>
              <a:t>Thank</a:t>
            </a:r>
            <a:r>
              <a:rPr sz="3200" spc="-15" dirty="0">
                <a:solidFill>
                  <a:srgbClr val="585858"/>
                </a:solidFill>
                <a:latin typeface="Arial MT"/>
                <a:cs typeface="Arial MT"/>
              </a:rPr>
              <a:t> </a:t>
            </a:r>
            <a:r>
              <a:rPr sz="3200" dirty="0">
                <a:solidFill>
                  <a:srgbClr val="585858"/>
                </a:solidFill>
                <a:latin typeface="Arial MT"/>
                <a:cs typeface="Arial MT"/>
              </a:rPr>
              <a:t>you</a:t>
            </a:r>
            <a:r>
              <a:rPr sz="3200" spc="-20" dirty="0">
                <a:solidFill>
                  <a:srgbClr val="585858"/>
                </a:solidFill>
                <a:latin typeface="Arial MT"/>
                <a:cs typeface="Arial MT"/>
              </a:rPr>
              <a:t> </a:t>
            </a:r>
            <a:r>
              <a:rPr sz="3200" dirty="0">
                <a:solidFill>
                  <a:srgbClr val="585858"/>
                </a:solidFill>
                <a:latin typeface="Arial MT"/>
                <a:cs typeface="Arial MT"/>
              </a:rPr>
              <a:t>for</a:t>
            </a:r>
            <a:r>
              <a:rPr sz="3200" spc="-25" dirty="0">
                <a:solidFill>
                  <a:srgbClr val="585858"/>
                </a:solidFill>
                <a:latin typeface="Arial MT"/>
                <a:cs typeface="Arial MT"/>
              </a:rPr>
              <a:t> </a:t>
            </a:r>
            <a:r>
              <a:rPr sz="3200" dirty="0">
                <a:solidFill>
                  <a:srgbClr val="585858"/>
                </a:solidFill>
                <a:latin typeface="Arial MT"/>
                <a:cs typeface="Arial MT"/>
              </a:rPr>
              <a:t>all</a:t>
            </a:r>
            <a:r>
              <a:rPr sz="3200" spc="-15" dirty="0">
                <a:solidFill>
                  <a:srgbClr val="585858"/>
                </a:solidFill>
                <a:latin typeface="Arial MT"/>
                <a:cs typeface="Arial MT"/>
              </a:rPr>
              <a:t> </a:t>
            </a:r>
            <a:r>
              <a:rPr sz="3200" dirty="0">
                <a:solidFill>
                  <a:srgbClr val="585858"/>
                </a:solidFill>
                <a:latin typeface="Arial MT"/>
                <a:cs typeface="Arial MT"/>
              </a:rPr>
              <a:t>your</a:t>
            </a:r>
            <a:r>
              <a:rPr sz="3200" spc="-20" dirty="0">
                <a:solidFill>
                  <a:srgbClr val="585858"/>
                </a:solidFill>
                <a:latin typeface="Arial MT"/>
                <a:cs typeface="Arial MT"/>
              </a:rPr>
              <a:t> </a:t>
            </a:r>
            <a:r>
              <a:rPr sz="3200" spc="-5" dirty="0">
                <a:solidFill>
                  <a:srgbClr val="585858"/>
                </a:solidFill>
                <a:latin typeface="Arial MT"/>
                <a:cs typeface="Arial MT"/>
              </a:rPr>
              <a:t>patience</a:t>
            </a:r>
            <a:r>
              <a:rPr sz="3200" dirty="0">
                <a:solidFill>
                  <a:srgbClr val="585858"/>
                </a:solidFill>
                <a:latin typeface="Arial MT"/>
                <a:cs typeface="Arial MT"/>
              </a:rPr>
              <a:t> </a:t>
            </a:r>
            <a:r>
              <a:rPr sz="3200" spc="-5" dirty="0">
                <a:solidFill>
                  <a:srgbClr val="585858"/>
                </a:solidFill>
                <a:latin typeface="Arial MT"/>
                <a:cs typeface="Arial MT"/>
              </a:rPr>
              <a:t>and</a:t>
            </a:r>
            <a:r>
              <a:rPr sz="3200" spc="-25" dirty="0">
                <a:solidFill>
                  <a:srgbClr val="585858"/>
                </a:solidFill>
                <a:latin typeface="Arial MT"/>
                <a:cs typeface="Arial MT"/>
              </a:rPr>
              <a:t> </a:t>
            </a:r>
            <a:r>
              <a:rPr sz="3200" spc="-5" dirty="0">
                <a:solidFill>
                  <a:srgbClr val="585858"/>
                </a:solidFill>
                <a:latin typeface="Arial MT"/>
                <a:cs typeface="Arial MT"/>
              </a:rPr>
              <a:t>feedback!</a:t>
            </a:r>
            <a:endParaRPr sz="3200" dirty="0">
              <a:latin typeface="Arial MT"/>
              <a:cs typeface="Arial MT"/>
            </a:endParaRPr>
          </a:p>
          <a:p>
            <a:pPr>
              <a:spcBef>
                <a:spcPts val="40"/>
              </a:spcBef>
              <a:buClr>
                <a:srgbClr val="585858"/>
              </a:buClr>
              <a:buFont typeface="Arial MT"/>
              <a:buChar char="•"/>
            </a:pPr>
            <a:endParaRPr sz="3400" dirty="0">
              <a:latin typeface="Arial MT"/>
              <a:cs typeface="Arial MT"/>
            </a:endParaRPr>
          </a:p>
          <a:p>
            <a:pPr marL="464184" indent="-414020">
              <a:buClr>
                <a:srgbClr val="585858"/>
              </a:buClr>
              <a:buSzPct val="90625"/>
              <a:buChar char="•"/>
              <a:tabLst>
                <a:tab pos="464184" algn="l"/>
                <a:tab pos="464820" algn="l"/>
              </a:tabLst>
            </a:pPr>
            <a:r>
              <a:rPr sz="3200" dirty="0">
                <a:solidFill>
                  <a:srgbClr val="595959"/>
                </a:solidFill>
                <a:latin typeface="Arial MT"/>
                <a:cs typeface="Arial MT"/>
              </a:rPr>
              <a:t>Farewell,</a:t>
            </a:r>
            <a:r>
              <a:rPr sz="3200" spc="-10" dirty="0">
                <a:solidFill>
                  <a:srgbClr val="595959"/>
                </a:solidFill>
                <a:latin typeface="Arial MT"/>
                <a:cs typeface="Arial MT"/>
              </a:rPr>
              <a:t> </a:t>
            </a:r>
            <a:r>
              <a:rPr sz="3200" dirty="0">
                <a:solidFill>
                  <a:srgbClr val="595959"/>
                </a:solidFill>
                <a:latin typeface="Arial MT"/>
                <a:cs typeface="Arial MT"/>
              </a:rPr>
              <a:t>and</a:t>
            </a:r>
            <a:r>
              <a:rPr sz="3200" spc="-10" dirty="0">
                <a:solidFill>
                  <a:srgbClr val="595959"/>
                </a:solidFill>
                <a:latin typeface="Arial MT"/>
                <a:cs typeface="Arial MT"/>
              </a:rPr>
              <a:t> </a:t>
            </a:r>
            <a:r>
              <a:rPr sz="3200" dirty="0">
                <a:solidFill>
                  <a:srgbClr val="595959"/>
                </a:solidFill>
                <a:latin typeface="Arial MT"/>
                <a:cs typeface="Arial MT"/>
              </a:rPr>
              <a:t>stay</a:t>
            </a:r>
            <a:r>
              <a:rPr sz="3200" spc="-10" dirty="0">
                <a:solidFill>
                  <a:srgbClr val="595959"/>
                </a:solidFill>
                <a:latin typeface="Arial MT"/>
                <a:cs typeface="Arial MT"/>
              </a:rPr>
              <a:t> </a:t>
            </a:r>
            <a:r>
              <a:rPr sz="3200" dirty="0">
                <a:solidFill>
                  <a:srgbClr val="595959"/>
                </a:solidFill>
                <a:latin typeface="Arial MT"/>
                <a:cs typeface="Arial MT"/>
              </a:rPr>
              <a:t>connected</a:t>
            </a:r>
            <a:endParaRPr sz="3200" dirty="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1"/>
          </p:nvPr>
        </p:nvSpPr>
        <p:spPr/>
        <p:txBody>
          <a:bodyPr/>
          <a:lstStyle/>
          <a:p>
            <a:r>
              <a:rPr lang="en-US" dirty="0"/>
              <a:t>Machine Learning is increasingly applied across various industries to solve problems</a:t>
            </a:r>
          </a:p>
          <a:p>
            <a:r>
              <a:rPr lang="en-US" dirty="0"/>
              <a:t>Successful companies are moving more and more toward a data-driven culture, see </a:t>
            </a:r>
            <a:r>
              <a:rPr lang="en-US" dirty="0">
                <a:hlinkClick r:id="rId2"/>
              </a:rPr>
              <a:t>this HBR article</a:t>
            </a:r>
          </a:p>
          <a:p>
            <a:r>
              <a:rPr lang="en-US" dirty="0"/>
              <a:t>Many internal and external stakeholders can be involved in a Machine Learning project</a:t>
            </a:r>
          </a:p>
        </p:txBody>
      </p:sp>
      <p:sp>
        <p:nvSpPr>
          <p:cNvPr id="2" name="Title 1"/>
          <p:cNvSpPr>
            <a:spLocks noGrp="1"/>
          </p:cNvSpPr>
          <p:nvPr>
            <p:ph type="title"/>
          </p:nvPr>
        </p:nvSpPr>
        <p:spPr/>
        <p:txBody>
          <a:bodyPr/>
          <a:lstStyle/>
          <a:p>
            <a:pPr lvl="0"/>
            <a:r>
              <a:rPr lang="en-US" dirty="0"/>
              <a:t>Machine Learning Everywhere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9787FD-AC24-465A-8B0C-115F73BBB6EC}"/>
              </a:ext>
            </a:extLst>
          </p:cNvPr>
          <p:cNvSpPr>
            <a:spLocks noGrp="1"/>
          </p:cNvSpPr>
          <p:nvPr>
            <p:ph type="title"/>
          </p:nvPr>
        </p:nvSpPr>
        <p:spPr/>
        <p:txBody>
          <a:bodyPr/>
          <a:lstStyle/>
          <a:p>
            <a:r>
              <a:rPr lang="en-US" dirty="0"/>
              <a:t>CRISP-DM</a:t>
            </a:r>
          </a:p>
        </p:txBody>
      </p:sp>
      <p:pic>
        <p:nvPicPr>
          <p:cNvPr id="7" name="Picture 2">
            <a:extLst>
              <a:ext uri="{FF2B5EF4-FFF2-40B4-BE49-F238E27FC236}">
                <a16:creationId xmlns:a16="http://schemas.microsoft.com/office/drawing/2014/main" id="{53B7A590-D137-4FB1-B0CE-8B3E8ADD19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5583" y="1453102"/>
            <a:ext cx="4684253" cy="469621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608A3AE-E990-496E-96A9-5D69CF329D1B}"/>
              </a:ext>
            </a:extLst>
          </p:cNvPr>
          <p:cNvSpPr txBox="1"/>
          <p:nvPr/>
        </p:nvSpPr>
        <p:spPr>
          <a:xfrm>
            <a:off x="1524001" y="6526782"/>
            <a:ext cx="5751511" cy="276999"/>
          </a:xfrm>
          <a:prstGeom prst="rect">
            <a:avLst/>
          </a:prstGeom>
          <a:noFill/>
        </p:spPr>
        <p:txBody>
          <a:bodyPr wrap="none" rtlCol="0">
            <a:spAutoFit/>
          </a:bodyPr>
          <a:lstStyle/>
          <a:p>
            <a:r>
              <a:rPr lang="en-US" sz="1200" dirty="0"/>
              <a:t>Source: https://en.wikipedia.org/wiki/Cross-industry_standard_process_for_data_mining</a:t>
            </a:r>
          </a:p>
        </p:txBody>
      </p:sp>
    </p:spTree>
    <p:extLst>
      <p:ext uri="{BB962C8B-B14F-4D97-AF65-F5344CB8AC3E}">
        <p14:creationId xmlns:p14="http://schemas.microsoft.com/office/powerpoint/2010/main" val="2366032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9787FD-AC24-465A-8B0C-115F73BBB6EC}"/>
              </a:ext>
            </a:extLst>
          </p:cNvPr>
          <p:cNvSpPr>
            <a:spLocks noGrp="1"/>
          </p:cNvSpPr>
          <p:nvPr>
            <p:ph type="title"/>
          </p:nvPr>
        </p:nvSpPr>
        <p:spPr/>
        <p:txBody>
          <a:bodyPr/>
          <a:lstStyle/>
          <a:p>
            <a:r>
              <a:rPr lang="en-US" dirty="0"/>
              <a:t>ML Ops</a:t>
            </a:r>
          </a:p>
        </p:txBody>
      </p:sp>
      <p:sp>
        <p:nvSpPr>
          <p:cNvPr id="8" name="TextBox 7">
            <a:extLst>
              <a:ext uri="{FF2B5EF4-FFF2-40B4-BE49-F238E27FC236}">
                <a16:creationId xmlns:a16="http://schemas.microsoft.com/office/drawing/2014/main" id="{9608A3AE-E990-496E-96A9-5D69CF329D1B}"/>
              </a:ext>
            </a:extLst>
          </p:cNvPr>
          <p:cNvSpPr txBox="1"/>
          <p:nvPr/>
        </p:nvSpPr>
        <p:spPr>
          <a:xfrm>
            <a:off x="1524001" y="6526782"/>
            <a:ext cx="5751511" cy="276999"/>
          </a:xfrm>
          <a:prstGeom prst="rect">
            <a:avLst/>
          </a:prstGeom>
          <a:noFill/>
        </p:spPr>
        <p:txBody>
          <a:bodyPr wrap="none" rtlCol="0">
            <a:spAutoFit/>
          </a:bodyPr>
          <a:lstStyle/>
          <a:p>
            <a:r>
              <a:rPr lang="en-US" sz="1200" dirty="0"/>
              <a:t>Source: https://en.wikipedia.org/wiki/Cross-industry_standard_process_for_data_mining</a:t>
            </a:r>
          </a:p>
        </p:txBody>
      </p:sp>
      <p:sp>
        <p:nvSpPr>
          <p:cNvPr id="9" name="Arrow: Circular 8">
            <a:extLst>
              <a:ext uri="{FF2B5EF4-FFF2-40B4-BE49-F238E27FC236}">
                <a16:creationId xmlns:a16="http://schemas.microsoft.com/office/drawing/2014/main" id="{CD19DB4A-9E74-99C5-345E-41F020674A1B}"/>
              </a:ext>
            </a:extLst>
          </p:cNvPr>
          <p:cNvSpPr/>
          <p:nvPr/>
        </p:nvSpPr>
        <p:spPr>
          <a:xfrm>
            <a:off x="3147137" y="447016"/>
            <a:ext cx="5897727" cy="5897727"/>
          </a:xfrm>
          <a:prstGeom prst="circularArrow">
            <a:avLst>
              <a:gd name="adj1" fmla="val 5544"/>
              <a:gd name="adj2" fmla="val 330680"/>
              <a:gd name="adj3" fmla="val 13781324"/>
              <a:gd name="adj4" fmla="val 17382679"/>
              <a:gd name="adj5" fmla="val 5757"/>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pSp>
        <p:nvGrpSpPr>
          <p:cNvPr id="10" name="Group 9">
            <a:extLst>
              <a:ext uri="{FF2B5EF4-FFF2-40B4-BE49-F238E27FC236}">
                <a16:creationId xmlns:a16="http://schemas.microsoft.com/office/drawing/2014/main" id="{23190652-A49C-A12A-C725-AF8C49A877AB}"/>
              </a:ext>
            </a:extLst>
          </p:cNvPr>
          <p:cNvGrpSpPr/>
          <p:nvPr/>
        </p:nvGrpSpPr>
        <p:grpSpPr>
          <a:xfrm>
            <a:off x="4718373" y="483639"/>
            <a:ext cx="2755255" cy="1377627"/>
            <a:chOff x="2394272" y="160526"/>
            <a:chExt cx="2755255" cy="1377627"/>
          </a:xfrm>
        </p:grpSpPr>
        <p:sp>
          <p:nvSpPr>
            <p:cNvPr id="23" name="Rectangle: Rounded Corners 22">
              <a:extLst>
                <a:ext uri="{FF2B5EF4-FFF2-40B4-BE49-F238E27FC236}">
                  <a16:creationId xmlns:a16="http://schemas.microsoft.com/office/drawing/2014/main" id="{068A27DB-1B25-3973-F2F5-6D2ED54DC592}"/>
                </a:ext>
              </a:extLst>
            </p:cNvPr>
            <p:cNvSpPr/>
            <p:nvPr/>
          </p:nvSpPr>
          <p:spPr>
            <a:xfrm>
              <a:off x="2394272" y="160526"/>
              <a:ext cx="2755255" cy="1377627"/>
            </a:xfrm>
            <a:prstGeom prst="roundRect">
              <a:avLst/>
            </a:prstGeom>
          </p:spPr>
          <p:style>
            <a:lnRef idx="3">
              <a:schemeClr val="lt1"/>
            </a:lnRef>
            <a:fillRef idx="1">
              <a:schemeClr val="accent1"/>
            </a:fillRef>
            <a:effectRef idx="1">
              <a:schemeClr val="accent1"/>
            </a:effectRef>
            <a:fontRef idx="minor">
              <a:schemeClr val="lt1"/>
            </a:fontRef>
          </p:style>
        </p:sp>
        <p:sp>
          <p:nvSpPr>
            <p:cNvPr id="24" name="Rectangle: Rounded Corners 5">
              <a:extLst>
                <a:ext uri="{FF2B5EF4-FFF2-40B4-BE49-F238E27FC236}">
                  <a16:creationId xmlns:a16="http://schemas.microsoft.com/office/drawing/2014/main" id="{C8EBE505-F113-A7FD-B729-6A832EA2336B}"/>
                </a:ext>
              </a:extLst>
            </p:cNvPr>
            <p:cNvSpPr txBox="1"/>
            <p:nvPr/>
          </p:nvSpPr>
          <p:spPr>
            <a:xfrm>
              <a:off x="2461522" y="227776"/>
              <a:ext cx="2620755" cy="1243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GB" sz="3500" b="0" i="0" kern="1200" dirty="0">
                  <a:latin typeface="Helvetica Light" panose="020B0403020202020204" pitchFamily="34" charset="0"/>
                </a:rPr>
                <a:t>Business    Drivers</a:t>
              </a:r>
            </a:p>
          </p:txBody>
        </p:sp>
      </p:grpSp>
      <p:grpSp>
        <p:nvGrpSpPr>
          <p:cNvPr id="11" name="Group 10">
            <a:extLst>
              <a:ext uri="{FF2B5EF4-FFF2-40B4-BE49-F238E27FC236}">
                <a16:creationId xmlns:a16="http://schemas.microsoft.com/office/drawing/2014/main" id="{75633E67-36B0-BD89-4CE5-1F89C70EEE01}"/>
              </a:ext>
            </a:extLst>
          </p:cNvPr>
          <p:cNvGrpSpPr/>
          <p:nvPr/>
        </p:nvGrpSpPr>
        <p:grpSpPr>
          <a:xfrm>
            <a:off x="7110301" y="2221477"/>
            <a:ext cx="2755255" cy="1377627"/>
            <a:chOff x="4786200" y="1898364"/>
            <a:chExt cx="2755255" cy="1377627"/>
          </a:xfrm>
        </p:grpSpPr>
        <p:sp>
          <p:nvSpPr>
            <p:cNvPr id="21" name="Rectangle: Rounded Corners 20">
              <a:extLst>
                <a:ext uri="{FF2B5EF4-FFF2-40B4-BE49-F238E27FC236}">
                  <a16:creationId xmlns:a16="http://schemas.microsoft.com/office/drawing/2014/main" id="{DB5A75C1-EF84-5D6F-E9F8-99AA2CEA3889}"/>
                </a:ext>
              </a:extLst>
            </p:cNvPr>
            <p:cNvSpPr/>
            <p:nvPr/>
          </p:nvSpPr>
          <p:spPr>
            <a:xfrm>
              <a:off x="4786200" y="1898364"/>
              <a:ext cx="2755255" cy="1377627"/>
            </a:xfrm>
            <a:prstGeom prst="roundRect">
              <a:avLst/>
            </a:prstGeom>
          </p:spPr>
          <p:style>
            <a:lnRef idx="3">
              <a:schemeClr val="lt1"/>
            </a:lnRef>
            <a:fillRef idx="1">
              <a:schemeClr val="accent1"/>
            </a:fillRef>
            <a:effectRef idx="1">
              <a:schemeClr val="accent1"/>
            </a:effectRef>
            <a:fontRef idx="minor">
              <a:schemeClr val="lt1"/>
            </a:fontRef>
          </p:style>
        </p:sp>
        <p:sp>
          <p:nvSpPr>
            <p:cNvPr id="22" name="Rectangle: Rounded Corners 7">
              <a:extLst>
                <a:ext uri="{FF2B5EF4-FFF2-40B4-BE49-F238E27FC236}">
                  <a16:creationId xmlns:a16="http://schemas.microsoft.com/office/drawing/2014/main" id="{129C1D7C-D22A-7255-20A8-A2D9185A3323}"/>
                </a:ext>
              </a:extLst>
            </p:cNvPr>
            <p:cNvSpPr txBox="1"/>
            <p:nvPr/>
          </p:nvSpPr>
          <p:spPr>
            <a:xfrm>
              <a:off x="4853450" y="1965614"/>
              <a:ext cx="2620755" cy="1243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GB" sz="3500" b="0" i="0" kern="1200">
                  <a:latin typeface="Helvetica Light" panose="020B0403020202020204" pitchFamily="34" charset="0"/>
                </a:rPr>
                <a:t>Data Science</a:t>
              </a:r>
            </a:p>
          </p:txBody>
        </p:sp>
      </p:grpSp>
      <p:grpSp>
        <p:nvGrpSpPr>
          <p:cNvPr id="12" name="Group 11">
            <a:extLst>
              <a:ext uri="{FF2B5EF4-FFF2-40B4-BE49-F238E27FC236}">
                <a16:creationId xmlns:a16="http://schemas.microsoft.com/office/drawing/2014/main" id="{149751F6-AAB0-3BC1-F22B-269CB14B2624}"/>
              </a:ext>
            </a:extLst>
          </p:cNvPr>
          <p:cNvGrpSpPr/>
          <p:nvPr/>
        </p:nvGrpSpPr>
        <p:grpSpPr>
          <a:xfrm>
            <a:off x="6196666" y="5033357"/>
            <a:ext cx="2755255" cy="1377627"/>
            <a:chOff x="3872565" y="4710244"/>
            <a:chExt cx="2755255" cy="1377627"/>
          </a:xfrm>
        </p:grpSpPr>
        <p:sp>
          <p:nvSpPr>
            <p:cNvPr id="19" name="Rectangle: Rounded Corners 18">
              <a:extLst>
                <a:ext uri="{FF2B5EF4-FFF2-40B4-BE49-F238E27FC236}">
                  <a16:creationId xmlns:a16="http://schemas.microsoft.com/office/drawing/2014/main" id="{AA4B01E6-D4B8-ECBD-7187-727135B2C532}"/>
                </a:ext>
              </a:extLst>
            </p:cNvPr>
            <p:cNvSpPr/>
            <p:nvPr/>
          </p:nvSpPr>
          <p:spPr>
            <a:xfrm>
              <a:off x="3872565" y="4710244"/>
              <a:ext cx="2755255" cy="1377627"/>
            </a:xfrm>
            <a:prstGeom prst="roundRect">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20" name="Rectangle: Rounded Corners 9">
              <a:extLst>
                <a:ext uri="{FF2B5EF4-FFF2-40B4-BE49-F238E27FC236}">
                  <a16:creationId xmlns:a16="http://schemas.microsoft.com/office/drawing/2014/main" id="{44FF5E11-01E5-B48B-6C85-844E201CAF65}"/>
                </a:ext>
              </a:extLst>
            </p:cNvPr>
            <p:cNvSpPr txBox="1"/>
            <p:nvPr/>
          </p:nvSpPr>
          <p:spPr>
            <a:xfrm>
              <a:off x="3939815" y="4777494"/>
              <a:ext cx="2620755" cy="1243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GB" sz="3500" b="0" i="0" kern="1200" dirty="0">
                  <a:latin typeface="Helvetica Light" panose="020B0403020202020204" pitchFamily="34" charset="0"/>
                </a:rPr>
                <a:t>Model Versioning</a:t>
              </a:r>
            </a:p>
          </p:txBody>
        </p:sp>
      </p:grpSp>
      <p:grpSp>
        <p:nvGrpSpPr>
          <p:cNvPr id="13" name="Group 12">
            <a:extLst>
              <a:ext uri="{FF2B5EF4-FFF2-40B4-BE49-F238E27FC236}">
                <a16:creationId xmlns:a16="http://schemas.microsoft.com/office/drawing/2014/main" id="{DB440896-B085-9CA2-86B8-31C06EF2E63A}"/>
              </a:ext>
            </a:extLst>
          </p:cNvPr>
          <p:cNvGrpSpPr/>
          <p:nvPr/>
        </p:nvGrpSpPr>
        <p:grpSpPr>
          <a:xfrm>
            <a:off x="3240080" y="5033357"/>
            <a:ext cx="2755255" cy="1377627"/>
            <a:chOff x="915979" y="4710244"/>
            <a:chExt cx="2755255" cy="1377627"/>
          </a:xfrm>
        </p:grpSpPr>
        <p:sp>
          <p:nvSpPr>
            <p:cNvPr id="17" name="Rectangle: Rounded Corners 16">
              <a:extLst>
                <a:ext uri="{FF2B5EF4-FFF2-40B4-BE49-F238E27FC236}">
                  <a16:creationId xmlns:a16="http://schemas.microsoft.com/office/drawing/2014/main" id="{17801F34-E965-DE6B-7DB3-34035ADE82C7}"/>
                </a:ext>
              </a:extLst>
            </p:cNvPr>
            <p:cNvSpPr/>
            <p:nvPr/>
          </p:nvSpPr>
          <p:spPr>
            <a:xfrm>
              <a:off x="915979" y="4710244"/>
              <a:ext cx="2755255" cy="1377627"/>
            </a:xfrm>
            <a:prstGeom prst="roundRect">
              <a:avLst/>
            </a:prstGeom>
            <a:solidFill>
              <a:schemeClr val="accent1"/>
            </a:solidFill>
          </p:spPr>
          <p:style>
            <a:lnRef idx="3">
              <a:schemeClr val="lt1"/>
            </a:lnRef>
            <a:fillRef idx="1">
              <a:schemeClr val="accent2"/>
            </a:fillRef>
            <a:effectRef idx="1">
              <a:schemeClr val="accent2"/>
            </a:effectRef>
            <a:fontRef idx="minor">
              <a:schemeClr val="lt1"/>
            </a:fontRef>
          </p:style>
        </p:sp>
        <p:sp>
          <p:nvSpPr>
            <p:cNvPr id="18" name="Rectangle: Rounded Corners 11">
              <a:extLst>
                <a:ext uri="{FF2B5EF4-FFF2-40B4-BE49-F238E27FC236}">
                  <a16:creationId xmlns:a16="http://schemas.microsoft.com/office/drawing/2014/main" id="{51F5DD34-7CC6-CB69-8607-1370F4E74FE7}"/>
                </a:ext>
              </a:extLst>
            </p:cNvPr>
            <p:cNvSpPr txBox="1"/>
            <p:nvPr/>
          </p:nvSpPr>
          <p:spPr>
            <a:xfrm>
              <a:off x="983229" y="4777494"/>
              <a:ext cx="2620755" cy="1243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GB" sz="3500" b="0" i="0" kern="1200">
                  <a:latin typeface="Helvetica Light" panose="020B0403020202020204" pitchFamily="34" charset="0"/>
                </a:rPr>
                <a:t>Model Deployment</a:t>
              </a:r>
            </a:p>
          </p:txBody>
        </p:sp>
      </p:grpSp>
      <p:grpSp>
        <p:nvGrpSpPr>
          <p:cNvPr id="14" name="Group 13">
            <a:extLst>
              <a:ext uri="{FF2B5EF4-FFF2-40B4-BE49-F238E27FC236}">
                <a16:creationId xmlns:a16="http://schemas.microsoft.com/office/drawing/2014/main" id="{48954584-BC4B-341C-1D54-365AE6947E8E}"/>
              </a:ext>
            </a:extLst>
          </p:cNvPr>
          <p:cNvGrpSpPr/>
          <p:nvPr/>
        </p:nvGrpSpPr>
        <p:grpSpPr>
          <a:xfrm>
            <a:off x="2326444" y="2221477"/>
            <a:ext cx="2755255" cy="1377627"/>
            <a:chOff x="2343" y="1898364"/>
            <a:chExt cx="2755255" cy="1377627"/>
          </a:xfrm>
        </p:grpSpPr>
        <p:sp>
          <p:nvSpPr>
            <p:cNvPr id="15" name="Rectangle: Rounded Corners 14">
              <a:extLst>
                <a:ext uri="{FF2B5EF4-FFF2-40B4-BE49-F238E27FC236}">
                  <a16:creationId xmlns:a16="http://schemas.microsoft.com/office/drawing/2014/main" id="{A42FADCA-FCB6-6CC4-742F-343DAB2FD16A}"/>
                </a:ext>
              </a:extLst>
            </p:cNvPr>
            <p:cNvSpPr/>
            <p:nvPr/>
          </p:nvSpPr>
          <p:spPr>
            <a:xfrm>
              <a:off x="2343" y="1898364"/>
              <a:ext cx="2755255" cy="1377627"/>
            </a:xfrm>
            <a:prstGeom prst="roundRect">
              <a:avLst/>
            </a:prstGeom>
            <a:solidFill>
              <a:schemeClr val="accent1"/>
            </a:solidFill>
          </p:spPr>
          <p:style>
            <a:lnRef idx="3">
              <a:schemeClr val="lt1"/>
            </a:lnRef>
            <a:fillRef idx="1">
              <a:schemeClr val="accent4"/>
            </a:fillRef>
            <a:effectRef idx="1">
              <a:schemeClr val="accent4"/>
            </a:effectRef>
            <a:fontRef idx="minor">
              <a:schemeClr val="lt1"/>
            </a:fontRef>
          </p:style>
        </p:sp>
        <p:sp>
          <p:nvSpPr>
            <p:cNvPr id="16" name="Rectangle: Rounded Corners 13">
              <a:extLst>
                <a:ext uri="{FF2B5EF4-FFF2-40B4-BE49-F238E27FC236}">
                  <a16:creationId xmlns:a16="http://schemas.microsoft.com/office/drawing/2014/main" id="{377ED3B5-E224-59D9-EA3A-AC8D2793E7D9}"/>
                </a:ext>
              </a:extLst>
            </p:cNvPr>
            <p:cNvSpPr txBox="1"/>
            <p:nvPr/>
          </p:nvSpPr>
          <p:spPr>
            <a:xfrm>
              <a:off x="69593" y="1965614"/>
              <a:ext cx="2620755" cy="1243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GB" sz="3500" b="0" i="0" kern="1200">
                  <a:latin typeface="Helvetica Light" panose="020B0403020202020204" pitchFamily="34" charset="0"/>
                </a:rPr>
                <a:t>Data Pipelines</a:t>
              </a:r>
            </a:p>
          </p:txBody>
        </p:sp>
      </p:grpSp>
    </p:spTree>
    <p:extLst>
      <p:ext uri="{BB962C8B-B14F-4D97-AF65-F5344CB8AC3E}">
        <p14:creationId xmlns:p14="http://schemas.microsoft.com/office/powerpoint/2010/main" val="2765363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1"/>
          </p:nvPr>
        </p:nvSpPr>
        <p:spPr/>
        <p:txBody>
          <a:bodyPr>
            <a:normAutofit/>
          </a:bodyPr>
          <a:lstStyle/>
          <a:p>
            <a:r>
              <a:rPr lang="en-US" dirty="0"/>
              <a:t>Connect with stakeholders on low hanging fruits</a:t>
            </a:r>
          </a:p>
          <a:p>
            <a:r>
              <a:rPr lang="en-US" dirty="0"/>
              <a:t>Use Design Thinking, 10 Types of Innovation, LEAN, Six Sigma, </a:t>
            </a:r>
            <a:r>
              <a:rPr lang="en-US" dirty="0" err="1"/>
              <a:t>etc</a:t>
            </a:r>
            <a:endParaRPr lang="en-US" dirty="0"/>
          </a:p>
          <a:p>
            <a:r>
              <a:rPr lang="en-US" dirty="0"/>
              <a:t>Direct and indirect </a:t>
            </a:r>
            <a:r>
              <a:rPr lang="en-US" b="1" dirty="0"/>
              <a:t>measures</a:t>
            </a:r>
            <a:r>
              <a:rPr lang="en-US" dirty="0"/>
              <a:t> and </a:t>
            </a:r>
            <a:r>
              <a:rPr lang="en-US" b="1" dirty="0"/>
              <a:t>uncertainty</a:t>
            </a:r>
            <a:r>
              <a:rPr lang="en-US" dirty="0"/>
              <a:t> around them</a:t>
            </a:r>
          </a:p>
          <a:p>
            <a:r>
              <a:rPr lang="en-US" dirty="0"/>
              <a:t>Choosing key </a:t>
            </a:r>
            <a:r>
              <a:rPr lang="en-US" b="1" dirty="0"/>
              <a:t>metrics</a:t>
            </a:r>
            <a:r>
              <a:rPr lang="en-US" dirty="0"/>
              <a:t> and </a:t>
            </a:r>
            <a:r>
              <a:rPr lang="en-US" b="1" dirty="0"/>
              <a:t>benchmarks</a:t>
            </a:r>
          </a:p>
          <a:p>
            <a:r>
              <a:rPr lang="en-US" dirty="0"/>
              <a:t>Data collection, acquisition and preparation</a:t>
            </a:r>
          </a:p>
          <a:p>
            <a:r>
              <a:rPr lang="en-US" dirty="0"/>
              <a:t>Stating simplifying assumptions, constraints, granularity?</a:t>
            </a:r>
          </a:p>
          <a:p>
            <a:r>
              <a:rPr lang="en-US" dirty="0"/>
              <a:t>Are there </a:t>
            </a:r>
            <a:r>
              <a:rPr lang="en-US" b="1" dirty="0"/>
              <a:t>ethical considerations</a:t>
            </a:r>
            <a:r>
              <a:rPr lang="en-US" dirty="0"/>
              <a:t> that need to be addressed?</a:t>
            </a:r>
          </a:p>
          <a:p>
            <a:r>
              <a:rPr lang="en-US" dirty="0"/>
              <a:t>Technical aspects of the methodology (machine learning)</a:t>
            </a:r>
          </a:p>
          <a:p>
            <a:r>
              <a:rPr lang="en-US" dirty="0"/>
              <a:t>Technical aspects of the solution (operationalization)</a:t>
            </a:r>
          </a:p>
        </p:txBody>
      </p:sp>
      <p:sp>
        <p:nvSpPr>
          <p:cNvPr id="2" name="Title 1"/>
          <p:cNvSpPr>
            <a:spLocks noGrp="1"/>
          </p:cNvSpPr>
          <p:nvPr>
            <p:ph type="title"/>
          </p:nvPr>
        </p:nvSpPr>
        <p:spPr/>
        <p:txBody>
          <a:bodyPr/>
          <a:lstStyle/>
          <a:p>
            <a:r>
              <a:rPr lang="en-US" dirty="0"/>
              <a:t>Business Drivers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1"/>
          </p:nvPr>
        </p:nvSpPr>
        <p:spPr/>
        <p:txBody>
          <a:bodyPr>
            <a:normAutofit/>
          </a:bodyPr>
          <a:lstStyle/>
          <a:p>
            <a:r>
              <a:rPr lang="en-US" dirty="0"/>
              <a:t>Keep stakeholders updated</a:t>
            </a:r>
          </a:p>
          <a:p>
            <a:r>
              <a:rPr lang="en-US" dirty="0"/>
              <a:t>Build prototypes</a:t>
            </a:r>
          </a:p>
          <a:p>
            <a:r>
              <a:rPr lang="en-US" dirty="0"/>
              <a:t>Log experiments</a:t>
            </a:r>
          </a:p>
          <a:p>
            <a:r>
              <a:rPr lang="en-US" dirty="0"/>
              <a:t>Iterate, iterate, iterate</a:t>
            </a:r>
          </a:p>
          <a:p>
            <a:r>
              <a:rPr lang="en-US" b="1" dirty="0"/>
              <a:t>Technology</a:t>
            </a:r>
            <a:r>
              <a:rPr lang="en-US" dirty="0"/>
              <a:t>: Python, R</a:t>
            </a:r>
          </a:p>
        </p:txBody>
      </p:sp>
      <p:sp>
        <p:nvSpPr>
          <p:cNvPr id="2" name="Title 1"/>
          <p:cNvSpPr>
            <a:spLocks noGrp="1"/>
          </p:cNvSpPr>
          <p:nvPr>
            <p:ph type="title"/>
          </p:nvPr>
        </p:nvSpPr>
        <p:spPr/>
        <p:txBody>
          <a:bodyPr/>
          <a:lstStyle/>
          <a:p>
            <a:r>
              <a:rPr lang="en-US" dirty="0"/>
              <a:t>Data Science</a:t>
            </a:r>
          </a:p>
        </p:txBody>
      </p:sp>
    </p:spTree>
    <p:extLst>
      <p:ext uri="{BB962C8B-B14F-4D97-AF65-F5344CB8AC3E}">
        <p14:creationId xmlns:p14="http://schemas.microsoft.com/office/powerpoint/2010/main" val="1317609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1"/>
          </p:nvPr>
        </p:nvSpPr>
        <p:spPr/>
        <p:txBody>
          <a:bodyPr>
            <a:normAutofit/>
          </a:bodyPr>
          <a:lstStyle/>
          <a:p>
            <a:r>
              <a:rPr lang="en-US" dirty="0"/>
              <a:t>Iteratively improve models</a:t>
            </a:r>
          </a:p>
          <a:p>
            <a:r>
              <a:rPr lang="en-US" dirty="0"/>
              <a:t>Feature engineering</a:t>
            </a:r>
          </a:p>
          <a:p>
            <a:r>
              <a:rPr lang="en-US" dirty="0"/>
              <a:t>Hyperparameters</a:t>
            </a:r>
          </a:p>
          <a:p>
            <a:r>
              <a:rPr lang="en-US" dirty="0"/>
              <a:t>Track and archive models</a:t>
            </a:r>
          </a:p>
          <a:p>
            <a:r>
              <a:rPr lang="en-US" dirty="0"/>
              <a:t>Track and archive data</a:t>
            </a:r>
          </a:p>
          <a:p>
            <a:r>
              <a:rPr lang="en-US" dirty="0"/>
              <a:t>Make it reproducible</a:t>
            </a:r>
          </a:p>
          <a:p>
            <a:r>
              <a:rPr lang="en-US" b="1" dirty="0"/>
              <a:t>Technology</a:t>
            </a:r>
            <a:r>
              <a:rPr lang="en-US" dirty="0"/>
              <a:t>: Python, R</a:t>
            </a:r>
          </a:p>
          <a:p>
            <a:endParaRPr lang="en-US" dirty="0"/>
          </a:p>
        </p:txBody>
      </p:sp>
      <p:sp>
        <p:nvSpPr>
          <p:cNvPr id="2" name="Title 1"/>
          <p:cNvSpPr>
            <a:spLocks noGrp="1"/>
          </p:cNvSpPr>
          <p:nvPr>
            <p:ph type="title"/>
          </p:nvPr>
        </p:nvSpPr>
        <p:spPr/>
        <p:txBody>
          <a:bodyPr/>
          <a:lstStyle/>
          <a:p>
            <a:r>
              <a:rPr lang="en-US" dirty="0"/>
              <a:t>Model Versioning</a:t>
            </a:r>
          </a:p>
        </p:txBody>
      </p:sp>
    </p:spTree>
    <p:extLst>
      <p:ext uri="{BB962C8B-B14F-4D97-AF65-F5344CB8AC3E}">
        <p14:creationId xmlns:p14="http://schemas.microsoft.com/office/powerpoint/2010/main" val="29427086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Lesson 10: Machine Learning Pitfalls&amp;quot;&quot;/&gt;&lt;property id=&quot;20307&quot; value=&quot;256&quot;/&gt;&lt;/object&gt;&lt;object type=&quot;3&quot; unique_id=&quot;10004&quot;&gt;&lt;property id=&quot;20148&quot; value=&quot;5&quot;/&gt;&lt;property id=&quot;20300&quot; value=&quot;Slide 2 - &amp;quot;Today's Agenda&amp;quot;&quot;/&gt;&lt;property id=&quot;20307&quot; value=&quot;257&quot;/&gt;&lt;/object&gt;&lt;object type=&quot;3&quot; unique_id=&quot;12062&quot;&gt;&lt;property id=&quot;20148&quot; value=&quot;5&quot;/&gt;&lt;property id=&quot;20300&quot; value=&quot;Slide 4 - &amp;quot; Underfitting vs. Overfitting&amp;quot;&quot;/&gt;&lt;property id=&quot;20307&quot; value=&quot;259&quot;/&gt;&lt;/object&gt;&lt;object type=&quot;3&quot; unique_id=&quot;12063&quot;&gt;&lt;property id=&quot;20148&quot; value=&quot;5&quot;/&gt;&lt;property id=&quot;20300&quot; value=&quot;Slide 5 - &amp;quot;Overfitting and Complexity&amp;quot;&quot;/&gt;&lt;property id=&quot;20307&quot; value=&quot;260&quot;/&gt;&lt;/object&gt;&lt;object type=&quot;3&quot; unique_id=&quot;12064&quot;&gt;&lt;property id=&quot;20148&quot; value=&quot;5&quot;/&gt;&lt;property id=&quot;20300&quot; value=&quot;Slide 7 - &amp;quot;Break Time&amp;quot;&quot;/&gt;&lt;property id=&quot;20307&quot; value=&quot;261&quot;/&gt;&lt;/object&gt;&lt;object type=&quot;3&quot; unique_id=&quot;12327&quot;&gt;&lt;property id=&quot;20148&quot; value=&quot;5&quot;/&gt;&lt;property id=&quot;20300&quot; value=&quot;Slide 3 - &amp;quot;Learning Objectives&amp;quot;&quot;/&gt;&lt;property id=&quot;20307&quot; value=&quot;280&quot;/&gt;&lt;/object&gt;&lt;object type=&quot;3&quot; unique_id=&quot;13073&quot;&gt;&lt;property id=&quot;20148&quot; value=&quot;5&quot;/&gt;&lt;property id=&quot;20300&quot; value=&quot;Slide 11 - &amp;quot;L1 vs L2 Norm Regularization&amp;quot;&quot;/&gt;&lt;property id=&quot;20307&quot; value=&quot;292&quot;/&gt;&lt;/object&gt;&lt;object type=&quot;3&quot; unique_id=&quot;13729&quot;&gt;&lt;property id=&quot;20148&quot; value=&quot;5&quot;/&gt;&lt;property id=&quot;20300&quot; value=&quot;Slide 8 - &amp;quot;What Are Hyper-Parameters?&amp;quot;&quot;/&gt;&lt;property id=&quot;20307&quot; value=&quot;295&quot;/&gt;&lt;/object&gt;&lt;object type=&quot;3&quot; unique_id=&quot;13730&quot;&gt;&lt;property id=&quot;20148&quot; value=&quot;5&quot;/&gt;&lt;property id=&quot;20300&quot; value=&quot;Slide 9 - &amp;quot;Model Selection and Validation&amp;quot;&quot;/&gt;&lt;property id=&quot;20307&quot; value=&quot;296&quot;/&gt;&lt;/object&gt;&lt;object type=&quot;3&quot; unique_id=&quot;13731&quot;&gt;&lt;property id=&quot;20148&quot; value=&quot;5&quot;/&gt;&lt;property id=&quot;20300&quot; value=&quot;Slide 10 - &amp;quot;Regularization&amp;quot;&quot;/&gt;&lt;property id=&quot;20307&quot; value=&quot;297&quot;/&gt;&lt;/object&gt;&lt;object type=&quot;3&quot; unique_id=&quot;13732&quot;&gt;&lt;property id=&quot;20148&quot; value=&quot;5&quot;/&gt;&lt;property id=&quot;20300&quot; value=&quot;Slide 12 - &amp;quot;Types of Regularization&amp;quot;&quot;/&gt;&lt;property id=&quot;20307&quot; value=&quot;298&quot;/&gt;&lt;/object&gt;&lt;object type=&quot;3&quot; unique_id=&quot;13733&quot;&gt;&lt;property id=&quot;20148&quot; value=&quot;5&quot;/&gt;&lt;property id=&quot;20300&quot; value=&quot;Slide 13 - &amp;quot;Discussion&amp;quot;&quot;/&gt;&lt;property id=&quot;20307&quot; value=&quot;299&quot;/&gt;&lt;/object&gt;&lt;object type=&quot;3&quot; unique_id=&quot;13734&quot;&gt;&lt;property id=&quot;20148&quot; value=&quot;5&quot;/&gt;&lt;property id=&quot;20300&quot; value=&quot;Slide 14 - &amp;quot;Test Data vs. Validation Data&amp;quot;&quot;/&gt;&lt;property id=&quot;20307&quot; value=&quot;300&quot;/&gt;&lt;/object&gt;&lt;object type=&quot;3&quot; unique_id=&quot;13735&quot;&gt;&lt;property id=&quot;20148&quot; value=&quot;5&quot;/&gt;&lt;property id=&quot;20300&quot; value=&quot;Slide 15 - &amp;quot;Cross Validation&amp;quot;&quot;/&gt;&lt;property id=&quot;20307&quot; value=&quot;301&quot;/&gt;&lt;/object&gt;&lt;object type=&quot;3&quot; unique_id=&quot;14009&quot;&gt;&lt;property id=&quot;20148&quot; value=&quot;5&quot;/&gt;&lt;property id=&quot;20300&quot; value=&quot;Slide 16 - &amp;quot;Notebook Time&amp;quot;&quot;/&gt;&lt;property id=&quot;20307&quot; value=&quot;307&quot;/&gt;&lt;/object&gt;&lt;object type=&quot;3&quot; unique_id=&quot;14010&quot;&gt;&lt;property id=&quot;20148&quot; value=&quot;5&quot;/&gt;&lt;property id=&quot;20300&quot; value=&quot;Slide 20 - &amp;quot;The Class Imbalance Problem&amp;quot;&quot;/&gt;&lt;property id=&quot;20307&quot; value=&quot;308&quot;/&gt;&lt;/object&gt;&lt;object type=&quot;3&quot; unique_id=&quot;14011&quot;&gt;&lt;property id=&quot;20148&quot; value=&quot;5&quot;/&gt;&lt;property id=&quot;20300&quot; value=&quot;Slide 21 - &amp;quot;The Confusion Matrix&amp;quot;&quot;/&gt;&lt;property id=&quot;20307&quot; value=&quot;309&quot;/&gt;&lt;/object&gt;&lt;object type=&quot;3&quot; unique_id=&quot;14012&quot;&gt;&lt;property id=&quot;20148&quot; value=&quot;5&quot;/&gt;&lt;property id=&quot;20300&quot; value=&quot;Slide 22 - &amp;quot;Discussion&amp;quot;&quot;/&gt;&lt;property id=&quot;20307&quot; value=&quot;310&quot;/&gt;&lt;/object&gt;&lt;object type=&quot;3&quot; unique_id=&quot;14329&quot;&gt;&lt;property id=&quot;20148&quot; value=&quot;5&quot;/&gt;&lt;property id=&quot;20300&quot; value=&quot;Slide 6&quot;/&gt;&lt;property id=&quot;20307&quot; value=&quot;311&quot;/&gt;&lt;/object&gt;&lt;object type=&quot;3&quot; unique_id=&quot;14330&quot;&gt;&lt;property id=&quot;20148&quot; value=&quot;5&quot;/&gt;&lt;property id=&quot;20300&quot; value=&quot;Slide 17&quot;/&gt;&lt;property id=&quot;20307&quot; value=&quot;312&quot;/&gt;&lt;/object&gt;&lt;object type=&quot;3&quot; unique_id=&quot;14331&quot;&gt;&lt;property id=&quot;20148&quot; value=&quot;5&quot;/&gt;&lt;property id=&quot;20300&quot; value=&quot;Slide 18&quot;/&gt;&lt;property id=&quot;20307&quot; value=&quot;313&quot;/&gt;&lt;/object&gt;&lt;object type=&quot;3&quot; unique_id=&quot;14332&quot;&gt;&lt;property id=&quot;20148&quot; value=&quot;5&quot;/&gt;&lt;property id=&quot;20300&quot; value=&quot;Slide 19 - &amp;quot;Break Time&amp;quot;&quot;/&gt;&lt;property id=&quot;20307&quot; value=&quot;314&quot;/&gt;&lt;/object&gt;&lt;object type=&quot;3&quot; unique_id=&quot;14333&quot;&gt;&lt;property id=&quot;20148&quot; value=&quot;5&quot;/&gt;&lt;property id=&quot;20300&quot; value=&quot;Slide 23 - &amp;quot;Precision and Recall&amp;quot;&quot;/&gt;&lt;property id=&quot;20307&quot; value=&quot;315&quot;/&gt;&lt;/object&gt;&lt;object type=&quot;3&quot; unique_id=&quot;14334&quot;&gt;&lt;property id=&quot;20148&quot; value=&quot;5&quot;/&gt;&lt;property id=&quot;20300&quot; value=&quot;Slide 24 - &amp;quot;Accuracy, Precision and Recall&amp;quot;&quot;/&gt;&lt;property id=&quot;20307&quot; value=&quot;316&quot;/&gt;&lt;/object&gt;&lt;object type=&quot;3&quot; unique_id=&quot;14335&quot;&gt;&lt;property id=&quot;20148&quot; value=&quot;5&quot;/&gt;&lt;property id=&quot;20300&quot; value=&quot;Slide 25 - &amp;quot;Discussion&amp;quot;&quot;/&gt;&lt;property id=&quot;20307&quot; value=&quot;317&quot;/&gt;&lt;/object&gt;&lt;/object&gt;&lt;object type=&quot;8&quot; unique_id=&quot;10050&quot;&gt;&lt;/object&gt;&lt;/object&gt;&lt;/database&gt;"/>
  <p:tag name="SECTOMILLISECCONVERTED" val="1"/>
</p:tagLst>
</file>

<file path=ppt/theme/theme1.xml><?xml version="1.0" encoding="utf-8"?>
<a:theme xmlns:a="http://schemas.openxmlformats.org/drawingml/2006/main" name="1_Custom Design">
  <a:themeElements>
    <a:clrScheme name="4b2e83 1">
      <a:dk1>
        <a:srgbClr val="4B2E83"/>
      </a:dk1>
      <a:lt1>
        <a:srgbClr val="E8D3A2"/>
      </a:lt1>
      <a:dk2>
        <a:srgbClr val="4B2E83"/>
      </a:dk2>
      <a:lt2>
        <a:srgbClr val="FFFFFF"/>
      </a:lt2>
      <a:accent1>
        <a:srgbClr val="4B2E83"/>
      </a:accent1>
      <a:accent2>
        <a:srgbClr val="E8D3A2"/>
      </a:accent2>
      <a:accent3>
        <a:srgbClr val="FFFFFF"/>
      </a:accent3>
      <a:accent4>
        <a:srgbClr val="B2B2B2"/>
      </a:accent4>
      <a:accent5>
        <a:srgbClr val="26005C"/>
      </a:accent5>
      <a:accent6>
        <a:srgbClr val="917B4C"/>
      </a:accent6>
      <a:hlink>
        <a:srgbClr val="26005C"/>
      </a:hlink>
      <a:folHlink>
        <a:srgbClr val="3300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UW">
      <a:majorFont>
        <a:latin typeface="Encode Sans Compressed"/>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3944</TotalTime>
  <Words>2340</Words>
  <Application>Microsoft Office PowerPoint</Application>
  <PresentationFormat>Widescreen</PresentationFormat>
  <Paragraphs>234</Paragraphs>
  <Slides>38</Slides>
  <Notes>1</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38</vt:i4>
      </vt:variant>
    </vt:vector>
  </HeadingPairs>
  <TitlesOfParts>
    <vt:vector size="56" baseType="lpstr">
      <vt:lpstr>Arial</vt:lpstr>
      <vt:lpstr>Arial MT</vt:lpstr>
      <vt:lpstr>Calibri</vt:lpstr>
      <vt:lpstr>Consolas</vt:lpstr>
      <vt:lpstr>Encode Sans Compressed</vt:lpstr>
      <vt:lpstr>Encode Sans Normal</vt:lpstr>
      <vt:lpstr>Encode Sans Normal Black</vt:lpstr>
      <vt:lpstr>Helvetica Light</vt:lpstr>
      <vt:lpstr>Lato Extended</vt:lpstr>
      <vt:lpstr>Lucida Grande</vt:lpstr>
      <vt:lpstr>Open Sans</vt:lpstr>
      <vt:lpstr>Open Sans Light</vt:lpstr>
      <vt:lpstr>Segoe UI Light</vt:lpstr>
      <vt:lpstr>Söhne</vt:lpstr>
      <vt:lpstr>Uni Sans Regular</vt:lpstr>
      <vt:lpstr>Wingdings</vt:lpstr>
      <vt:lpstr>1_Custom Design</vt:lpstr>
      <vt:lpstr>Custom Design</vt:lpstr>
      <vt:lpstr>PowerPoint Presentation</vt:lpstr>
      <vt:lpstr>Today's Agenda</vt:lpstr>
      <vt:lpstr>Learning Objectives</vt:lpstr>
      <vt:lpstr>Machine Learning Everywhere</vt:lpstr>
      <vt:lpstr>CRISP-DM</vt:lpstr>
      <vt:lpstr>ML Ops</vt:lpstr>
      <vt:lpstr>Business Drivers</vt:lpstr>
      <vt:lpstr>Data Science</vt:lpstr>
      <vt:lpstr>Model Versioning</vt:lpstr>
      <vt:lpstr>Model Deployment</vt:lpstr>
      <vt:lpstr>Data Pipelines</vt:lpstr>
      <vt:lpstr>Why MLOps</vt:lpstr>
      <vt:lpstr>PowerPoint Presentation</vt:lpstr>
      <vt:lpstr>Why you need to monitor your Machine Learning models in production</vt:lpstr>
      <vt:lpstr>Why we need to monitor ML models</vt:lpstr>
      <vt:lpstr>ML Ops</vt:lpstr>
      <vt:lpstr>ML Ops Architecture </vt:lpstr>
      <vt:lpstr>Neptune</vt:lpstr>
      <vt:lpstr>MLFlow</vt:lpstr>
      <vt:lpstr>Kubeflow</vt:lpstr>
      <vt:lpstr>Pachyderm</vt:lpstr>
      <vt:lpstr>Common ML Ops Functionality </vt:lpstr>
      <vt:lpstr>ML deployment options</vt:lpstr>
      <vt:lpstr>Cloud deployment</vt:lpstr>
      <vt:lpstr>Cloud deployment – streaming API</vt:lpstr>
      <vt:lpstr>Cloud deployment – batch</vt:lpstr>
      <vt:lpstr>Client deployment</vt:lpstr>
      <vt:lpstr>Client deployment</vt:lpstr>
      <vt:lpstr>Hybrid deployment – federated learning</vt:lpstr>
      <vt:lpstr>Recap</vt:lpstr>
      <vt:lpstr>Recap: ML steps covered so far</vt:lpstr>
      <vt:lpstr>General advices for ML practice</vt:lpstr>
      <vt:lpstr>Tip #1: don’t overlook the power of linear  models</vt:lpstr>
      <vt:lpstr>Tip #2: improve performance with more  feature engineering</vt:lpstr>
      <vt:lpstr>Tip #3: model interpretability is important</vt:lpstr>
      <vt:lpstr>Tip #4: error analysis is often overlooked</vt:lpstr>
      <vt:lpstr>Ethics of Artificial Intelligence (AI)</vt:lpstr>
      <vt:lpstr>Farewell, and stay connected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Cohen</dc:creator>
  <cp:lastModifiedBy>mneimneh</cp:lastModifiedBy>
  <cp:revision>143</cp:revision>
  <dcterms:created xsi:type="dcterms:W3CDTF">2020-10-02T19:26:11Z</dcterms:created>
  <dcterms:modified xsi:type="dcterms:W3CDTF">2023-06-18T22:18:59Z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2020-09-30T00:00:00Z</vt:filetime>
  </property>
  <property fmtid="{D5CDD505-2E9C-101B-9397-08002B2CF9AE}" pid="3" name="Creator">
    <vt:lpwstr>Chromium</vt:lpwstr>
  </property>
  <property fmtid="{D5CDD505-2E9C-101B-9397-08002B2CF9AE}" pid="4" name="LastSaved">
    <vt:filetime>2020-10-02T00:00:00Z</vt:filetime>
  </property>
</Properties>
</file>