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g" ContentType="image/png"/>
  <Override PartName="/ppt/media/image12.jpg" ContentType="image/p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4"/>
  </p:notesMasterIdLst>
  <p:sldIdLst>
    <p:sldId id="302" r:id="rId2"/>
    <p:sldId id="281" r:id="rId3"/>
    <p:sldId id="280" r:id="rId4"/>
    <p:sldId id="282" r:id="rId5"/>
    <p:sldId id="284" r:id="rId6"/>
    <p:sldId id="292" r:id="rId7"/>
    <p:sldId id="290" r:id="rId8"/>
    <p:sldId id="286" r:id="rId9"/>
    <p:sldId id="287" r:id="rId10"/>
    <p:sldId id="288" r:id="rId11"/>
    <p:sldId id="291" r:id="rId12"/>
    <p:sldId id="289" r:id="rId13"/>
    <p:sldId id="293" r:id="rId14"/>
    <p:sldId id="295" r:id="rId15"/>
    <p:sldId id="301" r:id="rId16"/>
    <p:sldId id="294" r:id="rId17"/>
    <p:sldId id="299" r:id="rId18"/>
    <p:sldId id="298" r:id="rId19"/>
    <p:sldId id="297" r:id="rId20"/>
    <p:sldId id="303" r:id="rId21"/>
    <p:sldId id="300"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2742" autoAdjust="0"/>
  </p:normalViewPr>
  <p:slideViewPr>
    <p:cSldViewPr snapToGrid="0">
      <p:cViewPr varScale="1">
        <p:scale>
          <a:sx n="62" d="100"/>
          <a:sy n="62"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19C48-EF1B-423F-8772-4F5EC33E203D}"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3976F-B592-4AA5-A192-5898AEE44B98}" type="slidenum">
              <a:rPr lang="en-US" smtClean="0"/>
              <a:t>‹#›</a:t>
            </a:fld>
            <a:endParaRPr lang="en-US"/>
          </a:p>
        </p:txBody>
      </p:sp>
    </p:spTree>
    <p:extLst>
      <p:ext uri="{BB962C8B-B14F-4D97-AF65-F5344CB8AC3E}">
        <p14:creationId xmlns:p14="http://schemas.microsoft.com/office/powerpoint/2010/main" val="1846747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a:t>
            </a:fld>
            <a:endParaRPr lang="en-US"/>
          </a:p>
        </p:txBody>
      </p:sp>
    </p:spTree>
    <p:extLst>
      <p:ext uri="{BB962C8B-B14F-4D97-AF65-F5344CB8AC3E}">
        <p14:creationId xmlns:p14="http://schemas.microsoft.com/office/powerpoint/2010/main" val="84971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10</a:t>
            </a:fld>
            <a:endParaRPr lang="en-US"/>
          </a:p>
        </p:txBody>
      </p:sp>
    </p:spTree>
    <p:extLst>
      <p:ext uri="{BB962C8B-B14F-4D97-AF65-F5344CB8AC3E}">
        <p14:creationId xmlns:p14="http://schemas.microsoft.com/office/powerpoint/2010/main" val="260469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11</a:t>
            </a:fld>
            <a:endParaRPr lang="en-US"/>
          </a:p>
        </p:txBody>
      </p:sp>
    </p:spTree>
    <p:extLst>
      <p:ext uri="{BB962C8B-B14F-4D97-AF65-F5344CB8AC3E}">
        <p14:creationId xmlns:p14="http://schemas.microsoft.com/office/powerpoint/2010/main" val="4235956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12</a:t>
            </a:fld>
            <a:endParaRPr lang="en-US"/>
          </a:p>
        </p:txBody>
      </p:sp>
    </p:spTree>
    <p:extLst>
      <p:ext uri="{BB962C8B-B14F-4D97-AF65-F5344CB8AC3E}">
        <p14:creationId xmlns:p14="http://schemas.microsoft.com/office/powerpoint/2010/main" val="221432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13</a:t>
            </a:fld>
            <a:endParaRPr lang="en-US"/>
          </a:p>
        </p:txBody>
      </p:sp>
    </p:spTree>
    <p:extLst>
      <p:ext uri="{BB962C8B-B14F-4D97-AF65-F5344CB8AC3E}">
        <p14:creationId xmlns:p14="http://schemas.microsoft.com/office/powerpoint/2010/main" val="190604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14</a:t>
            </a:fld>
            <a:endParaRPr lang="en-US"/>
          </a:p>
        </p:txBody>
      </p:sp>
    </p:spTree>
    <p:extLst>
      <p:ext uri="{BB962C8B-B14F-4D97-AF65-F5344CB8AC3E}">
        <p14:creationId xmlns:p14="http://schemas.microsoft.com/office/powerpoint/2010/main" val="2354263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15</a:t>
            </a:fld>
            <a:endParaRPr lang="en-US"/>
          </a:p>
        </p:txBody>
      </p:sp>
    </p:spTree>
    <p:extLst>
      <p:ext uri="{BB962C8B-B14F-4D97-AF65-F5344CB8AC3E}">
        <p14:creationId xmlns:p14="http://schemas.microsoft.com/office/powerpoint/2010/main" val="2549592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16</a:t>
            </a:fld>
            <a:endParaRPr lang="en-US"/>
          </a:p>
        </p:txBody>
      </p:sp>
    </p:spTree>
    <p:extLst>
      <p:ext uri="{BB962C8B-B14F-4D97-AF65-F5344CB8AC3E}">
        <p14:creationId xmlns:p14="http://schemas.microsoft.com/office/powerpoint/2010/main" val="1593863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17</a:t>
            </a:fld>
            <a:endParaRPr lang="en-US"/>
          </a:p>
        </p:txBody>
      </p:sp>
    </p:spTree>
    <p:extLst>
      <p:ext uri="{BB962C8B-B14F-4D97-AF65-F5344CB8AC3E}">
        <p14:creationId xmlns:p14="http://schemas.microsoft.com/office/powerpoint/2010/main" val="1636487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18</a:t>
            </a:fld>
            <a:endParaRPr lang="en-US"/>
          </a:p>
        </p:txBody>
      </p:sp>
    </p:spTree>
    <p:extLst>
      <p:ext uri="{BB962C8B-B14F-4D97-AF65-F5344CB8AC3E}">
        <p14:creationId xmlns:p14="http://schemas.microsoft.com/office/powerpoint/2010/main" val="869241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19</a:t>
            </a:fld>
            <a:endParaRPr lang="en-US"/>
          </a:p>
        </p:txBody>
      </p:sp>
    </p:spTree>
    <p:extLst>
      <p:ext uri="{BB962C8B-B14F-4D97-AF65-F5344CB8AC3E}">
        <p14:creationId xmlns:p14="http://schemas.microsoft.com/office/powerpoint/2010/main" val="305487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a:t>
            </a:fld>
            <a:endParaRPr lang="en-US"/>
          </a:p>
        </p:txBody>
      </p:sp>
    </p:spTree>
    <p:extLst>
      <p:ext uri="{BB962C8B-B14F-4D97-AF65-F5344CB8AC3E}">
        <p14:creationId xmlns:p14="http://schemas.microsoft.com/office/powerpoint/2010/main" val="2429207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20</a:t>
            </a:fld>
            <a:endParaRPr lang="en-US"/>
          </a:p>
        </p:txBody>
      </p:sp>
    </p:spTree>
    <p:extLst>
      <p:ext uri="{BB962C8B-B14F-4D97-AF65-F5344CB8AC3E}">
        <p14:creationId xmlns:p14="http://schemas.microsoft.com/office/powerpoint/2010/main" val="2558645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21</a:t>
            </a:fld>
            <a:endParaRPr lang="en-US"/>
          </a:p>
        </p:txBody>
      </p:sp>
    </p:spTree>
    <p:extLst>
      <p:ext uri="{BB962C8B-B14F-4D97-AF65-F5344CB8AC3E}">
        <p14:creationId xmlns:p14="http://schemas.microsoft.com/office/powerpoint/2010/main" val="4147650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22</a:t>
            </a:fld>
            <a:endParaRPr lang="en-US"/>
          </a:p>
        </p:txBody>
      </p:sp>
    </p:spTree>
    <p:extLst>
      <p:ext uri="{BB962C8B-B14F-4D97-AF65-F5344CB8AC3E}">
        <p14:creationId xmlns:p14="http://schemas.microsoft.com/office/powerpoint/2010/main" val="372699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3</a:t>
            </a:fld>
            <a:endParaRPr lang="en-US"/>
          </a:p>
        </p:txBody>
      </p:sp>
    </p:spTree>
    <p:extLst>
      <p:ext uri="{BB962C8B-B14F-4D97-AF65-F5344CB8AC3E}">
        <p14:creationId xmlns:p14="http://schemas.microsoft.com/office/powerpoint/2010/main" val="124573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4</a:t>
            </a:fld>
            <a:endParaRPr lang="en-US"/>
          </a:p>
        </p:txBody>
      </p:sp>
    </p:spTree>
    <p:extLst>
      <p:ext uri="{BB962C8B-B14F-4D97-AF65-F5344CB8AC3E}">
        <p14:creationId xmlns:p14="http://schemas.microsoft.com/office/powerpoint/2010/main" val="229180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5</a:t>
            </a:fld>
            <a:endParaRPr lang="en-US"/>
          </a:p>
        </p:txBody>
      </p:sp>
    </p:spTree>
    <p:extLst>
      <p:ext uri="{BB962C8B-B14F-4D97-AF65-F5344CB8AC3E}">
        <p14:creationId xmlns:p14="http://schemas.microsoft.com/office/powerpoint/2010/main" val="170191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6</a:t>
            </a:fld>
            <a:endParaRPr lang="en-US"/>
          </a:p>
        </p:txBody>
      </p:sp>
    </p:spTree>
    <p:extLst>
      <p:ext uri="{BB962C8B-B14F-4D97-AF65-F5344CB8AC3E}">
        <p14:creationId xmlns:p14="http://schemas.microsoft.com/office/powerpoint/2010/main" val="93545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7</a:t>
            </a:fld>
            <a:endParaRPr lang="en-US"/>
          </a:p>
        </p:txBody>
      </p:sp>
    </p:spTree>
    <p:extLst>
      <p:ext uri="{BB962C8B-B14F-4D97-AF65-F5344CB8AC3E}">
        <p14:creationId xmlns:p14="http://schemas.microsoft.com/office/powerpoint/2010/main" val="344725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8</a:t>
            </a:fld>
            <a:endParaRPr lang="en-US"/>
          </a:p>
        </p:txBody>
      </p:sp>
    </p:spTree>
    <p:extLst>
      <p:ext uri="{BB962C8B-B14F-4D97-AF65-F5344CB8AC3E}">
        <p14:creationId xmlns:p14="http://schemas.microsoft.com/office/powerpoint/2010/main" val="4220309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F3976F-B592-4AA5-A192-5898AEE44B98}" type="slidenum">
              <a:rPr lang="en-US" smtClean="0"/>
              <a:t>9</a:t>
            </a:fld>
            <a:endParaRPr lang="en-US"/>
          </a:p>
        </p:txBody>
      </p:sp>
    </p:spTree>
    <p:extLst>
      <p:ext uri="{BB962C8B-B14F-4D97-AF65-F5344CB8AC3E}">
        <p14:creationId xmlns:p14="http://schemas.microsoft.com/office/powerpoint/2010/main" val="2388704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4764-C2C9-40BB-A391-28F490CEA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CD21A-BE1C-48A0-91BB-8565BE14C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1E02C1-F9CA-4073-83AD-DC265B5669F0}"/>
              </a:ext>
            </a:extLst>
          </p:cNvPr>
          <p:cNvSpPr>
            <a:spLocks noGrp="1"/>
          </p:cNvSpPr>
          <p:nvPr>
            <p:ph type="dt" sz="half" idx="10"/>
          </p:nvPr>
        </p:nvSpPr>
        <p:spPr/>
        <p:txBody>
          <a:bodyPr/>
          <a:lstStyle/>
          <a:p>
            <a:fld id="{90CEF7CC-504B-4EEF-A38A-10CCBFD0B67D}" type="datetimeFigureOut">
              <a:rPr lang="en-US" smtClean="0"/>
              <a:t>9/26/2019</a:t>
            </a:fld>
            <a:endParaRPr lang="en-US"/>
          </a:p>
        </p:txBody>
      </p:sp>
      <p:sp>
        <p:nvSpPr>
          <p:cNvPr id="5" name="Footer Placeholder 4">
            <a:extLst>
              <a:ext uri="{FF2B5EF4-FFF2-40B4-BE49-F238E27FC236}">
                <a16:creationId xmlns:a16="http://schemas.microsoft.com/office/drawing/2014/main" id="{6BEFBA47-3771-4C1C-B24A-82AB0115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68F4B-B6A5-49A0-AC5B-F25E310B49BB}"/>
              </a:ext>
            </a:extLst>
          </p:cNvPr>
          <p:cNvSpPr>
            <a:spLocks noGrp="1"/>
          </p:cNvSpPr>
          <p:nvPr>
            <p:ph type="sldNum" sz="quarter" idx="12"/>
          </p:nvPr>
        </p:nvSpPr>
        <p:spPr/>
        <p:txBody>
          <a:bodyPr/>
          <a:lstStyle/>
          <a:p>
            <a:fld id="{AC52AFA1-EF6F-41D3-A308-14C999863E8C}" type="slidenum">
              <a:rPr lang="en-US" smtClean="0"/>
              <a:t>‹#›</a:t>
            </a:fld>
            <a:endParaRPr lang="en-US"/>
          </a:p>
        </p:txBody>
      </p:sp>
    </p:spTree>
    <p:extLst>
      <p:ext uri="{BB962C8B-B14F-4D97-AF65-F5344CB8AC3E}">
        <p14:creationId xmlns:p14="http://schemas.microsoft.com/office/powerpoint/2010/main" val="221670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626E-F2D9-41FC-9F6E-12E0DF452B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5B0B14-0372-4377-9378-496CF6E7B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BA052-5569-416F-838E-EA2EC36BCCFA}"/>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F8B8EA64-47BD-47C7-B58A-6DC430B14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54DBA-E140-4828-8444-70059EB51791}"/>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63487803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1558DE-29D5-4759-9EB0-586B3D8EE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737E69-F8F6-4E7C-93F5-BB23ADBE8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5801F-E914-4F5A-BC83-7B859725D5C1}"/>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87248CFF-62C7-401E-93B3-683D6299A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9EB04-2C84-4A6F-A6EE-01BB646BC2B0}"/>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64231407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slide_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368" y="448762"/>
            <a:ext cx="1979676" cy="429768"/>
          </a:xfrm>
          <a:prstGeom prst="rect">
            <a:avLst/>
          </a:prstGeom>
        </p:spPr>
      </p:pic>
      <p:sp>
        <p:nvSpPr>
          <p:cNvPr id="11" name="Title 6"/>
          <p:cNvSpPr>
            <a:spLocks noGrp="1"/>
          </p:cNvSpPr>
          <p:nvPr>
            <p:ph type="title"/>
          </p:nvPr>
        </p:nvSpPr>
        <p:spPr>
          <a:xfrm>
            <a:off x="764976" y="4975807"/>
            <a:ext cx="10515600" cy="687820"/>
          </a:xfrm>
          <a:prstGeom prst="rect">
            <a:avLst/>
          </a:prstGeom>
        </p:spPr>
        <p:txBody>
          <a:bodyPr lIns="0"/>
          <a:lstStyle>
            <a:lvl1pPr>
              <a:defRPr sz="3600">
                <a:solidFill>
                  <a:schemeClr val="accent2"/>
                </a:solidFill>
                <a:latin typeface="Arial" charset="0"/>
                <a:ea typeface="Arial" charset="0"/>
                <a:cs typeface="Arial" charset="0"/>
              </a:defRPr>
            </a:lvl1pPr>
          </a:lstStyle>
          <a:p>
            <a:r>
              <a:rPr lang="en-US"/>
              <a:t>Click to edit Master title style</a:t>
            </a:r>
            <a:endParaRPr lang="en-US" dirty="0"/>
          </a:p>
        </p:txBody>
      </p:sp>
      <p:sp>
        <p:nvSpPr>
          <p:cNvPr id="12" name="Text Placeholder 3"/>
          <p:cNvSpPr>
            <a:spLocks noGrp="1"/>
          </p:cNvSpPr>
          <p:nvPr>
            <p:ph type="body" sz="quarter" idx="10"/>
          </p:nvPr>
        </p:nvSpPr>
        <p:spPr>
          <a:xfrm>
            <a:off x="766763" y="5805488"/>
            <a:ext cx="10658475" cy="647700"/>
          </a:xfrm>
          <a:prstGeom prst="rect">
            <a:avLst/>
          </a:prstGeom>
        </p:spPr>
        <p:txBody>
          <a:bodyPr lIns="0" tIns="46800" rIns="0"/>
          <a:lstStyle>
            <a:lvl1pPr marL="0" indent="0">
              <a:buNone/>
              <a:defRPr sz="2800">
                <a:solidFill>
                  <a:schemeClr val="accent1"/>
                </a:solidFill>
                <a:latin typeface="Arial" charset="0"/>
                <a:ea typeface="Arial" charset="0"/>
                <a:cs typeface="Arial" charset="0"/>
              </a:defRPr>
            </a:lvl1pPr>
          </a:lstStyle>
          <a:p>
            <a:pPr lvl="0"/>
            <a:r>
              <a:rPr lang="en-US"/>
              <a:t>Click to edit Master text styles</a:t>
            </a:r>
          </a:p>
        </p:txBody>
      </p:sp>
      <p:sp>
        <p:nvSpPr>
          <p:cNvPr id="6" name="Title 6">
            <a:extLst>
              <a:ext uri="{FF2B5EF4-FFF2-40B4-BE49-F238E27FC236}">
                <a16:creationId xmlns:a16="http://schemas.microsoft.com/office/drawing/2014/main" id="{DFB51EC1-DF0F-1041-90A6-8AC2CA165436}"/>
              </a:ext>
            </a:extLst>
          </p:cNvPr>
          <p:cNvSpPr txBox="1">
            <a:spLocks/>
          </p:cNvSpPr>
          <p:nvPr userDrawn="1"/>
        </p:nvSpPr>
        <p:spPr>
          <a:xfrm>
            <a:off x="7680177" y="475961"/>
            <a:ext cx="3888432" cy="355312"/>
          </a:xfrm>
          <a:prstGeom prst="rect">
            <a:avLst/>
          </a:prstGeom>
        </p:spPr>
        <p:txBody>
          <a:bodyPr lIns="0"/>
          <a:lst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a:lstStyle>
          <a:p>
            <a:r>
              <a:rPr lang="en-GB" sz="2000" kern="1200" noProof="0" dirty="0">
                <a:solidFill>
                  <a:schemeClr val="accent1"/>
                </a:solidFill>
                <a:effectLst/>
                <a:latin typeface="Arial" charset="0"/>
                <a:ea typeface="Arial" charset="0"/>
                <a:cs typeface="Arial" charset="0"/>
              </a:rPr>
              <a:t>Digital</a:t>
            </a:r>
            <a:r>
              <a:rPr lang="en-GB" sz="2000" kern="1200" baseline="0" noProof="0" dirty="0">
                <a:solidFill>
                  <a:schemeClr val="accent1"/>
                </a:solidFill>
                <a:effectLst/>
                <a:latin typeface="Arial" charset="0"/>
                <a:ea typeface="Arial" charset="0"/>
                <a:cs typeface="Arial" charset="0"/>
              </a:rPr>
              <a:t> Transformation Specialists</a:t>
            </a:r>
            <a:endParaRPr lang="en-GB" sz="2000" kern="1200" noProof="0" dirty="0">
              <a:solidFill>
                <a:schemeClr val="accent1"/>
              </a:solidFill>
              <a:effectLst/>
              <a:latin typeface="Arial" charset="0"/>
              <a:ea typeface="Arial" charset="0"/>
              <a:cs typeface="Arial" charset="0"/>
            </a:endParaRPr>
          </a:p>
        </p:txBody>
      </p:sp>
    </p:spTree>
    <p:extLst>
      <p:ext uri="{BB962C8B-B14F-4D97-AF65-F5344CB8AC3E}">
        <p14:creationId xmlns:p14="http://schemas.microsoft.com/office/powerpoint/2010/main" val="401189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_slide_blank">
    <p:spTree>
      <p:nvGrpSpPr>
        <p:cNvPr id="1" name=""/>
        <p:cNvGrpSpPr/>
        <p:nvPr/>
      </p:nvGrpSpPr>
      <p:grpSpPr>
        <a:xfrm>
          <a:off x="0" y="0"/>
          <a:ext cx="0" cy="0"/>
          <a:chOff x="0" y="0"/>
          <a:chExt cx="0" cy="0"/>
        </a:xfrm>
      </p:grpSpPr>
      <p:sp>
        <p:nvSpPr>
          <p:cNvPr id="11" name="Title 6"/>
          <p:cNvSpPr>
            <a:spLocks noGrp="1"/>
          </p:cNvSpPr>
          <p:nvPr>
            <p:ph type="title"/>
          </p:nvPr>
        </p:nvSpPr>
        <p:spPr>
          <a:xfrm>
            <a:off x="764976" y="4975807"/>
            <a:ext cx="10515600" cy="687820"/>
          </a:xfrm>
          <a:prstGeom prst="rect">
            <a:avLst/>
          </a:prstGeom>
        </p:spPr>
        <p:txBody>
          <a:bodyPr lIns="0"/>
          <a:lstStyle>
            <a:lvl1pPr>
              <a:defRPr sz="3600">
                <a:solidFill>
                  <a:schemeClr val="accent2"/>
                </a:solidFill>
                <a:latin typeface="Arial" charset="0"/>
                <a:ea typeface="Arial" charset="0"/>
                <a:cs typeface="Arial" charset="0"/>
              </a:defRPr>
            </a:lvl1pPr>
          </a:lstStyle>
          <a:p>
            <a:r>
              <a:rPr lang="en-US"/>
              <a:t>Click to edit Master title style</a:t>
            </a:r>
            <a:endParaRPr lang="en-US" dirty="0"/>
          </a:p>
        </p:txBody>
      </p:sp>
      <p:sp>
        <p:nvSpPr>
          <p:cNvPr id="12" name="Text Placeholder 3"/>
          <p:cNvSpPr>
            <a:spLocks noGrp="1"/>
          </p:cNvSpPr>
          <p:nvPr>
            <p:ph type="body" sz="quarter" idx="10"/>
          </p:nvPr>
        </p:nvSpPr>
        <p:spPr>
          <a:xfrm>
            <a:off x="766763" y="5805488"/>
            <a:ext cx="10658475" cy="647700"/>
          </a:xfrm>
          <a:prstGeom prst="rect">
            <a:avLst/>
          </a:prstGeom>
        </p:spPr>
        <p:txBody>
          <a:bodyPr lIns="0" tIns="46800" rIns="0"/>
          <a:lstStyle>
            <a:lvl1pPr marL="0" indent="0">
              <a:buNone/>
              <a:defRPr sz="2800">
                <a:solidFill>
                  <a:schemeClr val="accent1"/>
                </a:solidFill>
                <a:latin typeface="Arial" charset="0"/>
                <a:ea typeface="Arial" charset="0"/>
                <a:cs typeface="Arial" charset="0"/>
              </a:defRPr>
            </a:lvl1pPr>
          </a:lstStyle>
          <a:p>
            <a:pPr lvl="0"/>
            <a:r>
              <a:rPr lang="en-US"/>
              <a:t>Click to edit Master text styles</a:t>
            </a:r>
          </a:p>
        </p:txBody>
      </p:sp>
      <p:sp>
        <p:nvSpPr>
          <p:cNvPr id="4" name="TextBox 3"/>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Tree>
    <p:extLst>
      <p:ext uri="{BB962C8B-B14F-4D97-AF65-F5344CB8AC3E}">
        <p14:creationId xmlns:p14="http://schemas.microsoft.com/office/powerpoint/2010/main" val="1323201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_slide_key_visual">
    <p:spTree>
      <p:nvGrpSpPr>
        <p:cNvPr id="1" name=""/>
        <p:cNvGrpSpPr/>
        <p:nvPr/>
      </p:nvGrpSpPr>
      <p:grpSpPr>
        <a:xfrm>
          <a:off x="0" y="0"/>
          <a:ext cx="0" cy="0"/>
          <a:chOff x="0" y="0"/>
          <a:chExt cx="0" cy="0"/>
        </a:xfrm>
      </p:grpSpPr>
      <p:sp>
        <p:nvSpPr>
          <p:cNvPr id="7" name="Title 6"/>
          <p:cNvSpPr>
            <a:spLocks noGrp="1"/>
          </p:cNvSpPr>
          <p:nvPr>
            <p:ph type="title"/>
          </p:nvPr>
        </p:nvSpPr>
        <p:spPr>
          <a:xfrm>
            <a:off x="764976" y="4975807"/>
            <a:ext cx="10515600" cy="687820"/>
          </a:xfrm>
          <a:prstGeom prst="rect">
            <a:avLst/>
          </a:prstGeom>
        </p:spPr>
        <p:txBody>
          <a:bodyPr lIns="0"/>
          <a:lstStyle>
            <a:lvl1pPr>
              <a:defRPr sz="3600">
                <a:solidFill>
                  <a:schemeClr val="accent2"/>
                </a:solidFill>
                <a:latin typeface="Arial" charset="0"/>
                <a:ea typeface="Arial" charset="0"/>
                <a:cs typeface="Arial" charset="0"/>
              </a:defRPr>
            </a:lvl1pPr>
          </a:lstStyle>
          <a:p>
            <a:r>
              <a:rPr lang="en-US" noProof="0"/>
              <a:t>Click to edit Master title style</a:t>
            </a:r>
            <a:endParaRPr lang="en-GB" noProof="0"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18909" y="-1306250"/>
            <a:ext cx="6373091" cy="8164250"/>
          </a:xfrm>
          <a:prstGeom prst="rect">
            <a:avLst/>
          </a:prstGeom>
        </p:spPr>
      </p:pic>
      <p:sp>
        <p:nvSpPr>
          <p:cNvPr id="10" name="Text Placeholder 3"/>
          <p:cNvSpPr>
            <a:spLocks noGrp="1"/>
          </p:cNvSpPr>
          <p:nvPr>
            <p:ph type="body" sz="quarter" idx="10"/>
          </p:nvPr>
        </p:nvSpPr>
        <p:spPr>
          <a:xfrm>
            <a:off x="766763" y="5805488"/>
            <a:ext cx="10658475" cy="647700"/>
          </a:xfrm>
          <a:prstGeom prst="rect">
            <a:avLst/>
          </a:prstGeom>
        </p:spPr>
        <p:txBody>
          <a:bodyPr lIns="0" tIns="46800" rIns="0"/>
          <a:lstStyle>
            <a:lvl1pPr marL="0" indent="0">
              <a:buNone/>
              <a:defRPr sz="2800">
                <a:solidFill>
                  <a:schemeClr val="accent1"/>
                </a:solidFill>
                <a:latin typeface="Arial" charset="0"/>
                <a:ea typeface="Arial" charset="0"/>
                <a:cs typeface="Arial" charset="0"/>
              </a:defRPr>
            </a:lvl1pPr>
          </a:lstStyle>
          <a:p>
            <a:pPr lvl="0"/>
            <a:r>
              <a:rPr lang="en-US" noProof="0"/>
              <a:t>Click to edit Master text styles</a:t>
            </a:r>
          </a:p>
        </p:txBody>
      </p:sp>
      <p:sp>
        <p:nvSpPr>
          <p:cNvPr id="5" name="TextBox 4"/>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Tree>
    <p:extLst>
      <p:ext uri="{BB962C8B-B14F-4D97-AF65-F5344CB8AC3E}">
        <p14:creationId xmlns:p14="http://schemas.microsoft.com/office/powerpoint/2010/main" val="21691190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_blue_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6096001" cy="6858000"/>
          </a:xfrm>
          <a:prstGeom prst="rect">
            <a:avLst/>
          </a:prstGeom>
        </p:spPr>
        <p:txBody>
          <a:bodyPr/>
          <a:lstStyle/>
          <a:p>
            <a:r>
              <a:rPr lang="en-US" noProof="0"/>
              <a:t>Drag picture to placeholder or click icon to add</a:t>
            </a:r>
            <a:endParaRPr lang="en-GB" noProof="0"/>
          </a:p>
        </p:txBody>
      </p:sp>
      <p:sp>
        <p:nvSpPr>
          <p:cNvPr id="5" name="Rectangle 4"/>
          <p:cNvSpPr/>
          <p:nvPr userDrawn="1"/>
        </p:nvSpPr>
        <p:spPr>
          <a:xfrm>
            <a:off x="6096001"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a:t>    </a:t>
            </a:r>
          </a:p>
        </p:txBody>
      </p:sp>
      <p:sp>
        <p:nvSpPr>
          <p:cNvPr id="7" name="Text Placeholder 6"/>
          <p:cNvSpPr>
            <a:spLocks noGrp="1"/>
          </p:cNvSpPr>
          <p:nvPr>
            <p:ph type="body" sz="quarter" idx="11" hasCustomPrompt="1"/>
          </p:nvPr>
        </p:nvSpPr>
        <p:spPr>
          <a:xfrm>
            <a:off x="7004992" y="1550988"/>
            <a:ext cx="4419600" cy="499485"/>
          </a:xfrm>
          <a:prstGeom prst="rect">
            <a:avLst/>
          </a:prstGeom>
        </p:spPr>
        <p:txBody>
          <a:bodyPr lIns="0"/>
          <a:lstStyle>
            <a:lvl1pPr marL="0" indent="0">
              <a:buNone/>
              <a:defRPr>
                <a:solidFill>
                  <a:schemeClr val="bg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9" name="Text Placeholder 6"/>
          <p:cNvSpPr>
            <a:spLocks noGrp="1"/>
          </p:cNvSpPr>
          <p:nvPr>
            <p:ph type="body" sz="quarter" idx="12" hasCustomPrompt="1"/>
          </p:nvPr>
        </p:nvSpPr>
        <p:spPr>
          <a:xfrm>
            <a:off x="7004992" y="2229860"/>
            <a:ext cx="4419600" cy="2175885"/>
          </a:xfrm>
          <a:prstGeom prst="rect">
            <a:avLst/>
          </a:prstGeom>
        </p:spPr>
        <p:txBody>
          <a:bodyPr lIns="0"/>
          <a:lstStyle>
            <a:lvl1pPr marL="0" indent="0">
              <a:lnSpc>
                <a:spcPct val="150000"/>
              </a:lnSpc>
              <a:buNone/>
              <a:defRPr sz="1800">
                <a:solidFill>
                  <a:srgbClr val="96C7E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Body txt</a:t>
            </a:r>
          </a:p>
        </p:txBody>
      </p:sp>
      <p:sp>
        <p:nvSpPr>
          <p:cNvPr id="6" name="TextBox 5"/>
          <p:cNvSpPr txBox="1"/>
          <p:nvPr userDrawn="1"/>
        </p:nvSpPr>
        <p:spPr>
          <a:xfrm>
            <a:off x="6096001" y="6453188"/>
            <a:ext cx="5329237" cy="246221"/>
          </a:xfrm>
          <a:prstGeom prst="rect">
            <a:avLst/>
          </a:prstGeom>
          <a:noFill/>
        </p:spPr>
        <p:txBody>
          <a:bodyPr wrap="square" lIns="0" tIns="46800" rIns="0" rtlCol="0">
            <a:spAutoFit/>
          </a:bodyPr>
          <a:lstStyle/>
          <a:p>
            <a:pPr algn="r"/>
            <a:r>
              <a:rPr lang="en-GB" sz="1000" noProof="0" dirty="0">
                <a:solidFill>
                  <a:srgbClr val="96C7E1"/>
                </a:solidFill>
                <a:latin typeface="Arial" charset="0"/>
                <a:ea typeface="Arial" charset="0"/>
                <a:cs typeface="Arial" charset="0"/>
              </a:rPr>
              <a:t>© 2019 Objectivity Ltd </a:t>
            </a:r>
          </a:p>
        </p:txBody>
      </p:sp>
    </p:spTree>
    <p:extLst>
      <p:ext uri="{BB962C8B-B14F-4D97-AF65-F5344CB8AC3E}">
        <p14:creationId xmlns:p14="http://schemas.microsoft.com/office/powerpoint/2010/main" val="12726371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_blue_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0"/>
            <a:ext cx="6096000" cy="6858000"/>
          </a:xfrm>
          <a:prstGeom prst="rect">
            <a:avLst/>
          </a:prstGeom>
        </p:spPr>
        <p:txBody>
          <a:bodyPr/>
          <a:lstStyle/>
          <a:p>
            <a:r>
              <a:rPr lang="en-US" noProof="0"/>
              <a:t>Drag picture to placeholder or click icon to add</a:t>
            </a:r>
            <a:endParaRPr lang="en-GB" noProof="0"/>
          </a:p>
        </p:txBody>
      </p:sp>
      <p:sp>
        <p:nvSpPr>
          <p:cNvPr id="5" name="Rectangle 4"/>
          <p:cNvSpPr/>
          <p:nvPr userDrawn="1"/>
        </p:nvSpPr>
        <p:spPr>
          <a:xfrm>
            <a:off x="-13710" y="0"/>
            <a:ext cx="61097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a:t>    </a:t>
            </a:r>
          </a:p>
        </p:txBody>
      </p:sp>
      <p:sp>
        <p:nvSpPr>
          <p:cNvPr id="7" name="Text Placeholder 6"/>
          <p:cNvSpPr>
            <a:spLocks noGrp="1"/>
          </p:cNvSpPr>
          <p:nvPr>
            <p:ph type="body" sz="quarter" idx="11" hasCustomPrompt="1"/>
          </p:nvPr>
        </p:nvSpPr>
        <p:spPr>
          <a:xfrm>
            <a:off x="761887" y="1550988"/>
            <a:ext cx="4419600" cy="499485"/>
          </a:xfrm>
          <a:prstGeom prst="rect">
            <a:avLst/>
          </a:prstGeom>
        </p:spPr>
        <p:txBody>
          <a:bodyPr lIns="0"/>
          <a:lstStyle>
            <a:lvl1pPr marL="0" indent="0">
              <a:buNone/>
              <a:defRPr>
                <a:solidFill>
                  <a:schemeClr val="bg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9" name="Text Placeholder 6"/>
          <p:cNvSpPr>
            <a:spLocks noGrp="1"/>
          </p:cNvSpPr>
          <p:nvPr>
            <p:ph type="body" sz="quarter" idx="12" hasCustomPrompt="1"/>
          </p:nvPr>
        </p:nvSpPr>
        <p:spPr>
          <a:xfrm>
            <a:off x="761887" y="2229860"/>
            <a:ext cx="4419600" cy="2175885"/>
          </a:xfrm>
          <a:prstGeom prst="rect">
            <a:avLst/>
          </a:prstGeom>
        </p:spPr>
        <p:txBody>
          <a:bodyPr lIns="0"/>
          <a:lstStyle>
            <a:lvl1pPr marL="0" indent="0">
              <a:lnSpc>
                <a:spcPct val="150000"/>
              </a:lnSpc>
              <a:buNone/>
              <a:defRPr sz="1800">
                <a:solidFill>
                  <a:srgbClr val="96C7E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Body txt</a:t>
            </a:r>
          </a:p>
        </p:txBody>
      </p:sp>
      <p:sp>
        <p:nvSpPr>
          <p:cNvPr id="6" name="TextBox 5"/>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rgbClr val="96C7E1"/>
                </a:solidFill>
                <a:latin typeface="Arial" charset="0"/>
                <a:ea typeface="Arial" charset="0"/>
                <a:cs typeface="Arial" charset="0"/>
              </a:rPr>
              <a:t>© 2019 Objectivity Ltd </a:t>
            </a:r>
          </a:p>
        </p:txBody>
      </p:sp>
    </p:spTree>
    <p:extLst>
      <p:ext uri="{BB962C8B-B14F-4D97-AF65-F5344CB8AC3E}">
        <p14:creationId xmlns:p14="http://schemas.microsoft.com/office/powerpoint/2010/main" val="66054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_gray_lef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5999" y="0"/>
            <a:ext cx="6107269" cy="6858000"/>
          </a:xfrm>
          <a:prstGeom prst="rect">
            <a:avLst/>
          </a:prstGeom>
        </p:spPr>
        <p:txBody>
          <a:bodyPr/>
          <a:lstStyle/>
          <a:p>
            <a:r>
              <a:rPr lang="en-US"/>
              <a:t>Drag picture to placeholder or click icon to add</a:t>
            </a:r>
          </a:p>
        </p:txBody>
      </p:sp>
      <p:sp>
        <p:nvSpPr>
          <p:cNvPr id="5" name="Rectangle 4"/>
          <p:cNvSpPr/>
          <p:nvPr userDrawn="1"/>
        </p:nvSpPr>
        <p:spPr>
          <a:xfrm>
            <a:off x="3515" y="0"/>
            <a:ext cx="6096000"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7" name="Text Placeholder 6"/>
          <p:cNvSpPr>
            <a:spLocks noGrp="1"/>
          </p:cNvSpPr>
          <p:nvPr>
            <p:ph type="body" sz="quarter" idx="11" hasCustomPrompt="1"/>
          </p:nvPr>
        </p:nvSpPr>
        <p:spPr>
          <a:xfrm>
            <a:off x="767408" y="1550988"/>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Headline</a:t>
            </a:r>
          </a:p>
        </p:txBody>
      </p:sp>
      <p:sp>
        <p:nvSpPr>
          <p:cNvPr id="9" name="Text Placeholder 6"/>
          <p:cNvSpPr>
            <a:spLocks noGrp="1"/>
          </p:cNvSpPr>
          <p:nvPr>
            <p:ph type="body" sz="quarter" idx="12" hasCustomPrompt="1"/>
          </p:nvPr>
        </p:nvSpPr>
        <p:spPr>
          <a:xfrm>
            <a:off x="767408" y="2229860"/>
            <a:ext cx="4419600" cy="2175885"/>
          </a:xfrm>
          <a:prstGeom prst="rect">
            <a:avLst/>
          </a:prstGeom>
        </p:spPr>
        <p:txBody>
          <a:bodyPr lIns="0"/>
          <a:lstStyle>
            <a:lvl1pPr marL="0" indent="0">
              <a:lnSpc>
                <a:spcPct val="150000"/>
              </a:lnSpc>
              <a:buNone/>
              <a:defRPr sz="1800">
                <a:solidFill>
                  <a:schemeClr val="tx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Body txt</a:t>
            </a:r>
          </a:p>
        </p:txBody>
      </p:sp>
      <p:sp>
        <p:nvSpPr>
          <p:cNvPr id="6" name="TextBox 5"/>
          <p:cNvSpPr txBox="1"/>
          <p:nvPr userDrawn="1"/>
        </p:nvSpPr>
        <p:spPr>
          <a:xfrm>
            <a:off x="766763" y="6453188"/>
            <a:ext cx="5329237" cy="246221"/>
          </a:xfrm>
          <a:prstGeom prst="rect">
            <a:avLst/>
          </a:prstGeom>
          <a:noFill/>
        </p:spPr>
        <p:txBody>
          <a:bodyPr wrap="square" lIns="0" rtlCol="0">
            <a:spAutoFit/>
          </a:bodyPr>
          <a:lstStyle/>
          <a:p>
            <a:r>
              <a:rPr lang="en-US" sz="1000" dirty="0">
                <a:solidFill>
                  <a:schemeClr val="bg1">
                    <a:lumMod val="65000"/>
                  </a:schemeClr>
                </a:solidFill>
                <a:latin typeface="Arial" charset="0"/>
                <a:ea typeface="Arial" charset="0"/>
                <a:cs typeface="Arial" charset="0"/>
              </a:rPr>
              <a:t>© 2019 Objectivity Ltd </a:t>
            </a:r>
            <a:endParaRPr lang="en-GB" sz="10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16090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_gray_righ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6096000" cy="6858000"/>
          </a:xfrm>
          <a:prstGeom prst="rect">
            <a:avLst/>
          </a:prstGeom>
        </p:spPr>
        <p:txBody>
          <a:bodyPr/>
          <a:lstStyle/>
          <a:p>
            <a:r>
              <a:rPr lang="en-US" noProof="0"/>
              <a:t>Drag picture to placeholder or click icon to add</a:t>
            </a:r>
            <a:endParaRPr lang="en-GB" noProof="0"/>
          </a:p>
        </p:txBody>
      </p:sp>
      <p:sp>
        <p:nvSpPr>
          <p:cNvPr id="5" name="Rectangle 4"/>
          <p:cNvSpPr/>
          <p:nvPr userDrawn="1"/>
        </p:nvSpPr>
        <p:spPr>
          <a:xfrm>
            <a:off x="6096001" y="0"/>
            <a:ext cx="6135232"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noProof="0"/>
              <a:t>    </a:t>
            </a:r>
          </a:p>
        </p:txBody>
      </p:sp>
      <p:sp>
        <p:nvSpPr>
          <p:cNvPr id="6" name="Text Placeholder 6"/>
          <p:cNvSpPr>
            <a:spLocks noGrp="1"/>
          </p:cNvSpPr>
          <p:nvPr>
            <p:ph type="body" sz="quarter" idx="13" hasCustomPrompt="1"/>
          </p:nvPr>
        </p:nvSpPr>
        <p:spPr>
          <a:xfrm>
            <a:off x="7004992" y="1550988"/>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8" name="Text Placeholder 6"/>
          <p:cNvSpPr>
            <a:spLocks noGrp="1"/>
          </p:cNvSpPr>
          <p:nvPr>
            <p:ph type="body" sz="quarter" idx="14" hasCustomPrompt="1"/>
          </p:nvPr>
        </p:nvSpPr>
        <p:spPr>
          <a:xfrm>
            <a:off x="7004992" y="2229860"/>
            <a:ext cx="4419600" cy="2175885"/>
          </a:xfrm>
          <a:prstGeom prst="rect">
            <a:avLst/>
          </a:prstGeom>
        </p:spPr>
        <p:txBody>
          <a:bodyPr lIns="0"/>
          <a:lstStyle>
            <a:lvl1pPr marL="0" indent="0">
              <a:lnSpc>
                <a:spcPct val="150000"/>
              </a:lnSpc>
              <a:buNone/>
              <a:defRPr sz="1800">
                <a:solidFill>
                  <a:schemeClr val="tx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Body txt</a:t>
            </a:r>
          </a:p>
        </p:txBody>
      </p:sp>
      <p:sp>
        <p:nvSpPr>
          <p:cNvPr id="7" name="TextBox 6"/>
          <p:cNvSpPr txBox="1"/>
          <p:nvPr userDrawn="1"/>
        </p:nvSpPr>
        <p:spPr>
          <a:xfrm>
            <a:off x="6096000" y="6453188"/>
            <a:ext cx="5329237" cy="246221"/>
          </a:xfrm>
          <a:prstGeom prst="rect">
            <a:avLst/>
          </a:prstGeom>
          <a:noFill/>
        </p:spPr>
        <p:txBody>
          <a:bodyPr wrap="square" lIns="0" rIns="0" rtlCol="0">
            <a:spAutoFit/>
          </a:bodyPr>
          <a:lstStyle/>
          <a:p>
            <a:pPr algn="r"/>
            <a:r>
              <a:rPr lang="en-GB" sz="1000" noProof="0" dirty="0">
                <a:solidFill>
                  <a:schemeClr val="bg1">
                    <a:lumMod val="65000"/>
                  </a:schemeClr>
                </a:solidFill>
                <a:latin typeface="Arial" charset="0"/>
                <a:ea typeface="Arial" charset="0"/>
                <a:cs typeface="Arial" charset="0"/>
              </a:rPr>
              <a:t>© 2019 Objectivity Ltd </a:t>
            </a:r>
          </a:p>
        </p:txBody>
      </p:sp>
    </p:spTree>
    <p:extLst>
      <p:ext uri="{BB962C8B-B14F-4D97-AF65-F5344CB8AC3E}">
        <p14:creationId xmlns:p14="http://schemas.microsoft.com/office/powerpoint/2010/main" val="1729116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_column_txt">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6" name="Text Placeholder 5"/>
          <p:cNvSpPr>
            <a:spLocks noGrp="1"/>
          </p:cNvSpPr>
          <p:nvPr>
            <p:ph type="body" sz="quarter" idx="12"/>
          </p:nvPr>
        </p:nvSpPr>
        <p:spPr>
          <a:xfrm>
            <a:off x="766763" y="1700213"/>
            <a:ext cx="10658475" cy="4392612"/>
          </a:xfrm>
          <a:prstGeom prst="rect">
            <a:avLst/>
          </a:prstGeom>
        </p:spPr>
        <p:txBody>
          <a:bodyPr/>
          <a:lstStyle>
            <a:lvl1pPr marL="228600" indent="-228600">
              <a:buClr>
                <a:schemeClr val="accent1"/>
              </a:buClr>
              <a:buFont typeface="Wingdings" charset="2"/>
              <a:buChar char="§"/>
              <a:defRPr sz="2200">
                <a:solidFill>
                  <a:schemeClr val="tx1"/>
                </a:solidFill>
                <a:latin typeface="Arial" charset="0"/>
                <a:ea typeface="Arial" charset="0"/>
                <a:cs typeface="Arial" charset="0"/>
              </a:defRPr>
            </a:lvl1pPr>
            <a:lvl2pPr marL="685800" indent="-228600">
              <a:buClr>
                <a:schemeClr val="tx1"/>
              </a:buClr>
              <a:buFont typeface="Wingdings" charset="2"/>
              <a:buChar char="§"/>
              <a:defRPr sz="1800">
                <a:solidFill>
                  <a:schemeClr val="tx1"/>
                </a:solidFill>
                <a:latin typeface="Arial" charset="0"/>
                <a:ea typeface="Arial" charset="0"/>
                <a:cs typeface="Arial" charset="0"/>
              </a:defRPr>
            </a:lvl2pPr>
            <a:lvl3pPr marL="1143000" indent="-228600">
              <a:buClr>
                <a:schemeClr val="tx1">
                  <a:lumMod val="60000"/>
                  <a:lumOff val="40000"/>
                </a:schemeClr>
              </a:buClr>
              <a:buFont typeface="Wingdings" charset="2"/>
              <a:buChar char="§"/>
              <a:defRPr sz="1600">
                <a:solidFill>
                  <a:schemeClr val="tx1"/>
                </a:solidFill>
                <a:latin typeface="Arial" charset="0"/>
                <a:ea typeface="Arial" charset="0"/>
                <a:cs typeface="Arial" charset="0"/>
              </a:defRPr>
            </a:lvl3pPr>
            <a:lvl4pPr marL="1600200" indent="-228600">
              <a:buClr>
                <a:schemeClr val="tx1">
                  <a:lumMod val="60000"/>
                  <a:lumOff val="40000"/>
                </a:schemeClr>
              </a:buClr>
              <a:buFont typeface="Wingdings" charset="2"/>
              <a:buChar char="§"/>
              <a:defRPr sz="1400">
                <a:solidFill>
                  <a:schemeClr val="tx1"/>
                </a:solidFill>
                <a:latin typeface="Arial" charset="0"/>
                <a:ea typeface="Arial" charset="0"/>
                <a:cs typeface="Arial" charset="0"/>
              </a:defRPr>
            </a:lvl4pPr>
            <a:lvl5pPr marL="2057400" indent="-228600">
              <a:buClr>
                <a:schemeClr val="tx1">
                  <a:lumMod val="60000"/>
                  <a:lumOff val="40000"/>
                </a:schemeClr>
              </a:buClr>
              <a:buFont typeface="Wingdings" charset="2"/>
              <a:buChar char="§"/>
              <a:defRPr sz="1200">
                <a:solidFill>
                  <a:schemeClr val="tx1"/>
                </a:solidFill>
                <a:latin typeface="Arial" charset="0"/>
                <a:ea typeface="Arial" charset="0"/>
                <a:cs typeface="Arial"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8" name="TextBox 7"/>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0" name="TextBox 12">
            <a:extLst>
              <a:ext uri="{FF2B5EF4-FFF2-40B4-BE49-F238E27FC236}">
                <a16:creationId xmlns:a16="http://schemas.microsoft.com/office/drawing/2014/main" id="{28F44C7B-22C4-154F-AD7F-89BEE0784901}"/>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269770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370A6-6931-481D-BC4D-2B9A9E804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FF2892-3DFA-4B0E-A136-9BD7A88BC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02B0B-2B40-46B3-AB28-9107F55F353E}"/>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4D7A7142-7AF2-4E39-8805-861FCB63F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9DFBC-4D20-457B-8721-430E0779443A}"/>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36123085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_slid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Headline</a:t>
            </a:r>
          </a:p>
        </p:txBody>
      </p:sp>
      <p:sp>
        <p:nvSpPr>
          <p:cNvPr id="5" name="TextBox 4"/>
          <p:cNvSpPr txBox="1"/>
          <p:nvPr userDrawn="1"/>
        </p:nvSpPr>
        <p:spPr>
          <a:xfrm>
            <a:off x="766763" y="6453188"/>
            <a:ext cx="5329237" cy="246221"/>
          </a:xfrm>
          <a:prstGeom prst="rect">
            <a:avLst/>
          </a:prstGeom>
          <a:noFill/>
        </p:spPr>
        <p:txBody>
          <a:bodyPr wrap="square" lIns="0" rtlCol="0">
            <a:spAutoFit/>
          </a:bodyPr>
          <a:lstStyle/>
          <a:p>
            <a:r>
              <a:rPr lang="en-US" sz="1000" dirty="0">
                <a:solidFill>
                  <a:schemeClr val="bg1">
                    <a:lumMod val="65000"/>
                  </a:schemeClr>
                </a:solidFill>
                <a:latin typeface="Arial" charset="0"/>
                <a:ea typeface="Arial" charset="0"/>
                <a:cs typeface="Arial" charset="0"/>
              </a:rPr>
              <a:t>© 2019 Objectivity Ltd </a:t>
            </a:r>
            <a:endParaRPr lang="en-GB" sz="1000" dirty="0">
              <a:solidFill>
                <a:schemeClr val="bg1">
                  <a:lumMod val="65000"/>
                </a:schemeClr>
              </a:solidFill>
              <a:latin typeface="Arial" charset="0"/>
              <a:ea typeface="Arial" charset="0"/>
              <a:cs typeface="Arial" charset="0"/>
            </a:endParaRPr>
          </a:p>
        </p:txBody>
      </p:sp>
      <p:sp>
        <p:nvSpPr>
          <p:cNvPr id="6" name="TextBox 12">
            <a:extLst>
              <a:ext uri="{FF2B5EF4-FFF2-40B4-BE49-F238E27FC236}">
                <a16:creationId xmlns:a16="http://schemas.microsoft.com/office/drawing/2014/main" id="{F9ADBC3E-C5B6-6341-B85F-B15A990737B7}"/>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1612531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_column_txt">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8" name="Text Placeholder 3"/>
          <p:cNvSpPr>
            <a:spLocks noGrp="1"/>
          </p:cNvSpPr>
          <p:nvPr>
            <p:ph type="body" sz="quarter" idx="12"/>
          </p:nvPr>
        </p:nvSpPr>
        <p:spPr>
          <a:xfrm>
            <a:off x="766763" y="1700808"/>
            <a:ext cx="10658475" cy="4752380"/>
          </a:xfrm>
          <a:prstGeom prst="rect">
            <a:avLst/>
          </a:prstGeom>
        </p:spPr>
        <p:txBody>
          <a:bodyPr lIns="0" tIns="46800" rIns="0" numCol="2" spcCol="360000"/>
          <a:lstStyle>
            <a:lvl1pPr marL="0" indent="0">
              <a:lnSpc>
                <a:spcPct val="150000"/>
              </a:lnSpc>
              <a:buNone/>
              <a:defRPr sz="1800">
                <a:latin typeface="Arial" charset="0"/>
                <a:ea typeface="Arial" charset="0"/>
                <a:cs typeface="Arial" charset="0"/>
              </a:defRPr>
            </a:lvl1pPr>
            <a:lvl2pPr marL="457200" indent="0">
              <a:lnSpc>
                <a:spcPct val="150000"/>
              </a:lnSpc>
              <a:buNone/>
              <a:defRPr sz="1800">
                <a:latin typeface="Arial" charset="0"/>
                <a:ea typeface="Arial" charset="0"/>
                <a:cs typeface="Arial" charset="0"/>
              </a:defRPr>
            </a:lvl2pPr>
            <a:lvl3pPr marL="914400" indent="0">
              <a:lnSpc>
                <a:spcPct val="150000"/>
              </a:lnSpc>
              <a:buNone/>
              <a:defRPr sz="1800">
                <a:latin typeface="Arial" charset="0"/>
                <a:ea typeface="Arial" charset="0"/>
                <a:cs typeface="Arial" charset="0"/>
              </a:defRPr>
            </a:lvl3pPr>
            <a:lvl4pPr marL="1371600" indent="0">
              <a:lnSpc>
                <a:spcPct val="150000"/>
              </a:lnSpc>
              <a:buNone/>
              <a:defRPr sz="1800">
                <a:latin typeface="Arial" charset="0"/>
                <a:ea typeface="Arial" charset="0"/>
                <a:cs typeface="Arial" charset="0"/>
              </a:defRPr>
            </a:lvl4pPr>
            <a:lvl5pPr marL="2114550" indent="-285750">
              <a:lnSpc>
                <a:spcPct val="150000"/>
              </a:lnSpc>
              <a:buClr>
                <a:schemeClr val="tx1">
                  <a:lumMod val="60000"/>
                  <a:lumOff val="40000"/>
                </a:schemeClr>
              </a:buClr>
              <a:buFont typeface="Wingdings" charset="2"/>
              <a:buChar char="§"/>
              <a:defRPr sz="1800">
                <a:latin typeface="Arial" charset="0"/>
                <a:ea typeface="Arial" charset="0"/>
                <a:cs typeface="Arial"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6" name="TextBox 5"/>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0" name="TextBox 12">
            <a:extLst>
              <a:ext uri="{FF2B5EF4-FFF2-40B4-BE49-F238E27FC236}">
                <a16:creationId xmlns:a16="http://schemas.microsoft.com/office/drawing/2014/main" id="{7124C568-2389-964F-B613-F6767F0A3419}"/>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2101525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rows number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27" name="TextBox 26"/>
          <p:cNvSpPr txBox="1"/>
          <p:nvPr/>
        </p:nvSpPr>
        <p:spPr>
          <a:xfrm>
            <a:off x="623392" y="1558383"/>
            <a:ext cx="1824003" cy="1200329"/>
          </a:xfrm>
          <a:prstGeom prst="rect">
            <a:avLst/>
          </a:prstGeom>
          <a:noFill/>
        </p:spPr>
        <p:txBody>
          <a:bodyPr wrap="square" rtlCol="0">
            <a:spAutoFit/>
          </a:bodyPr>
          <a:lstStyle/>
          <a:p>
            <a:r>
              <a:rPr lang="en-GB" sz="7200" b="1" noProof="0">
                <a:solidFill>
                  <a:schemeClr val="tx1">
                    <a:lumMod val="20000"/>
                    <a:lumOff val="80000"/>
                  </a:schemeClr>
                </a:solidFill>
                <a:latin typeface="Arial" charset="0"/>
                <a:ea typeface="Arial" charset="0"/>
                <a:cs typeface="Arial" charset="0"/>
              </a:rPr>
              <a:t>01</a:t>
            </a:r>
          </a:p>
        </p:txBody>
      </p:sp>
      <p:sp>
        <p:nvSpPr>
          <p:cNvPr id="37" name="TextBox 36"/>
          <p:cNvSpPr txBox="1"/>
          <p:nvPr userDrawn="1"/>
        </p:nvSpPr>
        <p:spPr>
          <a:xfrm>
            <a:off x="4620429" y="1558383"/>
            <a:ext cx="1824003" cy="1200329"/>
          </a:xfrm>
          <a:prstGeom prst="rect">
            <a:avLst/>
          </a:prstGeom>
          <a:noFill/>
        </p:spPr>
        <p:txBody>
          <a:bodyPr wrap="square" rtlCol="0">
            <a:spAutoFit/>
          </a:bodyPr>
          <a:lstStyle/>
          <a:p>
            <a:r>
              <a:rPr lang="en-GB" sz="7200" b="1" noProof="0">
                <a:solidFill>
                  <a:schemeClr val="tx1">
                    <a:lumMod val="20000"/>
                    <a:lumOff val="80000"/>
                  </a:schemeClr>
                </a:solidFill>
                <a:latin typeface="Arial" charset="0"/>
                <a:ea typeface="Arial" charset="0"/>
                <a:cs typeface="Arial" charset="0"/>
              </a:rPr>
              <a:t>02</a:t>
            </a:r>
          </a:p>
        </p:txBody>
      </p:sp>
      <p:sp>
        <p:nvSpPr>
          <p:cNvPr id="41" name="TextBox 40"/>
          <p:cNvSpPr txBox="1"/>
          <p:nvPr userDrawn="1"/>
        </p:nvSpPr>
        <p:spPr>
          <a:xfrm>
            <a:off x="8617465" y="1558383"/>
            <a:ext cx="1824003" cy="1200329"/>
          </a:xfrm>
          <a:prstGeom prst="rect">
            <a:avLst/>
          </a:prstGeom>
          <a:noFill/>
        </p:spPr>
        <p:txBody>
          <a:bodyPr wrap="square" rtlCol="0">
            <a:spAutoFit/>
          </a:bodyPr>
          <a:lstStyle/>
          <a:p>
            <a:r>
              <a:rPr lang="en-GB" sz="7200" b="1" noProof="0">
                <a:solidFill>
                  <a:schemeClr val="tx1">
                    <a:lumMod val="20000"/>
                    <a:lumOff val="80000"/>
                  </a:schemeClr>
                </a:solidFill>
                <a:latin typeface="Arial" charset="0"/>
                <a:ea typeface="Arial" charset="0"/>
                <a:cs typeface="Arial" charset="0"/>
              </a:rPr>
              <a:t>03</a:t>
            </a:r>
          </a:p>
        </p:txBody>
      </p:sp>
      <p:sp>
        <p:nvSpPr>
          <p:cNvPr id="3" name="Text Placeholder 2"/>
          <p:cNvSpPr>
            <a:spLocks noGrp="1"/>
          </p:cNvSpPr>
          <p:nvPr>
            <p:ph type="body" sz="quarter" idx="12" hasCustomPrompt="1"/>
          </p:nvPr>
        </p:nvSpPr>
        <p:spPr>
          <a:xfrm>
            <a:off x="766763" y="2841676"/>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8" name="Text Placeholder 2"/>
          <p:cNvSpPr>
            <a:spLocks noGrp="1"/>
          </p:cNvSpPr>
          <p:nvPr>
            <p:ph type="body" sz="quarter" idx="13" hasCustomPrompt="1"/>
          </p:nvPr>
        </p:nvSpPr>
        <p:spPr>
          <a:xfrm>
            <a:off x="766763" y="3367084"/>
            <a:ext cx="2592387" cy="2659117"/>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9" name="Text Placeholder 2"/>
          <p:cNvSpPr>
            <a:spLocks noGrp="1"/>
          </p:cNvSpPr>
          <p:nvPr>
            <p:ph type="body" sz="quarter" idx="14" hasCustomPrompt="1"/>
          </p:nvPr>
        </p:nvSpPr>
        <p:spPr>
          <a:xfrm>
            <a:off x="4799806" y="2841676"/>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0" name="Text Placeholder 2"/>
          <p:cNvSpPr>
            <a:spLocks noGrp="1"/>
          </p:cNvSpPr>
          <p:nvPr>
            <p:ph type="body" sz="quarter" idx="15" hasCustomPrompt="1"/>
          </p:nvPr>
        </p:nvSpPr>
        <p:spPr>
          <a:xfrm>
            <a:off x="4799806" y="3367084"/>
            <a:ext cx="2592387" cy="2659117"/>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1" name="Text Placeholder 2"/>
          <p:cNvSpPr>
            <a:spLocks noGrp="1"/>
          </p:cNvSpPr>
          <p:nvPr>
            <p:ph type="body" sz="quarter" idx="16" hasCustomPrompt="1"/>
          </p:nvPr>
        </p:nvSpPr>
        <p:spPr>
          <a:xfrm>
            <a:off x="8809576" y="2841676"/>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2" name="Text Placeholder 2"/>
          <p:cNvSpPr>
            <a:spLocks noGrp="1"/>
          </p:cNvSpPr>
          <p:nvPr>
            <p:ph type="body" sz="quarter" idx="17" hasCustomPrompt="1"/>
          </p:nvPr>
        </p:nvSpPr>
        <p:spPr>
          <a:xfrm>
            <a:off x="8809576" y="3367084"/>
            <a:ext cx="2592387" cy="2659117"/>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4" name="TextBox 13"/>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6" name="TextBox 12">
            <a:extLst>
              <a:ext uri="{FF2B5EF4-FFF2-40B4-BE49-F238E27FC236}">
                <a16:creationId xmlns:a16="http://schemas.microsoft.com/office/drawing/2014/main" id="{82BB36EA-E241-524D-9D78-62BB71DC327E}"/>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3258771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rows icon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3" name="Text Placeholder 2"/>
          <p:cNvSpPr>
            <a:spLocks noGrp="1"/>
          </p:cNvSpPr>
          <p:nvPr>
            <p:ph type="body" sz="quarter" idx="12" hasCustomPrompt="1"/>
          </p:nvPr>
        </p:nvSpPr>
        <p:spPr>
          <a:xfrm>
            <a:off x="766763" y="3654848"/>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8" name="Text Placeholder 2"/>
          <p:cNvSpPr>
            <a:spLocks noGrp="1"/>
          </p:cNvSpPr>
          <p:nvPr>
            <p:ph type="body" sz="quarter" idx="13" hasCustomPrompt="1"/>
          </p:nvPr>
        </p:nvSpPr>
        <p:spPr>
          <a:xfrm>
            <a:off x="766763" y="4180257"/>
            <a:ext cx="2592387" cy="2272932"/>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9" name="Text Placeholder 2"/>
          <p:cNvSpPr>
            <a:spLocks noGrp="1"/>
          </p:cNvSpPr>
          <p:nvPr>
            <p:ph type="body" sz="quarter" idx="14" hasCustomPrompt="1"/>
          </p:nvPr>
        </p:nvSpPr>
        <p:spPr>
          <a:xfrm>
            <a:off x="4799806" y="3654848"/>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0" name="Text Placeholder 2"/>
          <p:cNvSpPr>
            <a:spLocks noGrp="1"/>
          </p:cNvSpPr>
          <p:nvPr>
            <p:ph type="body" sz="quarter" idx="15" hasCustomPrompt="1"/>
          </p:nvPr>
        </p:nvSpPr>
        <p:spPr>
          <a:xfrm>
            <a:off x="4799806" y="4180257"/>
            <a:ext cx="2592387" cy="2272932"/>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1" name="Text Placeholder 2"/>
          <p:cNvSpPr>
            <a:spLocks noGrp="1"/>
          </p:cNvSpPr>
          <p:nvPr>
            <p:ph type="body" sz="quarter" idx="16" hasCustomPrompt="1"/>
          </p:nvPr>
        </p:nvSpPr>
        <p:spPr>
          <a:xfrm>
            <a:off x="8809576" y="3654848"/>
            <a:ext cx="2592387"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2" name="Text Placeholder 2"/>
          <p:cNvSpPr>
            <a:spLocks noGrp="1"/>
          </p:cNvSpPr>
          <p:nvPr>
            <p:ph type="body" sz="quarter" idx="17" hasCustomPrompt="1"/>
          </p:nvPr>
        </p:nvSpPr>
        <p:spPr>
          <a:xfrm>
            <a:off x="8809576" y="4180257"/>
            <a:ext cx="2592387" cy="2272932"/>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1" name="TextBox 10"/>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3" name="TextBox 12">
            <a:extLst>
              <a:ext uri="{FF2B5EF4-FFF2-40B4-BE49-F238E27FC236}">
                <a16:creationId xmlns:a16="http://schemas.microsoft.com/office/drawing/2014/main" id="{CFAAC689-B731-D343-8C77-5E9599E786B6}"/>
              </a:ext>
            </a:extLst>
          </p:cNvPr>
          <p:cNvSpPr txBox="1"/>
          <p:nvPr userDrawn="1"/>
        </p:nvSpPr>
        <p:spPr>
          <a:xfrm>
            <a:off x="9767763" y="6453187"/>
            <a:ext cx="1296789" cy="246221"/>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000" kern="1200" dirty="0">
              <a:solidFill>
                <a:schemeClr val="tx1">
                  <a:lumMod val="60000"/>
                  <a:lumOff val="40000"/>
                </a:schemeClr>
              </a:solidFill>
              <a:effectLst/>
              <a:latin typeface="+mn-lt"/>
              <a:ea typeface="+mn-ea"/>
              <a:cs typeface="+mn-cs"/>
            </a:endParaRPr>
          </a:p>
        </p:txBody>
      </p:sp>
    </p:spTree>
    <p:extLst>
      <p:ext uri="{BB962C8B-B14F-4D97-AF65-F5344CB8AC3E}">
        <p14:creationId xmlns:p14="http://schemas.microsoft.com/office/powerpoint/2010/main" val="1488688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columns number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46" name="TextBox 45"/>
          <p:cNvSpPr txBox="1"/>
          <p:nvPr/>
        </p:nvSpPr>
        <p:spPr>
          <a:xfrm>
            <a:off x="-240704" y="1946561"/>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01</a:t>
            </a:r>
          </a:p>
        </p:txBody>
      </p:sp>
      <p:sp>
        <p:nvSpPr>
          <p:cNvPr id="50" name="TextBox 49"/>
          <p:cNvSpPr txBox="1"/>
          <p:nvPr/>
        </p:nvSpPr>
        <p:spPr>
          <a:xfrm>
            <a:off x="-240704" y="4274124"/>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02</a:t>
            </a:r>
          </a:p>
        </p:txBody>
      </p:sp>
      <p:sp>
        <p:nvSpPr>
          <p:cNvPr id="54" name="TextBox 53"/>
          <p:cNvSpPr txBox="1"/>
          <p:nvPr/>
        </p:nvSpPr>
        <p:spPr>
          <a:xfrm>
            <a:off x="5664597" y="1946561"/>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03</a:t>
            </a:r>
          </a:p>
        </p:txBody>
      </p:sp>
      <p:sp>
        <p:nvSpPr>
          <p:cNvPr id="58" name="TextBox 57"/>
          <p:cNvSpPr txBox="1"/>
          <p:nvPr/>
        </p:nvSpPr>
        <p:spPr>
          <a:xfrm>
            <a:off x="5644098" y="4298076"/>
            <a:ext cx="2090003" cy="1200328"/>
          </a:xfrm>
          <a:prstGeom prst="rect">
            <a:avLst/>
          </a:prstGeom>
          <a:noFill/>
        </p:spPr>
        <p:txBody>
          <a:bodyPr wrap="square" rtlCol="0">
            <a:spAutoFit/>
          </a:bodyPr>
          <a:lstStyle/>
          <a:p>
            <a:pPr algn="r"/>
            <a:r>
              <a:rPr lang="en-GB" sz="7200" b="1" noProof="0">
                <a:solidFill>
                  <a:schemeClr val="tx1">
                    <a:lumMod val="20000"/>
                    <a:lumOff val="80000"/>
                  </a:schemeClr>
                </a:solidFill>
                <a:latin typeface="Arial" charset="0"/>
                <a:ea typeface="Arial" charset="0"/>
                <a:cs typeface="Arial" charset="0"/>
              </a:rPr>
              <a:t>04</a:t>
            </a:r>
          </a:p>
        </p:txBody>
      </p:sp>
      <p:sp>
        <p:nvSpPr>
          <p:cNvPr id="22" name="Text Placeholder 2"/>
          <p:cNvSpPr>
            <a:spLocks noGrp="1"/>
          </p:cNvSpPr>
          <p:nvPr>
            <p:ph type="body" sz="quarter" idx="12" hasCustomPrompt="1"/>
          </p:nvPr>
        </p:nvSpPr>
        <p:spPr>
          <a:xfrm>
            <a:off x="1869796" y="4593887"/>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3" name="Text Placeholder 2"/>
          <p:cNvSpPr>
            <a:spLocks noGrp="1"/>
          </p:cNvSpPr>
          <p:nvPr>
            <p:ph type="body" sz="quarter" idx="13" hasCustomPrompt="1"/>
          </p:nvPr>
        </p:nvSpPr>
        <p:spPr>
          <a:xfrm>
            <a:off x="1869796" y="5119295"/>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4" name="Text Placeholder 2"/>
          <p:cNvSpPr>
            <a:spLocks noGrp="1"/>
          </p:cNvSpPr>
          <p:nvPr>
            <p:ph type="body" sz="quarter" idx="14" hasCustomPrompt="1"/>
          </p:nvPr>
        </p:nvSpPr>
        <p:spPr>
          <a:xfrm>
            <a:off x="1869796" y="2194316"/>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6" name="Text Placeholder 2"/>
          <p:cNvSpPr>
            <a:spLocks noGrp="1"/>
          </p:cNvSpPr>
          <p:nvPr>
            <p:ph type="body" sz="quarter" idx="16" hasCustomPrompt="1"/>
          </p:nvPr>
        </p:nvSpPr>
        <p:spPr>
          <a:xfrm>
            <a:off x="7775098" y="2194316"/>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7" name="Text Placeholder 2"/>
          <p:cNvSpPr>
            <a:spLocks noGrp="1"/>
          </p:cNvSpPr>
          <p:nvPr>
            <p:ph type="body" sz="quarter" idx="17" hasCustomPrompt="1"/>
          </p:nvPr>
        </p:nvSpPr>
        <p:spPr>
          <a:xfrm>
            <a:off x="7775098"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8" name="Text Placeholder 2"/>
          <p:cNvSpPr>
            <a:spLocks noGrp="1"/>
          </p:cNvSpPr>
          <p:nvPr>
            <p:ph type="body" sz="quarter" idx="18" hasCustomPrompt="1"/>
          </p:nvPr>
        </p:nvSpPr>
        <p:spPr>
          <a:xfrm>
            <a:off x="7754600" y="4593887"/>
            <a:ext cx="3670638"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9" name="Text Placeholder 2"/>
          <p:cNvSpPr>
            <a:spLocks noGrp="1"/>
          </p:cNvSpPr>
          <p:nvPr>
            <p:ph type="body" sz="quarter" idx="19" hasCustomPrompt="1"/>
          </p:nvPr>
        </p:nvSpPr>
        <p:spPr>
          <a:xfrm>
            <a:off x="7754600" y="5119295"/>
            <a:ext cx="3670638"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30" name="Text Placeholder 2"/>
          <p:cNvSpPr>
            <a:spLocks noGrp="1"/>
          </p:cNvSpPr>
          <p:nvPr>
            <p:ph type="body" sz="quarter" idx="20" hasCustomPrompt="1"/>
          </p:nvPr>
        </p:nvSpPr>
        <p:spPr>
          <a:xfrm>
            <a:off x="1869796"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7" name="TextBox 16"/>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9" name="TextBox 12">
            <a:extLst>
              <a:ext uri="{FF2B5EF4-FFF2-40B4-BE49-F238E27FC236}">
                <a16:creationId xmlns:a16="http://schemas.microsoft.com/office/drawing/2014/main" id="{C5E0D7A4-C274-504D-BE8D-5DDE3615B108}"/>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1062937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columns icon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22" name="Text Placeholder 2"/>
          <p:cNvSpPr>
            <a:spLocks noGrp="1"/>
          </p:cNvSpPr>
          <p:nvPr>
            <p:ph type="body" sz="quarter" idx="12" hasCustomPrompt="1"/>
          </p:nvPr>
        </p:nvSpPr>
        <p:spPr>
          <a:xfrm>
            <a:off x="1869796" y="4581128"/>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3" name="Text Placeholder 2"/>
          <p:cNvSpPr>
            <a:spLocks noGrp="1"/>
          </p:cNvSpPr>
          <p:nvPr>
            <p:ph type="body" sz="quarter" idx="13" hasCustomPrompt="1"/>
          </p:nvPr>
        </p:nvSpPr>
        <p:spPr>
          <a:xfrm>
            <a:off x="1869796" y="5119295"/>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24" name="Text Placeholder 2"/>
          <p:cNvSpPr>
            <a:spLocks noGrp="1"/>
          </p:cNvSpPr>
          <p:nvPr>
            <p:ph type="body" sz="quarter" idx="14" hasCustomPrompt="1"/>
          </p:nvPr>
        </p:nvSpPr>
        <p:spPr>
          <a:xfrm>
            <a:off x="1869796" y="2181557"/>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25" name="Text Placeholder 2"/>
          <p:cNvSpPr>
            <a:spLocks noGrp="1"/>
          </p:cNvSpPr>
          <p:nvPr>
            <p:ph type="body" sz="quarter" idx="15" hasCustomPrompt="1"/>
          </p:nvPr>
        </p:nvSpPr>
        <p:spPr>
          <a:xfrm>
            <a:off x="1869796"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5" name="Text Placeholder 2"/>
          <p:cNvSpPr>
            <a:spLocks noGrp="1"/>
          </p:cNvSpPr>
          <p:nvPr>
            <p:ph type="body" sz="quarter" idx="20" hasCustomPrompt="1"/>
          </p:nvPr>
        </p:nvSpPr>
        <p:spPr>
          <a:xfrm>
            <a:off x="7769728" y="2181557"/>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6" name="Text Placeholder 2"/>
          <p:cNvSpPr>
            <a:spLocks noGrp="1"/>
          </p:cNvSpPr>
          <p:nvPr>
            <p:ph type="body" sz="quarter" idx="21" hasCustomPrompt="1"/>
          </p:nvPr>
        </p:nvSpPr>
        <p:spPr>
          <a:xfrm>
            <a:off x="7769728" y="2719724"/>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7" name="Text Placeholder 2"/>
          <p:cNvSpPr>
            <a:spLocks noGrp="1"/>
          </p:cNvSpPr>
          <p:nvPr>
            <p:ph type="body" sz="quarter" idx="22" hasCustomPrompt="1"/>
          </p:nvPr>
        </p:nvSpPr>
        <p:spPr>
          <a:xfrm>
            <a:off x="7769728" y="4581128"/>
            <a:ext cx="3650140" cy="304353"/>
          </a:xfrm>
          <a:prstGeom prst="rect">
            <a:avLst/>
          </a:prstGeom>
        </p:spPr>
        <p:txBody>
          <a:bodyPr lIns="0" tIns="0" rIns="0"/>
          <a:lstStyle>
            <a:lvl1pPr marL="0" indent="0">
              <a:buNone/>
              <a:defRPr sz="1800">
                <a:solidFill>
                  <a:schemeClr val="accent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headline</a:t>
            </a:r>
          </a:p>
        </p:txBody>
      </p:sp>
      <p:sp>
        <p:nvSpPr>
          <p:cNvPr id="18" name="Text Placeholder 2"/>
          <p:cNvSpPr>
            <a:spLocks noGrp="1"/>
          </p:cNvSpPr>
          <p:nvPr>
            <p:ph type="body" sz="quarter" idx="23" hasCustomPrompt="1"/>
          </p:nvPr>
        </p:nvSpPr>
        <p:spPr>
          <a:xfrm>
            <a:off x="7769728" y="5119295"/>
            <a:ext cx="3650140" cy="1262033"/>
          </a:xfrm>
          <a:prstGeom prst="rect">
            <a:avLst/>
          </a:prstGeom>
        </p:spPr>
        <p:txBody>
          <a:bodyPr lIns="0" tIns="0" rIns="0"/>
          <a:lstStyle>
            <a:lvl1pPr marL="0" indent="0">
              <a:lnSpc>
                <a:spcPct val="150000"/>
              </a:lnSpc>
              <a:buNone/>
              <a:defRPr sz="1400">
                <a:solidFill>
                  <a:schemeClr val="tx1"/>
                </a:solidFill>
                <a:latin typeface="Arial" charset="0"/>
                <a:ea typeface="Arial" charset="0"/>
                <a:cs typeface="Arial" charset="0"/>
              </a:defRPr>
            </a:lvl1pPr>
            <a:lvl2pPr marL="457200" indent="0">
              <a:buNone/>
              <a:defRPr>
                <a:latin typeface="Arial" charset="0"/>
                <a:ea typeface="Arial" charset="0"/>
                <a:cs typeface="Arial" charset="0"/>
              </a:defRPr>
            </a:lvl2pPr>
            <a:lvl3pPr marL="914400" indent="0">
              <a:buNone/>
              <a:defRPr>
                <a:latin typeface="Arial" charset="0"/>
                <a:ea typeface="Arial" charset="0"/>
                <a:cs typeface="Arial" charset="0"/>
              </a:defRPr>
            </a:lvl3pPr>
            <a:lvl4pPr marL="1371600" indent="0">
              <a:buNone/>
              <a:defRPr>
                <a:latin typeface="Arial" charset="0"/>
                <a:ea typeface="Arial" charset="0"/>
                <a:cs typeface="Arial" charset="0"/>
              </a:defRPr>
            </a:lvl4pPr>
            <a:lvl5pPr marL="1828800" indent="0">
              <a:buNone/>
              <a:defRPr>
                <a:latin typeface="Arial" charset="0"/>
                <a:ea typeface="Arial" charset="0"/>
                <a:cs typeface="Arial" charset="0"/>
              </a:defRPr>
            </a:lvl5pPr>
          </a:lstStyle>
          <a:p>
            <a:pPr lvl="0"/>
            <a:r>
              <a:rPr lang="en-GB" noProof="0" dirty="0"/>
              <a:t>Insert txt here</a:t>
            </a:r>
          </a:p>
        </p:txBody>
      </p:sp>
      <p:sp>
        <p:nvSpPr>
          <p:cNvPr id="13" name="TextBox 12"/>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9" name="TextBox 12">
            <a:extLst>
              <a:ext uri="{FF2B5EF4-FFF2-40B4-BE49-F238E27FC236}">
                <a16:creationId xmlns:a16="http://schemas.microsoft.com/office/drawing/2014/main" id="{0166DBDB-A695-524F-A5D9-3E8BCCB6B184}"/>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3414321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_column_txt_with_quote">
    <p:spTree>
      <p:nvGrpSpPr>
        <p:cNvPr id="1" name=""/>
        <p:cNvGrpSpPr/>
        <p:nvPr/>
      </p:nvGrpSpPr>
      <p:grpSpPr>
        <a:xfrm>
          <a:off x="0" y="0"/>
          <a:ext cx="0" cy="0"/>
          <a:chOff x="0" y="0"/>
          <a:chExt cx="0" cy="0"/>
        </a:xfrm>
      </p:grpSpPr>
      <p:sp>
        <p:nvSpPr>
          <p:cNvPr id="12" name="TextBox 11"/>
          <p:cNvSpPr txBox="1"/>
          <p:nvPr userDrawn="1"/>
        </p:nvSpPr>
        <p:spPr>
          <a:xfrm>
            <a:off x="8544272" y="1461994"/>
            <a:ext cx="2808312" cy="769441"/>
          </a:xfrm>
          <a:prstGeom prst="rect">
            <a:avLst/>
          </a:prstGeom>
          <a:noFill/>
        </p:spPr>
        <p:txBody>
          <a:bodyPr wrap="square" lIns="0" rtlCol="0">
            <a:spAutoFit/>
          </a:bodyPr>
          <a:lstStyle/>
          <a:p>
            <a:r>
              <a:rPr lang="en-GB" sz="4400" noProof="0">
                <a:solidFill>
                  <a:schemeClr val="tx1">
                    <a:lumMod val="60000"/>
                    <a:lumOff val="40000"/>
                  </a:schemeClr>
                </a:solidFill>
                <a:latin typeface="Times New Roman" charset="0"/>
                <a:ea typeface="Times New Roman" charset="0"/>
                <a:cs typeface="Times New Roman" charset="0"/>
              </a:rPr>
              <a:t>“</a:t>
            </a:r>
          </a:p>
        </p:txBody>
      </p:sp>
      <p:sp>
        <p:nvSpPr>
          <p:cNvPr id="15" name="Rectangle 14"/>
          <p:cNvSpPr/>
          <p:nvPr userDrawn="1"/>
        </p:nvSpPr>
        <p:spPr>
          <a:xfrm>
            <a:off x="8184232" y="0"/>
            <a:ext cx="4007768"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Text Placeholder 6"/>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dirty="0"/>
              <a:t>Headline</a:t>
            </a:r>
          </a:p>
        </p:txBody>
      </p:sp>
      <p:sp>
        <p:nvSpPr>
          <p:cNvPr id="21" name="Text Placeholder 3"/>
          <p:cNvSpPr>
            <a:spLocks noGrp="1"/>
          </p:cNvSpPr>
          <p:nvPr>
            <p:ph type="body" sz="quarter" idx="12"/>
          </p:nvPr>
        </p:nvSpPr>
        <p:spPr>
          <a:xfrm>
            <a:off x="766763" y="1700808"/>
            <a:ext cx="5329237" cy="4752380"/>
          </a:xfrm>
          <a:prstGeom prst="rect">
            <a:avLst/>
          </a:prstGeom>
        </p:spPr>
        <p:txBody>
          <a:bodyPr lIns="0" tIns="46800" rIns="0"/>
          <a:lstStyle>
            <a:lvl1pPr marL="0" indent="0">
              <a:lnSpc>
                <a:spcPts val="2160"/>
              </a:lnSpc>
              <a:buNone/>
              <a:defRPr sz="1800">
                <a:latin typeface="Arial" charset="0"/>
                <a:ea typeface="Arial" charset="0"/>
                <a:cs typeface="Arial" charset="0"/>
              </a:defRPr>
            </a:lvl1pPr>
            <a:lvl2pPr marL="457200" indent="0">
              <a:lnSpc>
                <a:spcPts val="2160"/>
              </a:lnSpc>
              <a:buNone/>
              <a:defRPr sz="1800">
                <a:latin typeface="Arial" charset="0"/>
                <a:ea typeface="Arial" charset="0"/>
                <a:cs typeface="Arial" charset="0"/>
              </a:defRPr>
            </a:lvl2pPr>
            <a:lvl3pPr marL="914400" indent="0">
              <a:lnSpc>
                <a:spcPts val="2160"/>
              </a:lnSpc>
              <a:buNone/>
              <a:defRPr sz="1800">
                <a:latin typeface="Arial" charset="0"/>
                <a:ea typeface="Arial" charset="0"/>
                <a:cs typeface="Arial" charset="0"/>
              </a:defRPr>
            </a:lvl3pPr>
            <a:lvl4pPr marL="1371600" indent="0">
              <a:lnSpc>
                <a:spcPts val="2160"/>
              </a:lnSpc>
              <a:buNone/>
              <a:defRPr sz="1800">
                <a:latin typeface="Arial" charset="0"/>
                <a:ea typeface="Arial" charset="0"/>
                <a:cs typeface="Arial" charset="0"/>
              </a:defRPr>
            </a:lvl4pPr>
            <a:lvl5pPr marL="1828800" indent="0">
              <a:lnSpc>
                <a:spcPts val="2160"/>
              </a:lnSpc>
              <a:buNone/>
              <a:defRPr sz="1800">
                <a:latin typeface="Arial" charset="0"/>
                <a:ea typeface="Arial" charset="0"/>
                <a:cs typeface="Arial"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ext Placeholder 3"/>
          <p:cNvSpPr>
            <a:spLocks noGrp="1"/>
          </p:cNvSpPr>
          <p:nvPr>
            <p:ph type="body" sz="quarter" idx="13"/>
          </p:nvPr>
        </p:nvSpPr>
        <p:spPr>
          <a:xfrm>
            <a:off x="8549040" y="1700808"/>
            <a:ext cx="2880966" cy="2088232"/>
          </a:xfrm>
          <a:prstGeom prst="rect">
            <a:avLst/>
          </a:prstGeom>
        </p:spPr>
        <p:txBody>
          <a:bodyPr lIns="0" tIns="46800" rIns="0"/>
          <a:lstStyle>
            <a:lvl1pPr marL="0" indent="0">
              <a:buNone/>
              <a:defRPr sz="1600">
                <a:solidFill>
                  <a:schemeClr val="accent1"/>
                </a:solidFill>
                <a:latin typeface="Times New Roman" charset="0"/>
                <a:ea typeface="Times New Roman" charset="0"/>
                <a:cs typeface="Times New Roman" charset="0"/>
              </a:defRPr>
            </a:lvl1pPr>
          </a:lstStyle>
          <a:p>
            <a:pPr lvl="0"/>
            <a:r>
              <a:rPr lang="en-US" noProof="0"/>
              <a:t>Click to edit Master text styles</a:t>
            </a:r>
          </a:p>
        </p:txBody>
      </p:sp>
      <p:sp>
        <p:nvSpPr>
          <p:cNvPr id="22" name="Text Placeholder 21"/>
          <p:cNvSpPr>
            <a:spLocks noGrp="1"/>
          </p:cNvSpPr>
          <p:nvPr>
            <p:ph type="body" sz="quarter" idx="14" hasCustomPrompt="1"/>
          </p:nvPr>
        </p:nvSpPr>
        <p:spPr>
          <a:xfrm>
            <a:off x="8543925" y="4059636"/>
            <a:ext cx="2886075" cy="287759"/>
          </a:xfrm>
          <a:prstGeom prst="rect">
            <a:avLst/>
          </a:prstGeom>
        </p:spPr>
        <p:txBody>
          <a:bodyPr lIns="0" rIns="0"/>
          <a:lstStyle>
            <a:lvl1pPr marL="0" indent="0">
              <a:buNone/>
              <a:defRPr sz="1200" b="1">
                <a:solidFill>
                  <a:schemeClr val="tx1">
                    <a:lumMod val="60000"/>
                    <a:lumOff val="40000"/>
                  </a:schemeClr>
                </a:solidFill>
                <a:latin typeface="Arial" charset="0"/>
                <a:ea typeface="Arial" charset="0"/>
                <a:cs typeface="Arial" charset="0"/>
              </a:defRPr>
            </a:lvl1pPr>
            <a:lvl2pPr marL="457200" indent="0">
              <a:buNone/>
              <a:defRPr/>
            </a:lvl2pPr>
          </a:lstStyle>
          <a:p>
            <a:pPr lvl="0"/>
            <a:r>
              <a:rPr lang="en-GB" noProof="0" dirty="0"/>
              <a:t>Name</a:t>
            </a:r>
          </a:p>
        </p:txBody>
      </p:sp>
      <p:sp>
        <p:nvSpPr>
          <p:cNvPr id="23" name="Text Placeholder 21"/>
          <p:cNvSpPr>
            <a:spLocks noGrp="1"/>
          </p:cNvSpPr>
          <p:nvPr>
            <p:ph type="body" sz="quarter" idx="15" hasCustomPrompt="1"/>
          </p:nvPr>
        </p:nvSpPr>
        <p:spPr>
          <a:xfrm>
            <a:off x="8543925" y="4347668"/>
            <a:ext cx="2886075" cy="287759"/>
          </a:xfrm>
          <a:prstGeom prst="rect">
            <a:avLst/>
          </a:prstGeom>
        </p:spPr>
        <p:txBody>
          <a:bodyPr lIns="0" rIns="0"/>
          <a:lstStyle>
            <a:lvl1pPr marL="0" indent="0">
              <a:buNone/>
              <a:defRPr sz="1200" b="0">
                <a:solidFill>
                  <a:schemeClr val="tx1">
                    <a:lumMod val="60000"/>
                    <a:lumOff val="40000"/>
                  </a:schemeClr>
                </a:solidFill>
                <a:latin typeface="Arial" charset="0"/>
                <a:ea typeface="Arial" charset="0"/>
                <a:cs typeface="Arial" charset="0"/>
              </a:defRPr>
            </a:lvl1pPr>
            <a:lvl2pPr marL="457200" indent="0">
              <a:buNone/>
              <a:defRPr/>
            </a:lvl2pPr>
          </a:lstStyle>
          <a:p>
            <a:pPr lvl="0"/>
            <a:r>
              <a:rPr lang="en-GB" noProof="0" dirty="0"/>
              <a:t>Position</a:t>
            </a:r>
          </a:p>
        </p:txBody>
      </p:sp>
      <p:sp>
        <p:nvSpPr>
          <p:cNvPr id="11" name="TextBox 10"/>
          <p:cNvSpPr txBox="1"/>
          <p:nvPr userDrawn="1"/>
        </p:nvSpPr>
        <p:spPr>
          <a:xfrm>
            <a:off x="766763" y="6453188"/>
            <a:ext cx="5329237" cy="246221"/>
          </a:xfrm>
          <a:prstGeom prst="rect">
            <a:avLst/>
          </a:prstGeom>
          <a:noFill/>
        </p:spPr>
        <p:txBody>
          <a:bodyPr wrap="square" lIns="0" rtlCol="0">
            <a:spAutoFit/>
          </a:bodyPr>
          <a:lstStyle/>
          <a:p>
            <a:r>
              <a:rPr lang="en-GB" sz="1000" noProof="0" dirty="0">
                <a:solidFill>
                  <a:schemeClr val="bg1">
                    <a:lumMod val="65000"/>
                  </a:schemeClr>
                </a:solidFill>
                <a:latin typeface="Arial" charset="0"/>
                <a:ea typeface="Arial" charset="0"/>
                <a:cs typeface="Arial" charset="0"/>
              </a:rPr>
              <a:t>© 2019 Objectivity Ltd </a:t>
            </a:r>
          </a:p>
        </p:txBody>
      </p:sp>
      <p:sp>
        <p:nvSpPr>
          <p:cNvPr id="14" name="TextBox 12">
            <a:extLst>
              <a:ext uri="{FF2B5EF4-FFF2-40B4-BE49-F238E27FC236}">
                <a16:creationId xmlns:a16="http://schemas.microsoft.com/office/drawing/2014/main" id="{04AB654D-0948-B24F-BB08-A99851C73412}"/>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430088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eter_Quote">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2"/>
          </p:nvPr>
        </p:nvSpPr>
        <p:spPr>
          <a:xfrm>
            <a:off x="752823" y="1917919"/>
            <a:ext cx="5116156" cy="2784475"/>
          </a:xfrm>
          <a:prstGeom prst="rect">
            <a:avLst/>
          </a:prstGeom>
        </p:spPr>
        <p:txBody>
          <a:bodyPr lIns="0"/>
          <a:lstStyle>
            <a:lvl1pPr marL="0" indent="0">
              <a:lnSpc>
                <a:spcPct val="150000"/>
              </a:lnSpc>
              <a:buNone/>
              <a:defRPr>
                <a:noFill/>
              </a:defRPr>
            </a:lvl1pPr>
          </a:lstStyle>
          <a:p>
            <a:pPr lvl="0"/>
            <a:r>
              <a:rPr lang="en-US" sz="2800" kern="1200">
                <a:solidFill>
                  <a:schemeClr val="accent1"/>
                </a:solidFill>
                <a:effectLst/>
                <a:latin typeface="Times New Roman" charset="0"/>
                <a:ea typeface="Times New Roman" charset="0"/>
                <a:cs typeface="Times New Roman" charset="0"/>
              </a:rPr>
              <a:t>Click to edit Master text styles</a:t>
            </a:r>
          </a:p>
        </p:txBody>
      </p:sp>
      <p:sp>
        <p:nvSpPr>
          <p:cNvPr id="10" name="Text Placeholder 21"/>
          <p:cNvSpPr>
            <a:spLocks noGrp="1"/>
          </p:cNvSpPr>
          <p:nvPr>
            <p:ph type="body" sz="quarter" idx="14" hasCustomPrompt="1"/>
          </p:nvPr>
        </p:nvSpPr>
        <p:spPr>
          <a:xfrm>
            <a:off x="766763" y="4948821"/>
            <a:ext cx="2886075" cy="287759"/>
          </a:xfrm>
          <a:prstGeom prst="rect">
            <a:avLst/>
          </a:prstGeom>
        </p:spPr>
        <p:txBody>
          <a:bodyPr lIns="0" rIns="0"/>
          <a:lstStyle>
            <a:lvl1pPr marL="0" indent="0">
              <a:buNone/>
              <a:defRPr sz="1200" b="1">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dirty="0"/>
              <a:t>Name</a:t>
            </a:r>
          </a:p>
        </p:txBody>
      </p:sp>
      <p:sp>
        <p:nvSpPr>
          <p:cNvPr id="11" name="Text Placeholder 21"/>
          <p:cNvSpPr>
            <a:spLocks noGrp="1"/>
          </p:cNvSpPr>
          <p:nvPr>
            <p:ph type="body" sz="quarter" idx="15" hasCustomPrompt="1"/>
          </p:nvPr>
        </p:nvSpPr>
        <p:spPr>
          <a:xfrm>
            <a:off x="766763" y="5236853"/>
            <a:ext cx="2886075" cy="287759"/>
          </a:xfrm>
          <a:prstGeom prst="rect">
            <a:avLst/>
          </a:prstGeom>
        </p:spPr>
        <p:txBody>
          <a:bodyPr lIns="0" rIns="0"/>
          <a:lstStyle>
            <a:lvl1pPr marL="0" indent="0">
              <a:buNone/>
              <a:defRPr sz="1200" b="0">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dirty="0"/>
              <a:t>Position</a:t>
            </a:r>
          </a:p>
        </p:txBody>
      </p:sp>
      <p:sp>
        <p:nvSpPr>
          <p:cNvPr id="18" name="TextBox 17"/>
          <p:cNvSpPr txBox="1"/>
          <p:nvPr userDrawn="1"/>
        </p:nvSpPr>
        <p:spPr>
          <a:xfrm rot="10800000">
            <a:off x="767408" y="1484784"/>
            <a:ext cx="247002" cy="738664"/>
          </a:xfrm>
          <a:prstGeom prst="rect">
            <a:avLst/>
          </a:prstGeom>
          <a:noFill/>
        </p:spPr>
        <p:txBody>
          <a:bodyPr wrap="square" lIns="0" tIns="0" rIns="0" bIns="0" rtlCol="0">
            <a:spAutoFit/>
          </a:bodyPr>
          <a:lstStyle/>
          <a:p>
            <a:r>
              <a:rPr lang="pl-PL" sz="4800" b="0" spc="-300">
                <a:solidFill>
                  <a:schemeClr val="tx1">
                    <a:lumMod val="60000"/>
                    <a:lumOff val="40000"/>
                  </a:schemeClr>
                </a:solidFill>
                <a:latin typeface="Times New Roman" charset="0"/>
                <a:ea typeface="Times New Roman" charset="0"/>
                <a:cs typeface="Times New Roman" charset="0"/>
              </a:rPr>
              <a:t>,,</a:t>
            </a:r>
            <a:endParaRPr lang="uk-UA" sz="4800" b="0" spc="-300">
              <a:solidFill>
                <a:schemeClr val="tx1">
                  <a:lumMod val="60000"/>
                  <a:lumOff val="40000"/>
                </a:schemeClr>
              </a:solidFill>
              <a:latin typeface="Times New Roman" charset="0"/>
              <a:ea typeface="Times New Roman" charset="0"/>
              <a:cs typeface="Times New Roman" charset="0"/>
            </a:endParaRPr>
          </a:p>
        </p:txBody>
      </p:sp>
      <p:sp>
        <p:nvSpPr>
          <p:cNvPr id="9" name="TextBox 8"/>
          <p:cNvSpPr txBox="1"/>
          <p:nvPr userDrawn="1"/>
        </p:nvSpPr>
        <p:spPr>
          <a:xfrm>
            <a:off x="766763" y="6453188"/>
            <a:ext cx="5329237" cy="246221"/>
          </a:xfrm>
          <a:prstGeom prst="rect">
            <a:avLst/>
          </a:prstGeom>
          <a:noFill/>
        </p:spPr>
        <p:txBody>
          <a:bodyPr wrap="square" lIns="0" rtlCol="0">
            <a:spAutoFit/>
          </a:bodyPr>
          <a:lstStyle/>
          <a:p>
            <a:r>
              <a:rPr lang="en-US" sz="1000" dirty="0">
                <a:solidFill>
                  <a:schemeClr val="bg1">
                    <a:lumMod val="65000"/>
                  </a:schemeClr>
                </a:solidFill>
                <a:latin typeface="Arial" charset="0"/>
                <a:ea typeface="Arial" charset="0"/>
                <a:cs typeface="Arial" charset="0"/>
              </a:rPr>
              <a:t>© 2019 Objectivity Ltd </a:t>
            </a:r>
            <a:endParaRPr lang="en-GB" sz="1000" dirty="0">
              <a:solidFill>
                <a:schemeClr val="bg1">
                  <a:lumMod val="65000"/>
                </a:schemeClr>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8365DD72-008E-984A-881F-540D0092DC59}"/>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261243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_screen">
    <p:spTree>
      <p:nvGrpSpPr>
        <p:cNvPr id="1" name=""/>
        <p:cNvGrpSpPr/>
        <p:nvPr/>
      </p:nvGrpSpPr>
      <p:grpSpPr>
        <a:xfrm>
          <a:off x="0" y="0"/>
          <a:ext cx="0" cy="0"/>
          <a:chOff x="0" y="0"/>
          <a:chExt cx="0" cy="0"/>
        </a:xfrm>
      </p:grpSpPr>
      <p:sp>
        <p:nvSpPr>
          <p:cNvPr id="19" name="Picture Placeholder 3"/>
          <p:cNvSpPr>
            <a:spLocks noGrp="1"/>
          </p:cNvSpPr>
          <p:nvPr>
            <p:ph type="pic" sz="quarter" idx="10"/>
          </p:nvPr>
        </p:nvSpPr>
        <p:spPr>
          <a:xfrm>
            <a:off x="0" y="0"/>
            <a:ext cx="12192000" cy="6858000"/>
          </a:xfrm>
          <a:prstGeom prst="rect">
            <a:avLst/>
          </a:prstGeom>
          <a:solidFill>
            <a:schemeClr val="tx1">
              <a:alpha val="10000"/>
            </a:schemeClr>
          </a:solidFill>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noProof="0"/>
              <a:t>Drag picture to placeholder or click icon to add</a:t>
            </a:r>
          </a:p>
        </p:txBody>
      </p:sp>
      <p:sp>
        <p:nvSpPr>
          <p:cNvPr id="7" name="Text Placeholder 6"/>
          <p:cNvSpPr>
            <a:spLocks noGrp="1"/>
          </p:cNvSpPr>
          <p:nvPr>
            <p:ph type="body" sz="quarter" idx="1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3" name="Text Placeholder 2"/>
          <p:cNvSpPr>
            <a:spLocks noGrp="1"/>
          </p:cNvSpPr>
          <p:nvPr>
            <p:ph type="body" sz="quarter" idx="12"/>
          </p:nvPr>
        </p:nvSpPr>
        <p:spPr>
          <a:xfrm>
            <a:off x="6308436" y="1917919"/>
            <a:ext cx="5116156" cy="2784475"/>
          </a:xfrm>
          <a:prstGeom prst="rect">
            <a:avLst/>
          </a:prstGeom>
        </p:spPr>
        <p:txBody>
          <a:bodyPr lIns="0"/>
          <a:lstStyle>
            <a:lvl1pPr marL="0" indent="0">
              <a:lnSpc>
                <a:spcPct val="150000"/>
              </a:lnSpc>
              <a:buNone/>
              <a:defRPr>
                <a:noFill/>
              </a:defRPr>
            </a:lvl1pPr>
          </a:lstStyle>
          <a:p>
            <a:pPr lvl="0"/>
            <a:r>
              <a:rPr lang="en-US" sz="2800" kern="1200" noProof="0">
                <a:solidFill>
                  <a:schemeClr val="accent1"/>
                </a:solidFill>
                <a:effectLst/>
                <a:latin typeface="Times New Roman" charset="0"/>
                <a:ea typeface="Times New Roman" charset="0"/>
                <a:cs typeface="Times New Roman" charset="0"/>
              </a:rPr>
              <a:t>Click to edit Master text styles</a:t>
            </a:r>
          </a:p>
        </p:txBody>
      </p:sp>
      <p:sp>
        <p:nvSpPr>
          <p:cNvPr id="10" name="Text Placeholder 21"/>
          <p:cNvSpPr>
            <a:spLocks noGrp="1"/>
          </p:cNvSpPr>
          <p:nvPr>
            <p:ph type="body" sz="quarter" idx="14" hasCustomPrompt="1"/>
          </p:nvPr>
        </p:nvSpPr>
        <p:spPr>
          <a:xfrm>
            <a:off x="6322376" y="4948821"/>
            <a:ext cx="2886075" cy="287759"/>
          </a:xfrm>
          <a:prstGeom prst="rect">
            <a:avLst/>
          </a:prstGeom>
        </p:spPr>
        <p:txBody>
          <a:bodyPr lIns="0" rIns="0"/>
          <a:lstStyle>
            <a:lvl1pPr marL="0" indent="0">
              <a:buNone/>
              <a:defRPr sz="1200" b="1">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noProof="0"/>
              <a:t>Name</a:t>
            </a:r>
          </a:p>
        </p:txBody>
      </p:sp>
      <p:sp>
        <p:nvSpPr>
          <p:cNvPr id="11" name="Text Placeholder 21"/>
          <p:cNvSpPr>
            <a:spLocks noGrp="1"/>
          </p:cNvSpPr>
          <p:nvPr>
            <p:ph type="body" sz="quarter" idx="15" hasCustomPrompt="1"/>
          </p:nvPr>
        </p:nvSpPr>
        <p:spPr>
          <a:xfrm>
            <a:off x="6322376" y="5236853"/>
            <a:ext cx="2886075" cy="287759"/>
          </a:xfrm>
          <a:prstGeom prst="rect">
            <a:avLst/>
          </a:prstGeom>
        </p:spPr>
        <p:txBody>
          <a:bodyPr lIns="0" rIns="0"/>
          <a:lstStyle>
            <a:lvl1pPr marL="0" indent="0">
              <a:buNone/>
              <a:defRPr sz="1200" b="0">
                <a:solidFill>
                  <a:schemeClr val="tx1">
                    <a:lumMod val="60000"/>
                    <a:lumOff val="40000"/>
                  </a:schemeClr>
                </a:solidFill>
                <a:latin typeface="Arial" charset="0"/>
                <a:ea typeface="Arial" charset="0"/>
                <a:cs typeface="Arial" charset="0"/>
              </a:defRPr>
            </a:lvl1pPr>
            <a:lvl2pPr marL="457200" indent="0">
              <a:buNone/>
              <a:defRPr/>
            </a:lvl2pPr>
          </a:lstStyle>
          <a:p>
            <a:pPr lvl="0"/>
            <a:r>
              <a:rPr lang="en-US" noProof="0"/>
              <a:t>Position</a:t>
            </a:r>
          </a:p>
        </p:txBody>
      </p:sp>
      <p:sp>
        <p:nvSpPr>
          <p:cNvPr id="12" name="TextBox 11"/>
          <p:cNvSpPr txBox="1"/>
          <p:nvPr userDrawn="1"/>
        </p:nvSpPr>
        <p:spPr>
          <a:xfrm rot="10800000">
            <a:off x="6308436" y="1484784"/>
            <a:ext cx="247002" cy="738664"/>
          </a:xfrm>
          <a:prstGeom prst="rect">
            <a:avLst/>
          </a:prstGeom>
          <a:noFill/>
        </p:spPr>
        <p:txBody>
          <a:bodyPr wrap="square" lIns="0" tIns="0" rIns="0" bIns="0" rtlCol="0">
            <a:spAutoFit/>
          </a:bodyPr>
          <a:lstStyle/>
          <a:p>
            <a:r>
              <a:rPr lang="pl-PL" sz="4800" b="0" spc="-300" noProof="0">
                <a:solidFill>
                  <a:schemeClr val="tx1">
                    <a:lumMod val="60000"/>
                    <a:lumOff val="40000"/>
                  </a:schemeClr>
                </a:solidFill>
                <a:latin typeface="Times New Roman" charset="0"/>
                <a:ea typeface="Times New Roman" charset="0"/>
                <a:cs typeface="Times New Roman" charset="0"/>
              </a:rPr>
              <a:t>,,</a:t>
            </a:r>
            <a:endParaRPr lang="uk-UA" sz="4800" b="0" spc="-300" noProof="0">
              <a:solidFill>
                <a:schemeClr val="tx1">
                  <a:lumMod val="60000"/>
                  <a:lumOff val="40000"/>
                </a:schemeClr>
              </a:solidFill>
              <a:latin typeface="Times New Roman" charset="0"/>
              <a:ea typeface="Times New Roman" charset="0"/>
              <a:cs typeface="Times New Roman" charset="0"/>
            </a:endParaRPr>
          </a:p>
        </p:txBody>
      </p:sp>
      <p:sp>
        <p:nvSpPr>
          <p:cNvPr id="13" name="TextBox 12"/>
          <p:cNvSpPr txBox="1"/>
          <p:nvPr userDrawn="1"/>
        </p:nvSpPr>
        <p:spPr>
          <a:xfrm>
            <a:off x="766763" y="6453188"/>
            <a:ext cx="5329237" cy="246221"/>
          </a:xfrm>
          <a:prstGeom prst="rect">
            <a:avLst/>
          </a:prstGeom>
          <a:noFill/>
        </p:spPr>
        <p:txBody>
          <a:bodyPr wrap="square" lIns="0" rtlCol="0">
            <a:spAutoFit/>
          </a:bodyPr>
          <a:lstStyle/>
          <a:p>
            <a:r>
              <a:rPr lang="en-US" sz="1000" noProof="0" dirty="0">
                <a:solidFill>
                  <a:schemeClr val="bg1">
                    <a:lumMod val="65000"/>
                  </a:schemeClr>
                </a:solidFill>
                <a:latin typeface="Arial" charset="0"/>
                <a:ea typeface="Arial" charset="0"/>
                <a:cs typeface="Arial" charset="0"/>
              </a:rPr>
              <a:t>© 2019 Objectivity Ltd </a:t>
            </a:r>
            <a:endParaRPr lang="en-GB" sz="1000" noProof="0" dirty="0">
              <a:solidFill>
                <a:schemeClr val="bg1">
                  <a:lumMod val="65000"/>
                </a:schemeClr>
              </a:solidFill>
              <a:latin typeface="Arial" charset="0"/>
              <a:ea typeface="Arial" charset="0"/>
              <a:cs typeface="Arial" charset="0"/>
            </a:endParaRPr>
          </a:p>
        </p:txBody>
      </p:sp>
      <p:sp>
        <p:nvSpPr>
          <p:cNvPr id="15" name="TextBox 12">
            <a:extLst>
              <a:ext uri="{FF2B5EF4-FFF2-40B4-BE49-F238E27FC236}">
                <a16:creationId xmlns:a16="http://schemas.microsoft.com/office/drawing/2014/main" id="{CF45E45F-D495-4E49-882C-60F511303D44}"/>
              </a:ext>
            </a:extLst>
          </p:cNvPr>
          <p:cNvSpPr txBox="1"/>
          <p:nvPr userDrawn="1"/>
        </p:nvSpPr>
        <p:spPr>
          <a:xfrm>
            <a:off x="9767763" y="6453187"/>
            <a:ext cx="1296789" cy="407804"/>
          </a:xfrm>
          <a:prstGeom prst="rect">
            <a:avLst/>
          </a:prstGeom>
          <a:noFill/>
        </p:spPr>
        <p:txBody>
          <a:bodyPr wrap="square" l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pl-PL" sz="1000" kern="1200" dirty="0" err="1">
                <a:solidFill>
                  <a:schemeClr val="tx1">
                    <a:lumMod val="60000"/>
                    <a:lumOff val="40000"/>
                  </a:schemeClr>
                </a:solidFill>
                <a:effectLst/>
                <a:latin typeface="+mn-lt"/>
                <a:ea typeface="+mn-ea"/>
                <a:cs typeface="+mn-cs"/>
              </a:rPr>
              <a:t>Classification</a:t>
            </a:r>
            <a:endParaRPr lang="pl-PL" sz="1800" kern="1200" dirty="0">
              <a:solidFill>
                <a:schemeClr val="tx1">
                  <a:lumMod val="60000"/>
                  <a:lumOff val="40000"/>
                </a:schemeClr>
              </a:solidFill>
              <a:effectLst/>
              <a:latin typeface="+mn-lt"/>
              <a:ea typeface="+mn-ea"/>
              <a:cs typeface="+mn-cs"/>
            </a:endParaRPr>
          </a:p>
          <a:p>
            <a:pPr algn="r"/>
            <a:endParaRPr lang="en-GB" sz="1000" noProof="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8745997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ilerplate_no_gd">
    <p:spTree>
      <p:nvGrpSpPr>
        <p:cNvPr id="1" name=""/>
        <p:cNvGrpSpPr/>
        <p:nvPr/>
      </p:nvGrpSpPr>
      <p:grpSpPr>
        <a:xfrm>
          <a:off x="0" y="0"/>
          <a:ext cx="0" cy="0"/>
          <a:chOff x="0" y="0"/>
          <a:chExt cx="0" cy="0"/>
        </a:xfrm>
      </p:grpSpPr>
      <p:sp>
        <p:nvSpPr>
          <p:cNvPr id="12" name="TextBox 11"/>
          <p:cNvSpPr txBox="1"/>
          <p:nvPr userDrawn="1"/>
        </p:nvSpPr>
        <p:spPr>
          <a:xfrm>
            <a:off x="8544272" y="1461994"/>
            <a:ext cx="2808312" cy="769441"/>
          </a:xfrm>
          <a:prstGeom prst="rect">
            <a:avLst/>
          </a:prstGeom>
          <a:noFill/>
        </p:spPr>
        <p:txBody>
          <a:bodyPr wrap="square" lIns="0" rtlCol="0">
            <a:spAutoFit/>
          </a:bodyPr>
          <a:lstStyle/>
          <a:p>
            <a:r>
              <a:rPr lang="en-US" sz="4400">
                <a:solidFill>
                  <a:schemeClr val="tx1">
                    <a:lumMod val="60000"/>
                    <a:lumOff val="40000"/>
                  </a:schemeClr>
                </a:solidFill>
                <a:latin typeface="Times New Roman" charset="0"/>
                <a:ea typeface="Times New Roman" charset="0"/>
                <a:cs typeface="Times New Roman" charset="0"/>
              </a:rPr>
              <a:t>“</a:t>
            </a:r>
          </a:p>
        </p:txBody>
      </p:sp>
      <p:sp>
        <p:nvSpPr>
          <p:cNvPr id="15" name="Rectangle 14"/>
          <p:cNvSpPr/>
          <p:nvPr userDrawn="1"/>
        </p:nvSpPr>
        <p:spPr>
          <a:xfrm>
            <a:off x="6096000" y="0"/>
            <a:ext cx="6096000" cy="6858000"/>
          </a:xfrm>
          <a:prstGeom prst="rect">
            <a:avLst/>
          </a:prstGeom>
          <a:solidFill>
            <a:srgbClr val="F5F5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userDrawn="1"/>
        </p:nvSpPr>
        <p:spPr>
          <a:xfrm>
            <a:off x="766763" y="1268760"/>
            <a:ext cx="5041206" cy="4616648"/>
          </a:xfrm>
          <a:prstGeom prst="rect">
            <a:avLst/>
          </a:prstGeom>
        </p:spPr>
        <p:txBody>
          <a:bodyPr wrap="square" lIns="0" tIns="0" rIns="0" bIns="0">
            <a:spAutoFit/>
          </a:bodyPr>
          <a:lstStyle/>
          <a:p>
            <a:r>
              <a:rPr lang="en-GB" sz="1200" kern="1200">
                <a:solidFill>
                  <a:schemeClr val="tx1"/>
                </a:solidFill>
                <a:effectLst/>
                <a:latin typeface="+mn-lt"/>
                <a:ea typeface="+mn-ea"/>
                <a:cs typeface="+mn-cs"/>
              </a:rPr>
              <a:t>Objectivity Ltd. is an international IT company with British roots. We have been guiding our clients through digital transformation since 1991. We are here to help organisations create a genuine business advantage that leverages the newest technologies and innovative thinking.</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For the last four years running we have been awarded the prestigious “Great Place to Work” award. We were runners-up in 2015, 2016 and 2018, while in 2017 we took the gold medal! This proves that we attract the best of the best in order to maximise the value we bring to end users.</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At Objectivity, we do more than just developing software. We help our clients solve their business challenges through digital transformation. We deliver a wide range of digital transformation solutions: web and desktop applications IoT, RPA, Big Data, Machine Learning, proactive maintenance and support.</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We design solutions in close cooperation with our clients. To meet their needs and expectations, dedicated teams and tribes are formed. They are tightly aligned to the Client’s business. </a:t>
            </a:r>
          </a:p>
          <a:p>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We’re a team of over 600 people that continues to grow. The people who make up Objectivity love their work, and we never miss an opportunity to share knowledge and experience. Best of all, we even have fun doing it.</a:t>
            </a:r>
            <a:endParaRPr lang="pl-PL" sz="1200" kern="1200">
              <a:solidFill>
                <a:schemeClr val="tx1"/>
              </a:solidFill>
              <a:effectLst/>
              <a:latin typeface="+mn-lt"/>
              <a:ea typeface="+mn-ea"/>
              <a:cs typeface="+mn-cs"/>
            </a:endParaRPr>
          </a:p>
          <a:p>
            <a:r>
              <a:rPr lang="en-GB" sz="1200" kern="1200">
                <a:solidFill>
                  <a:schemeClr val="tx1"/>
                </a:solidFill>
                <a:effectLst/>
                <a:latin typeface="+mn-lt"/>
                <a:ea typeface="+mn-ea"/>
                <a:cs typeface="+mn-cs"/>
              </a:rPr>
              <a:t>We are a values-driven organisation. We achieve our goals thanks to five key values deeply rooted in our company DNA: Win­-Win, People, Integrity, Excellence, Agility. </a:t>
            </a:r>
            <a:endParaRPr lang="pl-PL" sz="1200" kern="1200">
              <a:solidFill>
                <a:schemeClr val="tx1"/>
              </a:solidFill>
              <a:effectLst/>
              <a:latin typeface="+mn-lt"/>
              <a:ea typeface="+mn-ea"/>
              <a:cs typeface="+mn-cs"/>
            </a:endParaRPr>
          </a:p>
        </p:txBody>
      </p:sp>
      <p:sp>
        <p:nvSpPr>
          <p:cNvPr id="16" name="Rectangle 15"/>
          <p:cNvSpPr/>
          <p:nvPr userDrawn="1"/>
        </p:nvSpPr>
        <p:spPr>
          <a:xfrm>
            <a:off x="6384032" y="1268760"/>
            <a:ext cx="5041206" cy="1384995"/>
          </a:xfrm>
          <a:prstGeom prst="rect">
            <a:avLst/>
          </a:prstGeom>
        </p:spPr>
        <p:txBody>
          <a:bodyPr wrap="square" lIns="0" tIns="0" rIns="0" bIns="0">
            <a:spAutoFit/>
          </a:bodyPr>
          <a:lstStyle/>
          <a:p>
            <a:pPr>
              <a:lnSpc>
                <a:spcPct val="150000"/>
              </a:lnSpc>
            </a:pPr>
            <a:r>
              <a:rPr lang="en-US" sz="1200">
                <a:solidFill>
                  <a:schemeClr val="tx1">
                    <a:lumMod val="60000"/>
                    <a:lumOff val="40000"/>
                  </a:schemeClr>
                </a:solidFill>
                <a:effectLst/>
                <a:latin typeface="Arial" charset="0"/>
                <a:ea typeface="Arial" charset="0"/>
                <a:cs typeface="Arial" charset="0"/>
              </a:rPr>
              <a:t>This material has been prepared for general informational purposes only. Please refer to your advisors for specific advice.</a:t>
            </a:r>
          </a:p>
          <a:p>
            <a:pPr>
              <a:lnSpc>
                <a:spcPct val="150000"/>
              </a:lnSpc>
            </a:pPr>
            <a:r>
              <a:rPr lang="en-US" sz="1200">
                <a:solidFill>
                  <a:schemeClr val="tx1">
                    <a:lumMod val="60000"/>
                    <a:lumOff val="40000"/>
                  </a:schemeClr>
                </a:solidFill>
                <a:effectLst/>
                <a:latin typeface="Arial" charset="0"/>
                <a:ea typeface="Arial" charset="0"/>
                <a:cs typeface="Arial" charset="0"/>
              </a:rPr>
              <a:t>The views of third parties set out in this publication are not necessarily the views of the organization. Moreover, they should be seen in the context of the time they were made.</a:t>
            </a:r>
          </a:p>
        </p:txBody>
      </p:sp>
      <p:sp>
        <p:nvSpPr>
          <p:cNvPr id="17" name="Rectangle 16"/>
          <p:cNvSpPr/>
          <p:nvPr userDrawn="1"/>
        </p:nvSpPr>
        <p:spPr>
          <a:xfrm>
            <a:off x="6384032" y="6453188"/>
            <a:ext cx="4536322" cy="184666"/>
          </a:xfrm>
          <a:prstGeom prst="rect">
            <a:avLst/>
          </a:prstGeom>
        </p:spPr>
        <p:txBody>
          <a:bodyPr wrap="square" lIns="0" tIns="0" rIns="0" bIns="0">
            <a:spAutoFit/>
          </a:bodyPr>
          <a:lstStyle/>
          <a:p>
            <a:pPr lvl="0"/>
            <a:r>
              <a:rPr lang="en-US" sz="1200">
                <a:solidFill>
                  <a:srgbClr val="FF7F32"/>
                </a:solidFill>
                <a:latin typeface="Arial" charset="0"/>
                <a:ea typeface="Arial" charset="0"/>
                <a:cs typeface="Arial" charset="0"/>
              </a:rPr>
              <a:t>www.objectivity.co.uk</a:t>
            </a:r>
          </a:p>
        </p:txBody>
      </p:sp>
      <p:sp>
        <p:nvSpPr>
          <p:cNvPr id="10" name="Rectangle 24">
            <a:extLst>
              <a:ext uri="{FF2B5EF4-FFF2-40B4-BE49-F238E27FC236}">
                <a16:creationId xmlns:a16="http://schemas.microsoft.com/office/drawing/2014/main" id="{61623D77-3C92-2A47-9667-90037E3CA0BE}"/>
              </a:ext>
            </a:extLst>
          </p:cNvPr>
          <p:cNvSpPr/>
          <p:nvPr userDrawn="1"/>
        </p:nvSpPr>
        <p:spPr>
          <a:xfrm>
            <a:off x="6384032" y="5539298"/>
            <a:ext cx="5041206" cy="553998"/>
          </a:xfrm>
          <a:prstGeom prst="rect">
            <a:avLst/>
          </a:prstGeom>
        </p:spPr>
        <p:txBody>
          <a:bodyPr wrap="square" lIns="0" tIns="0" rIns="0" bIns="0">
            <a:spAutoFit/>
          </a:bodyPr>
          <a:lstStyle/>
          <a:p>
            <a:r>
              <a:rPr lang="en-US" sz="1200" b="0" i="0" kern="1200" dirty="0">
                <a:solidFill>
                  <a:schemeClr val="tx1">
                    <a:lumMod val="60000"/>
                    <a:lumOff val="40000"/>
                  </a:schemeClr>
                </a:solidFill>
                <a:effectLst/>
                <a:latin typeface="+mn-lt"/>
                <a:ea typeface="+mn-ea"/>
                <a:cs typeface="+mn-cs"/>
              </a:rPr>
              <a:t>Copyright © Objectivity Bespoke Software Specialists Sp. z </a:t>
            </a:r>
            <a:r>
              <a:rPr lang="en-US" sz="1200" b="0" i="0" kern="1200" dirty="0" err="1">
                <a:solidFill>
                  <a:schemeClr val="tx1">
                    <a:lumMod val="60000"/>
                    <a:lumOff val="40000"/>
                  </a:schemeClr>
                </a:solidFill>
                <a:effectLst/>
                <a:latin typeface="+mn-lt"/>
                <a:ea typeface="+mn-ea"/>
                <a:cs typeface="+mn-cs"/>
              </a:rPr>
              <a:t>o.o</a:t>
            </a:r>
            <a:r>
              <a:rPr lang="en-US" sz="1200" b="0" i="0" kern="1200" dirty="0">
                <a:solidFill>
                  <a:schemeClr val="tx1">
                    <a:lumMod val="60000"/>
                    <a:lumOff val="40000"/>
                  </a:schemeClr>
                </a:solidFill>
                <a:effectLst/>
                <a:latin typeface="+mn-lt"/>
                <a:ea typeface="+mn-ea"/>
                <a:cs typeface="+mn-cs"/>
              </a:rPr>
              <a:t>. 2019</a:t>
            </a:r>
          </a:p>
          <a:p>
            <a:r>
              <a:rPr lang="en-US" sz="1200" b="0" i="0" kern="1200" dirty="0">
                <a:solidFill>
                  <a:schemeClr val="tx1">
                    <a:lumMod val="60000"/>
                    <a:lumOff val="40000"/>
                  </a:schemeClr>
                </a:solidFill>
                <a:effectLst/>
                <a:latin typeface="+mn-lt"/>
                <a:ea typeface="+mn-ea"/>
                <a:cs typeface="+mn-cs"/>
              </a:rPr>
              <a:t>or</a:t>
            </a:r>
          </a:p>
          <a:p>
            <a:r>
              <a:rPr lang="en-US" sz="1200" b="0" i="0" kern="1200" dirty="0">
                <a:solidFill>
                  <a:schemeClr val="tx1">
                    <a:lumMod val="60000"/>
                    <a:lumOff val="40000"/>
                  </a:schemeClr>
                </a:solidFill>
                <a:effectLst/>
                <a:latin typeface="+mn-lt"/>
                <a:ea typeface="+mn-ea"/>
                <a:cs typeface="+mn-cs"/>
              </a:rPr>
              <a:t>Copyright © Objectivity IT Solutions Sp. z </a:t>
            </a:r>
            <a:r>
              <a:rPr lang="en-US" sz="1200" b="0" i="0" kern="1200" dirty="0" err="1">
                <a:solidFill>
                  <a:schemeClr val="tx1">
                    <a:lumMod val="60000"/>
                    <a:lumOff val="40000"/>
                  </a:schemeClr>
                </a:solidFill>
                <a:effectLst/>
                <a:latin typeface="+mn-lt"/>
                <a:ea typeface="+mn-ea"/>
                <a:cs typeface="+mn-cs"/>
              </a:rPr>
              <a:t>o.o</a:t>
            </a:r>
            <a:r>
              <a:rPr lang="en-US" sz="1200" b="0" i="0" kern="1200" dirty="0">
                <a:solidFill>
                  <a:schemeClr val="tx1">
                    <a:lumMod val="60000"/>
                    <a:lumOff val="40000"/>
                  </a:schemeClr>
                </a:solidFill>
                <a:effectLst/>
                <a:latin typeface="+mn-lt"/>
                <a:ea typeface="+mn-ea"/>
                <a:cs typeface="+mn-cs"/>
              </a:rPr>
              <a:t>. 2019</a:t>
            </a:r>
            <a:endParaRPr lang="pl-PL" sz="1200" dirty="0"/>
          </a:p>
        </p:txBody>
      </p:sp>
      <p:sp>
        <p:nvSpPr>
          <p:cNvPr id="11" name="Rectangle 24">
            <a:extLst>
              <a:ext uri="{FF2B5EF4-FFF2-40B4-BE49-F238E27FC236}">
                <a16:creationId xmlns:a16="http://schemas.microsoft.com/office/drawing/2014/main" id="{4C25A7EA-894D-AC4C-9FD5-915E5B3A20EF}"/>
              </a:ext>
            </a:extLst>
          </p:cNvPr>
          <p:cNvSpPr/>
          <p:nvPr userDrawn="1"/>
        </p:nvSpPr>
        <p:spPr>
          <a:xfrm>
            <a:off x="6384032" y="3398638"/>
            <a:ext cx="5041206" cy="184666"/>
          </a:xfrm>
          <a:prstGeom prst="rect">
            <a:avLst/>
          </a:prstGeom>
        </p:spPr>
        <p:txBody>
          <a:bodyPr wrap="square" lIns="0" tIns="0" rIns="0" bIns="0">
            <a:spAutoFit/>
          </a:bodyPr>
          <a:lstStyle/>
          <a:p>
            <a:pPr lvl="0"/>
            <a:r>
              <a:rPr lang="pl-PL" sz="1200" b="1" i="0" kern="1200" err="1">
                <a:solidFill>
                  <a:schemeClr val="tx1">
                    <a:lumMod val="60000"/>
                    <a:lumOff val="40000"/>
                  </a:schemeClr>
                </a:solidFill>
                <a:effectLst/>
                <a:latin typeface="+mn-lt"/>
                <a:ea typeface="+mn-ea"/>
                <a:cs typeface="+mn-cs"/>
              </a:rPr>
              <a:t>Name</a:t>
            </a:r>
            <a:r>
              <a:rPr lang="pl-PL" sz="1200" b="1" i="0" kern="1200">
                <a:solidFill>
                  <a:schemeClr val="tx1">
                    <a:lumMod val="60000"/>
                    <a:lumOff val="40000"/>
                  </a:schemeClr>
                </a:solidFill>
                <a:effectLst/>
                <a:latin typeface="+mn-lt"/>
                <a:ea typeface="+mn-ea"/>
                <a:cs typeface="+mn-cs"/>
              </a:rPr>
              <a:t> and </a:t>
            </a:r>
            <a:r>
              <a:rPr lang="pl-PL" sz="1200" b="1" i="0" kern="1200" err="1">
                <a:solidFill>
                  <a:schemeClr val="tx1">
                    <a:lumMod val="60000"/>
                    <a:lumOff val="40000"/>
                  </a:schemeClr>
                </a:solidFill>
                <a:effectLst/>
                <a:latin typeface="+mn-lt"/>
                <a:ea typeface="+mn-ea"/>
                <a:cs typeface="+mn-cs"/>
              </a:rPr>
              <a:t>surname</a:t>
            </a:r>
            <a:r>
              <a:rPr lang="pl-PL" sz="1200" b="1" i="0" kern="1200">
                <a:solidFill>
                  <a:schemeClr val="tx1">
                    <a:lumMod val="60000"/>
                    <a:lumOff val="40000"/>
                  </a:schemeClr>
                </a:solidFill>
                <a:effectLst/>
                <a:latin typeface="+mn-lt"/>
                <a:ea typeface="+mn-ea"/>
                <a:cs typeface="+mn-cs"/>
              </a:rPr>
              <a:t> of the </a:t>
            </a:r>
            <a:r>
              <a:rPr lang="pl-PL" sz="1200" b="1" i="0" kern="1200" err="1">
                <a:solidFill>
                  <a:schemeClr val="tx1">
                    <a:lumMod val="60000"/>
                    <a:lumOff val="40000"/>
                  </a:schemeClr>
                </a:solidFill>
                <a:effectLst/>
                <a:latin typeface="+mn-lt"/>
                <a:ea typeface="+mn-ea"/>
                <a:cs typeface="+mn-cs"/>
              </a:rPr>
              <a:t>creator</a:t>
            </a:r>
            <a:r>
              <a:rPr lang="pl-PL" sz="1200" b="1" i="0" kern="1200">
                <a:solidFill>
                  <a:schemeClr val="tx1">
                    <a:lumMod val="60000"/>
                    <a:lumOff val="40000"/>
                  </a:schemeClr>
                </a:solidFill>
                <a:effectLst/>
                <a:latin typeface="+mn-lt"/>
                <a:ea typeface="+mn-ea"/>
                <a:cs typeface="+mn-cs"/>
              </a:rPr>
              <a:t> of the </a:t>
            </a:r>
            <a:r>
              <a:rPr lang="pl-PL" sz="1200" b="1" i="0" kern="1200" err="1">
                <a:solidFill>
                  <a:schemeClr val="tx1">
                    <a:lumMod val="60000"/>
                    <a:lumOff val="40000"/>
                  </a:schemeClr>
                </a:solidFill>
                <a:effectLst/>
                <a:latin typeface="+mn-lt"/>
                <a:ea typeface="+mn-ea"/>
                <a:cs typeface="+mn-cs"/>
              </a:rPr>
              <a:t>presentation</a:t>
            </a:r>
            <a:r>
              <a:rPr lang="pl-PL" sz="1200" b="1" i="0" kern="1200">
                <a:solidFill>
                  <a:schemeClr val="tx1">
                    <a:lumMod val="60000"/>
                    <a:lumOff val="40000"/>
                  </a:schemeClr>
                </a:solidFill>
                <a:effectLst/>
                <a:latin typeface="+mn-lt"/>
                <a:ea typeface="+mn-ea"/>
                <a:cs typeface="+mn-cs"/>
              </a:rPr>
              <a:t> </a:t>
            </a:r>
            <a:endParaRPr lang="en-US" sz="1200" b="1">
              <a:solidFill>
                <a:schemeClr val="tx1">
                  <a:lumMod val="60000"/>
                  <a:lumOff val="40000"/>
                </a:schemeClr>
              </a:solidFill>
              <a:latin typeface="Arial" charset="0"/>
              <a:ea typeface="Arial" charset="0"/>
              <a:cs typeface="Arial" charset="0"/>
            </a:endParaRPr>
          </a:p>
        </p:txBody>
      </p:sp>
      <p:sp>
        <p:nvSpPr>
          <p:cNvPr id="13" name="Text Placeholder 6">
            <a:extLst>
              <a:ext uri="{FF2B5EF4-FFF2-40B4-BE49-F238E27FC236}">
                <a16:creationId xmlns:a16="http://schemas.microsoft.com/office/drawing/2014/main" id="{4ED8E95F-EDAF-B843-BA76-04B95D555D43}"/>
              </a:ext>
            </a:extLst>
          </p:cNvPr>
          <p:cNvSpPr>
            <a:spLocks noGrp="1"/>
          </p:cNvSpPr>
          <p:nvPr>
            <p:ph type="body" sz="quarter" idx="11" hasCustomPrompt="1"/>
          </p:nvPr>
        </p:nvSpPr>
        <p:spPr>
          <a:xfrm>
            <a:off x="767408" y="404664"/>
            <a:ext cx="4419600" cy="499485"/>
          </a:xfrm>
          <a:prstGeom prst="rect">
            <a:avLst/>
          </a:prstGeom>
        </p:spPr>
        <p:txBody>
          <a:bodyPr lIns="0"/>
          <a:lstStyle>
            <a:lvl1pPr marL="0" indent="0">
              <a:buNone/>
              <a:defRPr>
                <a:solidFill>
                  <a:schemeClr val="accent1"/>
                </a:solidFill>
                <a:latin typeface="Arial" charset="0"/>
                <a:ea typeface="Arial" charset="0"/>
                <a:cs typeface="Arial"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About Objectivity</a:t>
            </a:r>
          </a:p>
        </p:txBody>
      </p:sp>
      <p:sp>
        <p:nvSpPr>
          <p:cNvPr id="14" name="Rectangle 24">
            <a:extLst>
              <a:ext uri="{FF2B5EF4-FFF2-40B4-BE49-F238E27FC236}">
                <a16:creationId xmlns:a16="http://schemas.microsoft.com/office/drawing/2014/main" id="{ADA4E4F5-4D80-6540-97A0-6E5024DBD132}"/>
              </a:ext>
            </a:extLst>
          </p:cNvPr>
          <p:cNvSpPr/>
          <p:nvPr userDrawn="1"/>
        </p:nvSpPr>
        <p:spPr>
          <a:xfrm>
            <a:off x="6384032" y="3684430"/>
            <a:ext cx="5041206" cy="184666"/>
          </a:xfrm>
          <a:prstGeom prst="rect">
            <a:avLst/>
          </a:prstGeom>
        </p:spPr>
        <p:txBody>
          <a:bodyPr wrap="square" lIns="0" tIns="0" rIns="0" bIns="0">
            <a:spAutoFit/>
          </a:bodyPr>
          <a:lstStyle/>
          <a:p>
            <a:pPr lvl="0"/>
            <a:r>
              <a:rPr lang="pl-PL" sz="1200" err="1">
                <a:solidFill>
                  <a:schemeClr val="tx1">
                    <a:lumMod val="60000"/>
                    <a:lumOff val="40000"/>
                  </a:schemeClr>
                </a:solidFill>
              </a:rPr>
              <a:t>Position</a:t>
            </a:r>
            <a:r>
              <a:rPr lang="pl-PL" sz="1200">
                <a:solidFill>
                  <a:schemeClr val="tx1">
                    <a:lumMod val="60000"/>
                    <a:lumOff val="40000"/>
                  </a:schemeClr>
                </a:solidFill>
              </a:rPr>
              <a:t> in the </a:t>
            </a:r>
            <a:r>
              <a:rPr lang="pl-PL" sz="1200" err="1">
                <a:solidFill>
                  <a:schemeClr val="tx1">
                    <a:lumMod val="60000"/>
                    <a:lumOff val="40000"/>
                  </a:schemeClr>
                </a:solidFill>
              </a:rPr>
              <a:t>company</a:t>
            </a:r>
            <a:endParaRPr lang="en-US" sz="1200" b="1">
              <a:solidFill>
                <a:schemeClr val="tx1">
                  <a:lumMod val="60000"/>
                  <a:lumOff val="40000"/>
                </a:schemeClr>
              </a:solidFill>
              <a:latin typeface="Arial" charset="0"/>
              <a:ea typeface="Arial" charset="0"/>
              <a:cs typeface="Arial" charset="0"/>
            </a:endParaRPr>
          </a:p>
        </p:txBody>
      </p:sp>
    </p:spTree>
    <p:extLst>
      <p:ext uri="{BB962C8B-B14F-4D97-AF65-F5344CB8AC3E}">
        <p14:creationId xmlns:p14="http://schemas.microsoft.com/office/powerpoint/2010/main" val="401186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46A2-1BDF-4913-8D46-B52FE942F5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32E03-1AC4-461A-BB3D-BC19F01178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7DFD7-73AE-4738-B344-7C013194BE47}"/>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2853491D-D6B4-4CFA-9B08-D3491AE0B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46A8E-0584-4226-AE09-E8C00B74152F}"/>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38080227"/>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4743-CA5A-4C9F-89A8-57D1C5196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D30A9-F92B-4DC8-B34C-55AAEFB35F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30438E-2635-448F-B9C8-93F613A25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6A6ACE-1E38-4FED-94E5-5DC0624DC328}"/>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6" name="Footer Placeholder 5">
            <a:extLst>
              <a:ext uri="{FF2B5EF4-FFF2-40B4-BE49-F238E27FC236}">
                <a16:creationId xmlns:a16="http://schemas.microsoft.com/office/drawing/2014/main" id="{CACB1CB9-0BE2-40AC-BD4E-6B6332CAB0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367B4C-6D33-4482-90E6-FDD471988CB6}"/>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388625143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3EA6-6341-4F3B-9D1F-949039ADFC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EC3C08-AC3B-4FBB-BE05-5C5D5EC87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4274F7-A57F-49BB-A6BD-60D7E7B67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01DF44-280F-4175-90F1-FECB13B6C7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A67834-2F0F-469D-A18E-544E4FA43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1A620C-B36C-433A-A789-F08589477E6B}"/>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8" name="Footer Placeholder 7">
            <a:extLst>
              <a:ext uri="{FF2B5EF4-FFF2-40B4-BE49-F238E27FC236}">
                <a16:creationId xmlns:a16="http://schemas.microsoft.com/office/drawing/2014/main" id="{208CCACE-9B0D-4718-96ED-1BD4CA3EB9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8BC680-12FD-4235-A28B-69BEB098C879}"/>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178666949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AE44-1012-4671-B60F-C91102AC0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E2BA4-3602-4FCF-A2F0-47B8A899D089}"/>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4" name="Footer Placeholder 3">
            <a:extLst>
              <a:ext uri="{FF2B5EF4-FFF2-40B4-BE49-F238E27FC236}">
                <a16:creationId xmlns:a16="http://schemas.microsoft.com/office/drawing/2014/main" id="{4027D36D-5D4F-4E43-B95C-C56EC4E2F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222D6-5327-433D-AB76-C2CA3240F02F}"/>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2318675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0EFBE-3EDA-46A4-AFDF-E1995A3CA537}"/>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3" name="Footer Placeholder 2">
            <a:extLst>
              <a:ext uri="{FF2B5EF4-FFF2-40B4-BE49-F238E27FC236}">
                <a16:creationId xmlns:a16="http://schemas.microsoft.com/office/drawing/2014/main" id="{ECEF880F-7659-42D1-B039-1FDB599F3D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04C7E-4C7A-4D53-84D0-11FA7DA246D0}"/>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425811440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CB719-EB6E-4BFB-B5F2-7C82AA6D6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C94967-A558-4CC8-9C6A-2D7B0BDA4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D65F69-FE9A-4823-AD52-C8042EC98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31CC8F-68A9-4070-9A87-3A245F7E8004}"/>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6" name="Footer Placeholder 5">
            <a:extLst>
              <a:ext uri="{FF2B5EF4-FFF2-40B4-BE49-F238E27FC236}">
                <a16:creationId xmlns:a16="http://schemas.microsoft.com/office/drawing/2014/main" id="{46EA0195-BD78-4D71-9674-BE08D1A8B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DEB06-63A1-4922-A4C2-998FE03C7D56}"/>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804947618"/>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18A-8C1B-4E2E-BA52-EA1E6EF90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42AFB-66D0-49CD-ADDB-D9292B71C1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38BAD3-598D-4079-ABCF-7447339F3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6B4B4-9F2E-4FE7-A618-5ACC07D7E6E1}"/>
              </a:ext>
            </a:extLst>
          </p:cNvPr>
          <p:cNvSpPr>
            <a:spLocks noGrp="1"/>
          </p:cNvSpPr>
          <p:nvPr>
            <p:ph type="dt" sz="half" idx="10"/>
          </p:nvPr>
        </p:nvSpPr>
        <p:spPr/>
        <p:txBody>
          <a:bodyPr/>
          <a:lstStyle/>
          <a:p>
            <a:fld id="{754C2C03-1603-4BE6-B7EF-E3C937AEACA9}" type="datetimeFigureOut">
              <a:rPr lang="en-US" smtClean="0"/>
              <a:t>9/26/2019</a:t>
            </a:fld>
            <a:endParaRPr lang="en-US"/>
          </a:p>
        </p:txBody>
      </p:sp>
      <p:sp>
        <p:nvSpPr>
          <p:cNvPr id="6" name="Footer Placeholder 5">
            <a:extLst>
              <a:ext uri="{FF2B5EF4-FFF2-40B4-BE49-F238E27FC236}">
                <a16:creationId xmlns:a16="http://schemas.microsoft.com/office/drawing/2014/main" id="{9888B33C-E2C7-41C3-B908-24BEA1B98D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B30EBB-742D-480F-8B46-20F8E9CC5F6F}"/>
              </a:ext>
            </a:extLst>
          </p:cNvPr>
          <p:cNvSpPr>
            <a:spLocks noGrp="1"/>
          </p:cNvSpPr>
          <p:nvPr>
            <p:ph type="sldNum" sz="quarter" idx="12"/>
          </p:nvPr>
        </p:nvSpPr>
        <p:spPr/>
        <p:txBody>
          <a:bodyPr/>
          <a:lstStyle/>
          <a:p>
            <a:fld id="{5E34E1D8-0963-42E3-9B88-1CA775F806BF}" type="slidenum">
              <a:rPr lang="en-US" smtClean="0"/>
              <a:t>‹#›</a:t>
            </a:fld>
            <a:endParaRPr lang="en-US"/>
          </a:p>
        </p:txBody>
      </p:sp>
    </p:spTree>
    <p:extLst>
      <p:ext uri="{BB962C8B-B14F-4D97-AF65-F5344CB8AC3E}">
        <p14:creationId xmlns:p14="http://schemas.microsoft.com/office/powerpoint/2010/main" val="291888344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647F4-F458-4ADD-9AB3-EFFFD82E6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710F16-0549-46BD-89B1-A021AFFB0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37131-4CFF-4628-B34E-8A95DED6F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C2C03-1603-4BE6-B7EF-E3C937AEACA9}" type="datetimeFigureOut">
              <a:rPr lang="en-US" smtClean="0"/>
              <a:t>9/26/2019</a:t>
            </a:fld>
            <a:endParaRPr lang="en-US"/>
          </a:p>
        </p:txBody>
      </p:sp>
      <p:sp>
        <p:nvSpPr>
          <p:cNvPr id="5" name="Footer Placeholder 4">
            <a:extLst>
              <a:ext uri="{FF2B5EF4-FFF2-40B4-BE49-F238E27FC236}">
                <a16:creationId xmlns:a16="http://schemas.microsoft.com/office/drawing/2014/main" id="{34FA06CE-2732-47C7-9B9B-E71D6F15EB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20AE56-5B58-4D7F-8DD1-A669A4602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4E1D8-0963-42E3-9B88-1CA775F806BF}" type="slidenum">
              <a:rPr lang="en-US" smtClean="0"/>
              <a:t>‹#›</a:t>
            </a:fld>
            <a:endParaRPr lang="en-US"/>
          </a:p>
        </p:txBody>
      </p:sp>
    </p:spTree>
    <p:extLst>
      <p:ext uri="{BB962C8B-B14F-4D97-AF65-F5344CB8AC3E}">
        <p14:creationId xmlns:p14="http://schemas.microsoft.com/office/powerpoint/2010/main" val="2085966058"/>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objectivity.co.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18.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21.png"/><Relationship Id="rId7" Type="http://schemas.openxmlformats.org/officeDocument/2006/relationships/image" Target="../media/image25.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jpg"/><Relationship Id="rId13" Type="http://schemas.openxmlformats.org/officeDocument/2006/relationships/image" Target="../media/image11.jpg"/><Relationship Id="rId3" Type="http://schemas.openxmlformats.org/officeDocument/2006/relationships/image" Target="../media/image21.png"/><Relationship Id="rId7" Type="http://schemas.openxmlformats.org/officeDocument/2006/relationships/image" Target="../media/image25.jpg"/><Relationship Id="rId12" Type="http://schemas.openxmlformats.org/officeDocument/2006/relationships/image" Target="../media/image27.svg"/><Relationship Id="rId2" Type="http://schemas.openxmlformats.org/officeDocument/2006/relationships/notesSlide" Target="../notesSlides/notesSlide20.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image" Target="../media/image23.svg"/><Relationship Id="rId15" Type="http://schemas.openxmlformats.org/officeDocument/2006/relationships/image" Target="../media/image13.png"/><Relationship Id="rId10" Type="http://schemas.openxmlformats.org/officeDocument/2006/relationships/image" Target="../media/image20.png"/><Relationship Id="rId4" Type="http://schemas.openxmlformats.org/officeDocument/2006/relationships/image" Target="../media/image22.png"/><Relationship Id="rId9" Type="http://schemas.openxmlformats.org/officeDocument/2006/relationships/image" Target="../media/image39.png"/><Relationship Id="rId14" Type="http://schemas.openxmlformats.org/officeDocument/2006/relationships/image" Target="../media/image12.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mailto:m.markiewicz.pl@gmail.com,mmarkiewicz2@objectivity.co.uk?subject=Data%20Workshop" TargetMode="External"/><Relationship Id="rId13" Type="http://schemas.openxmlformats.org/officeDocument/2006/relationships/image" Target="../media/image49.png"/><Relationship Id="rId3" Type="http://schemas.openxmlformats.org/officeDocument/2006/relationships/hyperlink" Target="objectivity.co.uk" TargetMode="External"/><Relationship Id="rId7" Type="http://schemas.openxmlformats.org/officeDocument/2006/relationships/image" Target="../media/image45.svg"/><Relationship Id="rId12" Type="http://schemas.openxmlformats.org/officeDocument/2006/relationships/image" Target="../media/image48.png"/><Relationship Id="rId2" Type="http://schemas.openxmlformats.org/officeDocument/2006/relationships/notesSlide" Target="../notesSlides/notesSlide22.xml"/><Relationship Id="rId16" Type="http://schemas.openxmlformats.org/officeDocument/2006/relationships/image" Target="../media/image51.sv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hyperlink" Target="https://pl.linkedin.com/in/marta-markiewicz-5b5988b0" TargetMode="External"/><Relationship Id="rId5" Type="http://schemas.openxmlformats.org/officeDocument/2006/relationships/hyperlink" Target="http://martamarkiewicz.com/" TargetMode="External"/><Relationship Id="rId15" Type="http://schemas.openxmlformats.org/officeDocument/2006/relationships/image" Target="../media/image50.png"/><Relationship Id="rId10" Type="http://schemas.openxmlformats.org/officeDocument/2006/relationships/image" Target="../media/image47.svg"/><Relationship Id="rId4" Type="http://schemas.openxmlformats.org/officeDocument/2006/relationships/image" Target="../media/image3.png"/><Relationship Id="rId9" Type="http://schemas.openxmlformats.org/officeDocument/2006/relationships/image" Target="../media/image46.png"/><Relationship Id="rId14" Type="http://schemas.openxmlformats.org/officeDocument/2006/relationships/hyperlink" Target="https://github.com/lady-pandas/is-prediction-still-difficul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b="1" dirty="0">
                <a:solidFill>
                  <a:srgbClr val="00B0F0"/>
                </a:solidFill>
                <a:latin typeface="Tahoma" panose="020B0604030504040204" pitchFamily="34" charset="0"/>
                <a:ea typeface="Tahoma" panose="020B0604030504040204" pitchFamily="34" charset="0"/>
                <a:cs typeface="Tahoma" panose="020B0604030504040204" pitchFamily="34" charset="0"/>
              </a:rPr>
              <a:t>Is prediction STILL difficult?</a:t>
            </a:r>
            <a:endParaRPr lang="en-US" b="1"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706439" cy="712092"/>
          </a:xfrm>
        </p:spPr>
        <p:txBody>
          <a:bodyPr>
            <a:normAutofit/>
          </a:bodyPr>
          <a:lstStyle/>
          <a:p>
            <a:pPr marL="0" indent="0">
              <a:buNone/>
            </a:pPr>
            <a:r>
              <a:rPr lang="pl-PL" sz="3200" dirty="0">
                <a:latin typeface="Tahoma" panose="020B0604030504040204" pitchFamily="34" charset="0"/>
                <a:ea typeface="Tahoma" panose="020B0604030504040204" pitchFamily="34" charset="0"/>
                <a:cs typeface="Tahoma" panose="020B0604030504040204" pitchFamily="34" charset="0"/>
              </a:rPr>
              <a:t>Data Workshop Warsaw 2019</a:t>
            </a: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6" name="Oval 5">
            <a:extLst>
              <a:ext uri="{FF2B5EF4-FFF2-40B4-BE49-F238E27FC236}">
                <a16:creationId xmlns:a16="http://schemas.microsoft.com/office/drawing/2014/main" id="{A7611864-0CA5-4F98-AB75-DABFE4E371CA}"/>
              </a:ext>
            </a:extLst>
          </p:cNvPr>
          <p:cNvSpPr/>
          <p:nvPr/>
        </p:nvSpPr>
        <p:spPr>
          <a:xfrm>
            <a:off x="8399721" y="3306726"/>
            <a:ext cx="3232298" cy="318614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hlinkClick r:id="rId3" action="ppaction://hlinkfile"/>
            <a:extLst>
              <a:ext uri="{FF2B5EF4-FFF2-40B4-BE49-F238E27FC236}">
                <a16:creationId xmlns:a16="http://schemas.microsoft.com/office/drawing/2014/main" id="{B2FCE073-6041-48BA-96EC-ED170B786783}"/>
              </a:ext>
            </a:extLst>
          </p:cNvPr>
          <p:cNvPicPr>
            <a:picLocks noChangeAspect="1"/>
          </p:cNvPicPr>
          <p:nvPr/>
        </p:nvPicPr>
        <p:blipFill>
          <a:blip r:embed="rId4"/>
          <a:stretch>
            <a:fillRect/>
          </a:stretch>
        </p:blipFill>
        <p:spPr>
          <a:xfrm>
            <a:off x="8766757" y="4598582"/>
            <a:ext cx="2410097" cy="915226"/>
          </a:xfrm>
          <a:prstGeom prst="rect">
            <a:avLst/>
          </a:prstGeom>
        </p:spPr>
      </p:pic>
      <p:sp>
        <p:nvSpPr>
          <p:cNvPr id="7" name="Content Placeholder 2">
            <a:extLst>
              <a:ext uri="{FF2B5EF4-FFF2-40B4-BE49-F238E27FC236}">
                <a16:creationId xmlns:a16="http://schemas.microsoft.com/office/drawing/2014/main" id="{AA5C064D-7B88-45AF-B9A4-6B950C38582E}"/>
              </a:ext>
            </a:extLst>
          </p:cNvPr>
          <p:cNvSpPr txBox="1">
            <a:spLocks/>
          </p:cNvSpPr>
          <p:nvPr/>
        </p:nvSpPr>
        <p:spPr>
          <a:xfrm>
            <a:off x="8766757" y="4190054"/>
            <a:ext cx="2698899" cy="536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l-PL" sz="2400" dirty="0">
                <a:solidFill>
                  <a:srgbClr val="00B0F0"/>
                </a:solidFill>
                <a:latin typeface="Tahoma" panose="020B0604030504040204" pitchFamily="34" charset="0"/>
                <a:ea typeface="Tahoma" panose="020B0604030504040204" pitchFamily="34" charset="0"/>
                <a:cs typeface="Tahoma" panose="020B0604030504040204" pitchFamily="34" charset="0"/>
              </a:rPr>
              <a:t>Marta Markiewicz</a:t>
            </a:r>
          </a:p>
        </p:txBody>
      </p:sp>
    </p:spTree>
    <p:extLst>
      <p:ext uri="{BB962C8B-B14F-4D97-AF65-F5344CB8AC3E}">
        <p14:creationId xmlns:p14="http://schemas.microsoft.com/office/powerpoint/2010/main" val="394608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Examle data input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7" name="Picture 6">
            <a:extLst>
              <a:ext uri="{FF2B5EF4-FFF2-40B4-BE49-F238E27FC236}">
                <a16:creationId xmlns:a16="http://schemas.microsoft.com/office/drawing/2014/main" id="{7422E2B7-E061-42D5-8356-624BDE6F8401}"/>
              </a:ext>
            </a:extLst>
          </p:cNvPr>
          <p:cNvPicPr>
            <a:picLocks noChangeAspect="1"/>
          </p:cNvPicPr>
          <p:nvPr/>
        </p:nvPicPr>
        <p:blipFill>
          <a:blip r:embed="rId3"/>
          <a:stretch>
            <a:fillRect/>
          </a:stretch>
        </p:blipFill>
        <p:spPr>
          <a:xfrm>
            <a:off x="665359" y="1646236"/>
            <a:ext cx="11065186" cy="4220308"/>
          </a:xfrm>
          <a:prstGeom prst="rect">
            <a:avLst/>
          </a:prstGeom>
        </p:spPr>
      </p:pic>
    </p:spTree>
    <p:extLst>
      <p:ext uri="{BB962C8B-B14F-4D97-AF65-F5344CB8AC3E}">
        <p14:creationId xmlns:p14="http://schemas.microsoft.com/office/powerpoint/2010/main" val="418129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Technology stack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11" name="Picture 10" descr="A close up of a logo&#10;&#10;Description automatically generated">
            <a:extLst>
              <a:ext uri="{FF2B5EF4-FFF2-40B4-BE49-F238E27FC236}">
                <a16:creationId xmlns:a16="http://schemas.microsoft.com/office/drawing/2014/main" id="{1C0A1C62-DA33-4672-9661-DF11C4D3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444" y="2490069"/>
            <a:ext cx="1823696" cy="1819148"/>
          </a:xfrm>
          <a:prstGeom prst="rect">
            <a:avLst/>
          </a:prstGeom>
        </p:spPr>
      </p:pic>
      <p:pic>
        <p:nvPicPr>
          <p:cNvPr id="13" name="Picture 12" descr="A close up of a logo&#10;&#10;Description automatically generated">
            <a:extLst>
              <a:ext uri="{FF2B5EF4-FFF2-40B4-BE49-F238E27FC236}">
                <a16:creationId xmlns:a16="http://schemas.microsoft.com/office/drawing/2014/main" id="{EC4C34AD-0582-4C1E-BB63-3463BF8FA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859" y="2475780"/>
            <a:ext cx="1712804" cy="1708706"/>
          </a:xfrm>
          <a:prstGeom prst="rect">
            <a:avLst/>
          </a:prstGeom>
        </p:spPr>
      </p:pic>
      <p:pic>
        <p:nvPicPr>
          <p:cNvPr id="17" name="Graphic 16" descr="Database">
            <a:extLst>
              <a:ext uri="{FF2B5EF4-FFF2-40B4-BE49-F238E27FC236}">
                <a16:creationId xmlns:a16="http://schemas.microsoft.com/office/drawing/2014/main" id="{8501594E-49A5-418D-BBD2-9141D2E2F4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59831" y="2498959"/>
            <a:ext cx="1608059" cy="1608059"/>
          </a:xfrm>
          <a:prstGeom prst="rect">
            <a:avLst/>
          </a:prstGeom>
        </p:spPr>
      </p:pic>
      <p:cxnSp>
        <p:nvCxnSpPr>
          <p:cNvPr id="19" name="Straight Arrow Connector 18">
            <a:extLst>
              <a:ext uri="{FF2B5EF4-FFF2-40B4-BE49-F238E27FC236}">
                <a16:creationId xmlns:a16="http://schemas.microsoft.com/office/drawing/2014/main" id="{12D9B036-9941-42FC-A4D9-F324198797B6}"/>
              </a:ext>
            </a:extLst>
          </p:cNvPr>
          <p:cNvCxnSpPr>
            <a:cxnSpLocks/>
          </p:cNvCxnSpPr>
          <p:nvPr/>
        </p:nvCxnSpPr>
        <p:spPr>
          <a:xfrm>
            <a:off x="3385970" y="3429000"/>
            <a:ext cx="1617828" cy="3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5B8201-CE7D-4EF0-B38E-7BAAD26FE541}"/>
              </a:ext>
            </a:extLst>
          </p:cNvPr>
          <p:cNvCxnSpPr>
            <a:cxnSpLocks/>
          </p:cNvCxnSpPr>
          <p:nvPr/>
        </p:nvCxnSpPr>
        <p:spPr>
          <a:xfrm>
            <a:off x="6985824" y="3429000"/>
            <a:ext cx="15599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businesscard, vector graphics&#10;&#10;Description automatically generated">
            <a:extLst>
              <a:ext uri="{FF2B5EF4-FFF2-40B4-BE49-F238E27FC236}">
                <a16:creationId xmlns:a16="http://schemas.microsoft.com/office/drawing/2014/main" id="{79514F2A-10BA-469D-9D31-9033D99ED6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5346" y="1870075"/>
            <a:ext cx="1234633" cy="1234633"/>
          </a:xfrm>
          <a:prstGeom prst="rect">
            <a:avLst/>
          </a:prstGeom>
        </p:spPr>
      </p:pic>
      <p:pic>
        <p:nvPicPr>
          <p:cNvPr id="27" name="Picture 26" descr="A picture containing metalware&#10;&#10;Description automatically generated">
            <a:extLst>
              <a:ext uri="{FF2B5EF4-FFF2-40B4-BE49-F238E27FC236}">
                <a16:creationId xmlns:a16="http://schemas.microsoft.com/office/drawing/2014/main" id="{5C3E90F0-B2EE-4C2C-A8D4-A80F7E7B5F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7243" y="1870075"/>
            <a:ext cx="1254365" cy="1234634"/>
          </a:xfrm>
          <a:prstGeom prst="rect">
            <a:avLst/>
          </a:prstGeom>
        </p:spPr>
      </p:pic>
      <p:pic>
        <p:nvPicPr>
          <p:cNvPr id="8" name="Graphic 7">
            <a:extLst>
              <a:ext uri="{FF2B5EF4-FFF2-40B4-BE49-F238E27FC236}">
                <a16:creationId xmlns:a16="http://schemas.microsoft.com/office/drawing/2014/main" id="{5BF6C517-13F8-43AE-B82F-1D7E9B7496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73323" y="3778043"/>
            <a:ext cx="2187600" cy="1312560"/>
          </a:xfrm>
          <a:prstGeom prst="rect">
            <a:avLst/>
          </a:prstGeom>
        </p:spPr>
      </p:pic>
    </p:spTree>
    <p:extLst>
      <p:ext uri="{BB962C8B-B14F-4D97-AF65-F5344CB8AC3E}">
        <p14:creationId xmlns:p14="http://schemas.microsoft.com/office/powerpoint/2010/main" val="1244838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p&amp;c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4351338"/>
          </a:xfrm>
        </p:spPr>
        <p:txBody>
          <a:bodyPr>
            <a:normAutofit/>
          </a:bodyPr>
          <a:lstStyle/>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46519" y="647915"/>
            <a:ext cx="5394961" cy="2085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close to real digital twin</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changes log</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immune to users’ mistakes</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paired with dashboard</a:t>
            </a:r>
          </a:p>
          <a:p>
            <a:pPr>
              <a:buFont typeface="Wingdings" panose="05000000000000000000" pitchFamily="2" charset="2"/>
              <a:buChar char="ü"/>
            </a:pP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46519" y="3997903"/>
            <a:ext cx="5499463" cy="249497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painful tooling switch</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too complicated to understand</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data quality drop</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unfavorable effort to gain ratio</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high variance</a:t>
            </a:r>
          </a:p>
        </p:txBody>
      </p:sp>
      <p:pic>
        <p:nvPicPr>
          <p:cNvPr id="10" name="Graphic 9">
            <a:extLst>
              <a:ext uri="{FF2B5EF4-FFF2-40B4-BE49-F238E27FC236}">
                <a16:creationId xmlns:a16="http://schemas.microsoft.com/office/drawing/2014/main" id="{04DBB791-2313-40BB-9660-16DE4CA248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679" y="1698279"/>
            <a:ext cx="5190021" cy="3892516"/>
          </a:xfrm>
          <a:prstGeom prst="rect">
            <a:avLst/>
          </a:prstGeom>
        </p:spPr>
      </p:pic>
    </p:spTree>
    <p:extLst>
      <p:ext uri="{BB962C8B-B14F-4D97-AF65-F5344CB8AC3E}">
        <p14:creationId xmlns:p14="http://schemas.microsoft.com/office/powerpoint/2010/main" val="272916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2BC495A-B310-44DF-ADA6-85805720666D}"/>
              </a:ext>
            </a:extLst>
          </p:cNvPr>
          <p:cNvSpPr/>
          <p:nvPr/>
        </p:nvSpPr>
        <p:spPr>
          <a:xfrm>
            <a:off x="6096000" y="1"/>
            <a:ext cx="6096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Metodology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9" name="Footer Placeholder 3">
            <a:extLst>
              <a:ext uri="{FF2B5EF4-FFF2-40B4-BE49-F238E27FC236}">
                <a16:creationId xmlns:a16="http://schemas.microsoft.com/office/drawing/2014/main" id="{75C6140A-15E9-4531-BA58-A8F2E22016A0}"/>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2015         2016          </a:t>
            </a:r>
            <a:r>
              <a:rPr lang="pl-PL" sz="2400" dirty="0">
                <a:solidFill>
                  <a:schemeClr val="accent1"/>
                </a:solidFill>
              </a:rPr>
              <a:t>2017</a:t>
            </a:r>
            <a:r>
              <a:rPr lang="pl-PL" sz="2400" b="1" dirty="0">
                <a:solidFill>
                  <a:schemeClr val="accent5"/>
                </a:solidFill>
              </a:rPr>
              <a:t> </a:t>
            </a:r>
            <a:r>
              <a:rPr lang="pl-PL" sz="2400" dirty="0">
                <a:solidFill>
                  <a:schemeClr val="accent5"/>
                </a:solidFill>
              </a:rPr>
              <a:t>        2018         </a:t>
            </a:r>
            <a:r>
              <a:rPr lang="pl-PL" sz="2400" b="1" dirty="0">
                <a:solidFill>
                  <a:schemeClr val="accent5">
                    <a:lumMod val="20000"/>
                    <a:lumOff val="80000"/>
                  </a:schemeClr>
                </a:solidFill>
              </a:rPr>
              <a:t>2019</a:t>
            </a:r>
            <a:endParaRPr lang="en-US" sz="2400" b="1" dirty="0">
              <a:solidFill>
                <a:schemeClr val="accent5">
                  <a:lumMod val="20000"/>
                  <a:lumOff val="80000"/>
                </a:schemeClr>
              </a:solidFill>
            </a:endParaRPr>
          </a:p>
        </p:txBody>
      </p:sp>
      <p:pic>
        <p:nvPicPr>
          <p:cNvPr id="7" name="Picture 6" descr="A screenshot of a cell phone&#10;&#10;Description automatically generated">
            <a:extLst>
              <a:ext uri="{FF2B5EF4-FFF2-40B4-BE49-F238E27FC236}">
                <a16:creationId xmlns:a16="http://schemas.microsoft.com/office/drawing/2014/main" id="{3CAEC2C6-C772-42AC-AC85-3CAE1237E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132" y="223439"/>
            <a:ext cx="4076990" cy="6322902"/>
          </a:xfrm>
          <a:prstGeom prst="rect">
            <a:avLst/>
          </a:prstGeom>
        </p:spPr>
      </p:pic>
      <p:sp>
        <p:nvSpPr>
          <p:cNvPr id="16" name="Content Placeholder 2">
            <a:extLst>
              <a:ext uri="{FF2B5EF4-FFF2-40B4-BE49-F238E27FC236}">
                <a16:creationId xmlns:a16="http://schemas.microsoft.com/office/drawing/2014/main" id="{C91D04D1-D10A-4D5E-B585-5AE6F857A5C6}"/>
              </a:ext>
            </a:extLst>
          </p:cNvPr>
          <p:cNvSpPr>
            <a:spLocks noGrp="1"/>
          </p:cNvSpPr>
          <p:nvPr>
            <p:ph idx="1"/>
          </p:nvPr>
        </p:nvSpPr>
        <p:spPr>
          <a:xfrm>
            <a:off x="838199" y="1690688"/>
            <a:ext cx="4770122" cy="4401887"/>
          </a:xfrm>
        </p:spPr>
        <p:txBody>
          <a:bodyPr>
            <a:normAutofit/>
          </a:bodyPr>
          <a:lstStyle/>
          <a:p>
            <a:r>
              <a:rPr lang="pl-PL" dirty="0">
                <a:latin typeface="Tahoma" panose="020B0604030504040204" pitchFamily="34" charset="0"/>
                <a:ea typeface="Tahoma" panose="020B0604030504040204" pitchFamily="34" charset="0"/>
                <a:cs typeface="Tahoma" panose="020B0604030504040204" pitchFamily="34" charset="0"/>
              </a:rPr>
              <a:t>Profits from users’ input, Monte Carlo and Machine Learning algorithms</a:t>
            </a:r>
          </a:p>
          <a:p>
            <a:r>
              <a:rPr lang="pl-PL" dirty="0">
                <a:latin typeface="Tahoma" panose="020B0604030504040204" pitchFamily="34" charset="0"/>
                <a:ea typeface="Tahoma" panose="020B0604030504040204" pitchFamily="34" charset="0"/>
                <a:cs typeface="Tahoma" panose="020B0604030504040204" pitchFamily="34" charset="0"/>
              </a:rPr>
              <a:t>MC, time and ARIMA like features</a:t>
            </a:r>
          </a:p>
          <a:p>
            <a:r>
              <a:rPr lang="pl-PL" dirty="0">
                <a:latin typeface="Tahoma" panose="020B0604030504040204" pitchFamily="34" charset="0"/>
                <a:ea typeface="Tahoma" panose="020B0604030504040204" pitchFamily="34" charset="0"/>
                <a:cs typeface="Tahoma" panose="020B0604030504040204" pitchFamily="34" charset="0"/>
              </a:rPr>
              <a:t>Takes into consideration daily time aggregation, monthly time aggregation and the combined version of both</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496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137FFA-8A12-45DC-91B7-1EE5A08DAC22}"/>
              </a:ext>
            </a:extLst>
          </p:cNvPr>
          <p:cNvSpPr/>
          <p:nvPr/>
        </p:nvSpPr>
        <p:spPr>
          <a:xfrm>
            <a:off x="6096000" y="1"/>
            <a:ext cx="6096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Validation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11" name="Picture 10" descr="A close up of text on a white background&#10;&#10;Description automatically generated">
            <a:extLst>
              <a:ext uri="{FF2B5EF4-FFF2-40B4-BE49-F238E27FC236}">
                <a16:creationId xmlns:a16="http://schemas.microsoft.com/office/drawing/2014/main" id="{40FB62CF-00A3-4D52-8E4F-1E09D5962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684" y="240501"/>
            <a:ext cx="4546631" cy="6376998"/>
          </a:xfrm>
          <a:prstGeom prst="rect">
            <a:avLst/>
          </a:prstGeom>
        </p:spPr>
      </p:pic>
      <p:sp>
        <p:nvSpPr>
          <p:cNvPr id="8" name="Content Placeholder 2">
            <a:extLst>
              <a:ext uri="{FF2B5EF4-FFF2-40B4-BE49-F238E27FC236}">
                <a16:creationId xmlns:a16="http://schemas.microsoft.com/office/drawing/2014/main" id="{4AD93071-4449-4DD6-A65E-7C804B632F1D}"/>
              </a:ext>
            </a:extLst>
          </p:cNvPr>
          <p:cNvSpPr>
            <a:spLocks noGrp="1"/>
          </p:cNvSpPr>
          <p:nvPr>
            <p:ph idx="1"/>
          </p:nvPr>
        </p:nvSpPr>
        <p:spPr>
          <a:xfrm>
            <a:off x="838199" y="1690688"/>
            <a:ext cx="5028345" cy="4351338"/>
          </a:xfrm>
        </p:spPr>
        <p:txBody>
          <a:bodyPr>
            <a:normAutofit/>
          </a:bodyPr>
          <a:lstStyle/>
          <a:p>
            <a:r>
              <a:rPr lang="pl-PL" dirty="0">
                <a:latin typeface="Tahoma" panose="020B0604030504040204" pitchFamily="34" charset="0"/>
                <a:ea typeface="Tahoma" panose="020B0604030504040204" pitchFamily="34" charset="0"/>
                <a:cs typeface="Tahoma" panose="020B0604030504040204" pitchFamily="34" charset="0"/>
              </a:rPr>
              <a:t>Every</a:t>
            </a:r>
            <a:r>
              <a:rPr lang="en-US" dirty="0">
                <a:latin typeface="Tahoma" panose="020B0604030504040204" pitchFamily="34" charset="0"/>
                <a:ea typeface="Tahoma" panose="020B0604030504040204" pitchFamily="34" charset="0"/>
                <a:cs typeface="Tahoma" panose="020B0604030504040204" pitchFamily="34" charset="0"/>
              </a:rPr>
              <a:t> day new data are introduced to the CRM system</a:t>
            </a: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latin typeface="Tahoma" panose="020B0604030504040204" pitchFamily="34" charset="0"/>
                <a:ea typeface="Tahoma" panose="020B0604030504040204" pitchFamily="34" charset="0"/>
                <a:cs typeface="Tahoma" panose="020B0604030504040204" pitchFamily="34" charset="0"/>
              </a:rPr>
              <a:t>E</a:t>
            </a:r>
            <a:r>
              <a:rPr lang="en-US" dirty="0">
                <a:latin typeface="Tahoma" panose="020B0604030504040204" pitchFamily="34" charset="0"/>
                <a:ea typeface="Tahoma" panose="020B0604030504040204" pitchFamily="34" charset="0"/>
                <a:cs typeface="Tahoma" panose="020B0604030504040204" pitchFamily="34" charset="0"/>
              </a:rPr>
              <a:t>very day there is a 6 months ahead forecast produced </a:t>
            </a: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latin typeface="Tahoma" panose="020B0604030504040204" pitchFamily="34" charset="0"/>
                <a:ea typeface="Tahoma" panose="020B0604030504040204" pitchFamily="34" charset="0"/>
                <a:cs typeface="Tahoma" panose="020B0604030504040204" pitchFamily="34" charset="0"/>
              </a:rPr>
              <a:t>A</a:t>
            </a:r>
            <a:r>
              <a:rPr lang="en-US" dirty="0" err="1">
                <a:latin typeface="Tahoma" panose="020B0604030504040204" pitchFamily="34" charset="0"/>
                <a:ea typeface="Tahoma" panose="020B0604030504040204" pitchFamily="34" charset="0"/>
                <a:cs typeface="Tahoma" panose="020B0604030504040204" pitchFamily="34" charset="0"/>
              </a:rPr>
              <a:t>ctual</a:t>
            </a:r>
            <a:r>
              <a:rPr lang="en-US" dirty="0">
                <a:latin typeface="Tahoma" panose="020B0604030504040204" pitchFamily="34" charset="0"/>
                <a:ea typeface="Tahoma" panose="020B0604030504040204" pitchFamily="34" charset="0"/>
                <a:cs typeface="Tahoma" panose="020B0604030504040204" pitchFamily="34" charset="0"/>
              </a:rPr>
              <a:t> revenue values are known with a lag of about 2 weeks in relation to month’s end</a:t>
            </a:r>
            <a:endParaRPr lang="pl-PL"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307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a:xfrm>
            <a:off x="838200" y="365125"/>
            <a:ext cx="10515600" cy="1084337"/>
          </a:xfrm>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Exemplary results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5" name="Picture 4" descr="A picture containing wall, indoor&#10;&#10;Description automatically generated">
            <a:extLst>
              <a:ext uri="{FF2B5EF4-FFF2-40B4-BE49-F238E27FC236}">
                <a16:creationId xmlns:a16="http://schemas.microsoft.com/office/drawing/2014/main" id="{3E3AE23B-7D9C-4AA4-985E-371256068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050" y="1323975"/>
            <a:ext cx="7597900" cy="5032375"/>
          </a:xfrm>
          <a:prstGeom prst="rect">
            <a:avLst/>
          </a:prstGeom>
        </p:spPr>
      </p:pic>
      <p:pic>
        <p:nvPicPr>
          <p:cNvPr id="8" name="Picture 7">
            <a:extLst>
              <a:ext uri="{FF2B5EF4-FFF2-40B4-BE49-F238E27FC236}">
                <a16:creationId xmlns:a16="http://schemas.microsoft.com/office/drawing/2014/main" id="{EB10EC56-7DD5-44C6-9FD0-2CF2818DE55F}"/>
              </a:ext>
            </a:extLst>
          </p:cNvPr>
          <p:cNvPicPr>
            <a:picLocks noChangeAspect="1"/>
          </p:cNvPicPr>
          <p:nvPr/>
        </p:nvPicPr>
        <p:blipFill>
          <a:blip r:embed="rId4"/>
          <a:stretch>
            <a:fillRect/>
          </a:stretch>
        </p:blipFill>
        <p:spPr>
          <a:xfrm>
            <a:off x="2421705" y="4570181"/>
            <a:ext cx="1143000" cy="971550"/>
          </a:xfrm>
          <a:prstGeom prst="rect">
            <a:avLst/>
          </a:prstGeom>
        </p:spPr>
      </p:pic>
    </p:spTree>
    <p:extLst>
      <p:ext uri="{BB962C8B-B14F-4D97-AF65-F5344CB8AC3E}">
        <p14:creationId xmlns:p14="http://schemas.microsoft.com/office/powerpoint/2010/main" val="425522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Metric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2" name="Content Placeholder 2">
            <a:extLst>
              <a:ext uri="{FF2B5EF4-FFF2-40B4-BE49-F238E27FC236}">
                <a16:creationId xmlns:a16="http://schemas.microsoft.com/office/drawing/2014/main" id="{78EA3477-7EA5-4E82-8FEB-B904CEB5B937}"/>
              </a:ext>
            </a:extLst>
          </p:cNvPr>
          <p:cNvSpPr>
            <a:spLocks noGrp="1"/>
          </p:cNvSpPr>
          <p:nvPr>
            <p:ph idx="1"/>
          </p:nvPr>
        </p:nvSpPr>
        <p:spPr>
          <a:xfrm>
            <a:off x="838200" y="1624495"/>
            <a:ext cx="9487328" cy="4170130"/>
          </a:xfrm>
        </p:spPr>
        <p:txBody>
          <a:bodyPr numCol="2">
            <a:normAutofit lnSpcReduction="10000"/>
          </a:bodyPr>
          <a:lstStyle/>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Short term perfectness</a:t>
            </a:r>
            <a:r>
              <a:rPr lang="pl-PL"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accuracy should increase with the decrease of h</a:t>
            </a:r>
            <a:endParaRPr lang="pl-PL"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Simplicity</a:t>
            </a:r>
            <a:r>
              <a:rPr lang="pl-PL"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model should be as simple and explainable as possible (as it may happen that we will need to explain it in front of bank guys)</a:t>
            </a: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Continuous improvement </a:t>
            </a:r>
            <a:r>
              <a:rPr lang="en-US" dirty="0">
                <a:latin typeface="Tahoma" panose="020B0604030504040204" pitchFamily="34" charset="0"/>
                <a:ea typeface="Tahoma" panose="020B0604030504040204" pitchFamily="34" charset="0"/>
                <a:cs typeface="Tahoma" panose="020B0604030504040204" pitchFamily="34" charset="0"/>
              </a:rPr>
              <a:t>accuracy should increase with every month that model runs on production</a:t>
            </a:r>
            <a:endParaRPr lang="pl-PL"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pl-PL" dirty="0">
              <a:latin typeface="Tahoma" panose="020B0604030504040204" pitchFamily="34" charset="0"/>
              <a:ea typeface="Tahoma" panose="020B0604030504040204" pitchFamily="34" charset="0"/>
              <a:cs typeface="Tahoma" panose="020B0604030504040204" pitchFamily="34" charset="0"/>
            </a:endParaRPr>
          </a:p>
          <a:p>
            <a:r>
              <a:rPr lang="pl-PL" dirty="0">
                <a:solidFill>
                  <a:schemeClr val="accent5"/>
                </a:solidFill>
                <a:latin typeface="Tahoma" panose="020B0604030504040204" pitchFamily="34" charset="0"/>
                <a:ea typeface="Tahoma" panose="020B0604030504040204" pitchFamily="34" charset="0"/>
                <a:cs typeface="Tahoma" panose="020B0604030504040204" pitchFamily="34" charset="0"/>
              </a:rPr>
              <a:t>Reliable worse scenario</a:t>
            </a:r>
            <a:r>
              <a:rPr lang="pl-PL"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lower prediction intervals should have nice coverage (Financial Director needs to be prepared for the worse)</a:t>
            </a:r>
          </a:p>
        </p:txBody>
      </p:sp>
    </p:spTree>
    <p:extLst>
      <p:ext uri="{BB962C8B-B14F-4D97-AF65-F5344CB8AC3E}">
        <p14:creationId xmlns:p14="http://schemas.microsoft.com/office/powerpoint/2010/main" val="19081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a:xfrm>
            <a:off x="838200" y="365125"/>
            <a:ext cx="10515600" cy="1084337"/>
          </a:xfrm>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Metrics comparison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10" name="Graphic 9">
            <a:extLst>
              <a:ext uri="{FF2B5EF4-FFF2-40B4-BE49-F238E27FC236}">
                <a16:creationId xmlns:a16="http://schemas.microsoft.com/office/drawing/2014/main" id="{F669C9E4-EB57-4490-B512-72A3DA98B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600200"/>
            <a:ext cx="5259084" cy="3506056"/>
          </a:xfrm>
          <a:prstGeom prst="rect">
            <a:avLst/>
          </a:prstGeom>
        </p:spPr>
      </p:pic>
      <p:pic>
        <p:nvPicPr>
          <p:cNvPr id="12" name="Graphic 11">
            <a:extLst>
              <a:ext uri="{FF2B5EF4-FFF2-40B4-BE49-F238E27FC236}">
                <a16:creationId xmlns:a16="http://schemas.microsoft.com/office/drawing/2014/main" id="{02A11931-97DD-40B6-9D48-5565A28E3B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48827" y="1600200"/>
            <a:ext cx="5259084" cy="3506056"/>
          </a:xfrm>
          <a:prstGeom prst="rect">
            <a:avLst/>
          </a:prstGeom>
        </p:spPr>
      </p:pic>
    </p:spTree>
    <p:extLst>
      <p:ext uri="{BB962C8B-B14F-4D97-AF65-F5344CB8AC3E}">
        <p14:creationId xmlns:p14="http://schemas.microsoft.com/office/powerpoint/2010/main" val="260006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Technology stack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13" name="Picture 12" descr="A close up of a logo&#10;&#10;Description automatically generated">
            <a:extLst>
              <a:ext uri="{FF2B5EF4-FFF2-40B4-BE49-F238E27FC236}">
                <a16:creationId xmlns:a16="http://schemas.microsoft.com/office/drawing/2014/main" id="{EC4C34AD-0582-4C1E-BB63-3463BF8FA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2859" y="2475780"/>
            <a:ext cx="1712804" cy="1708706"/>
          </a:xfrm>
          <a:prstGeom prst="rect">
            <a:avLst/>
          </a:prstGeom>
        </p:spPr>
      </p:pic>
      <p:pic>
        <p:nvPicPr>
          <p:cNvPr id="17" name="Graphic 16" descr="Database">
            <a:extLst>
              <a:ext uri="{FF2B5EF4-FFF2-40B4-BE49-F238E27FC236}">
                <a16:creationId xmlns:a16="http://schemas.microsoft.com/office/drawing/2014/main" id="{8501594E-49A5-418D-BBD2-9141D2E2F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9831" y="2498959"/>
            <a:ext cx="1608059" cy="1608059"/>
          </a:xfrm>
          <a:prstGeom prst="rect">
            <a:avLst/>
          </a:prstGeom>
        </p:spPr>
      </p:pic>
      <p:cxnSp>
        <p:nvCxnSpPr>
          <p:cNvPr id="19" name="Straight Arrow Connector 18">
            <a:extLst>
              <a:ext uri="{FF2B5EF4-FFF2-40B4-BE49-F238E27FC236}">
                <a16:creationId xmlns:a16="http://schemas.microsoft.com/office/drawing/2014/main" id="{12D9B036-9941-42FC-A4D9-F324198797B6}"/>
              </a:ext>
            </a:extLst>
          </p:cNvPr>
          <p:cNvCxnSpPr>
            <a:cxnSpLocks/>
          </p:cNvCxnSpPr>
          <p:nvPr/>
        </p:nvCxnSpPr>
        <p:spPr>
          <a:xfrm>
            <a:off x="3385970" y="3429000"/>
            <a:ext cx="1617828" cy="3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5B8201-CE7D-4EF0-B38E-7BAAD26FE541}"/>
              </a:ext>
            </a:extLst>
          </p:cNvPr>
          <p:cNvCxnSpPr>
            <a:cxnSpLocks/>
          </p:cNvCxnSpPr>
          <p:nvPr/>
        </p:nvCxnSpPr>
        <p:spPr>
          <a:xfrm>
            <a:off x="6985824" y="3429000"/>
            <a:ext cx="15599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businesscard, vector graphics&#10;&#10;Description automatically generated">
            <a:extLst>
              <a:ext uri="{FF2B5EF4-FFF2-40B4-BE49-F238E27FC236}">
                <a16:creationId xmlns:a16="http://schemas.microsoft.com/office/drawing/2014/main" id="{79514F2A-10BA-469D-9D31-9033D99ED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346" y="1870075"/>
            <a:ext cx="1234633" cy="1234633"/>
          </a:xfrm>
          <a:prstGeom prst="rect">
            <a:avLst/>
          </a:prstGeom>
        </p:spPr>
      </p:pic>
      <p:pic>
        <p:nvPicPr>
          <p:cNvPr id="27" name="Picture 26" descr="A picture containing metalware&#10;&#10;Description automatically generated">
            <a:extLst>
              <a:ext uri="{FF2B5EF4-FFF2-40B4-BE49-F238E27FC236}">
                <a16:creationId xmlns:a16="http://schemas.microsoft.com/office/drawing/2014/main" id="{5C3E90F0-B2EE-4C2C-A8D4-A80F7E7B5F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7243" y="1870075"/>
            <a:ext cx="1254365" cy="1234634"/>
          </a:xfrm>
          <a:prstGeom prst="rect">
            <a:avLst/>
          </a:prstGeom>
        </p:spPr>
      </p:pic>
      <p:pic>
        <p:nvPicPr>
          <p:cNvPr id="6" name="Picture 5" descr="A close up of a logo&#10;&#10;Description automatically generated">
            <a:extLst>
              <a:ext uri="{FF2B5EF4-FFF2-40B4-BE49-F238E27FC236}">
                <a16:creationId xmlns:a16="http://schemas.microsoft.com/office/drawing/2014/main" id="{8C70BA41-CBA7-4A41-8B2D-AB536CD674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3118" y="2498959"/>
            <a:ext cx="1915746" cy="1434960"/>
          </a:xfrm>
          <a:prstGeom prst="rect">
            <a:avLst/>
          </a:prstGeom>
        </p:spPr>
      </p:pic>
      <p:pic>
        <p:nvPicPr>
          <p:cNvPr id="7" name="Picture 6">
            <a:extLst>
              <a:ext uri="{FF2B5EF4-FFF2-40B4-BE49-F238E27FC236}">
                <a16:creationId xmlns:a16="http://schemas.microsoft.com/office/drawing/2014/main" id="{FA3D8312-0B99-4C69-A8A1-15583621C65C}"/>
              </a:ext>
            </a:extLst>
          </p:cNvPr>
          <p:cNvPicPr>
            <a:picLocks noChangeAspect="1"/>
          </p:cNvPicPr>
          <p:nvPr/>
        </p:nvPicPr>
        <p:blipFill>
          <a:blip r:embed="rId9"/>
          <a:stretch>
            <a:fillRect/>
          </a:stretch>
        </p:blipFill>
        <p:spPr>
          <a:xfrm>
            <a:off x="6930836" y="3834000"/>
            <a:ext cx="1567178" cy="968981"/>
          </a:xfrm>
          <a:prstGeom prst="rect">
            <a:avLst/>
          </a:prstGeom>
        </p:spPr>
      </p:pic>
    </p:spTree>
    <p:extLst>
      <p:ext uri="{BB962C8B-B14F-4D97-AF65-F5344CB8AC3E}">
        <p14:creationId xmlns:p14="http://schemas.microsoft.com/office/powerpoint/2010/main" val="2350664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MCML</a:t>
            </a:r>
            <a:r>
              <a:rPr lang="pl-PL" dirty="0">
                <a:latin typeface="Tahoma" panose="020B0604030504040204" pitchFamily="34" charset="0"/>
                <a:ea typeface="Tahoma" panose="020B0604030504040204" pitchFamily="34" charset="0"/>
                <a:cs typeface="Tahoma" panose="020B0604030504040204" pitchFamily="34" charset="0"/>
              </a:rPr>
              <a:t> p&amp;c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4351338"/>
          </a:xfrm>
        </p:spPr>
        <p:txBody>
          <a:bodyPr>
            <a:normAutofit/>
          </a:bodyPr>
          <a:lstStyle/>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46519" y="647915"/>
            <a:ext cx="5394961" cy="2085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promising results</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understands users optimism / pesimism</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improves over time</a:t>
            </a:r>
          </a:p>
          <a:p>
            <a:pPr>
              <a:buFont typeface="Wingdings" panose="05000000000000000000" pitchFamily="2" charset="2"/>
              <a:buChar char="ü"/>
            </a:pP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46519" y="3997903"/>
            <a:ext cx="5499463" cy="2494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very complicated to explain</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decreases the motivation for users to keep the data clean</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too short on production to be sure there are no other cons</a:t>
            </a:r>
          </a:p>
        </p:txBody>
      </p:sp>
      <p:pic>
        <p:nvPicPr>
          <p:cNvPr id="11" name="Graphic 10">
            <a:extLst>
              <a:ext uri="{FF2B5EF4-FFF2-40B4-BE49-F238E27FC236}">
                <a16:creationId xmlns:a16="http://schemas.microsoft.com/office/drawing/2014/main" id="{F975BBF3-5E20-4943-B7FE-6434CC3828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1430446"/>
            <a:ext cx="4458082" cy="2972055"/>
          </a:xfrm>
          <a:prstGeom prst="rect">
            <a:avLst/>
          </a:prstGeom>
        </p:spPr>
      </p:pic>
      <p:pic>
        <p:nvPicPr>
          <p:cNvPr id="13" name="Graphic 12">
            <a:extLst>
              <a:ext uri="{FF2B5EF4-FFF2-40B4-BE49-F238E27FC236}">
                <a16:creationId xmlns:a16="http://schemas.microsoft.com/office/drawing/2014/main" id="{82D187EA-B491-46A3-9A3D-83DB425C19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199" y="4598073"/>
            <a:ext cx="2849882" cy="1899921"/>
          </a:xfrm>
          <a:prstGeom prst="rect">
            <a:avLst/>
          </a:prstGeom>
        </p:spPr>
      </p:pic>
    </p:spTree>
    <p:extLst>
      <p:ext uri="{BB962C8B-B14F-4D97-AF65-F5344CB8AC3E}">
        <p14:creationId xmlns:p14="http://schemas.microsoft.com/office/powerpoint/2010/main" val="182744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Agenda</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7979230" cy="4351338"/>
          </a:xfrm>
        </p:spPr>
        <p:txBody>
          <a:bodyPr>
            <a:normAutofit/>
          </a:bodyPr>
          <a:lstStyle/>
          <a:p>
            <a:pPr marL="514350" indent="-514350">
              <a:buFont typeface="+mj-lt"/>
              <a:buAutoNum type="arabicPeriod"/>
            </a:pPr>
            <a:r>
              <a:rPr lang="pl-PL" sz="3200" dirty="0">
                <a:latin typeface="Tahoma" panose="020B0604030504040204" pitchFamily="34" charset="0"/>
                <a:ea typeface="Tahoma" panose="020B0604030504040204" pitchFamily="34" charset="0"/>
                <a:cs typeface="Tahoma" panose="020B0604030504040204" pitchFamily="34" charset="0"/>
              </a:rPr>
              <a:t>Business challenge description</a:t>
            </a:r>
          </a:p>
          <a:p>
            <a:pPr marL="514350" indent="-514350">
              <a:buFont typeface="+mj-lt"/>
              <a:buAutoNum type="arabicPeriod"/>
            </a:pPr>
            <a:r>
              <a:rPr lang="pl-PL" sz="3200" dirty="0">
                <a:latin typeface="Tahoma" panose="020B0604030504040204" pitchFamily="34" charset="0"/>
                <a:ea typeface="Tahoma" panose="020B0604030504040204" pitchFamily="34" charset="0"/>
                <a:cs typeface="Tahoma" panose="020B0604030504040204" pitchFamily="34" charset="0"/>
              </a:rPr>
              <a:t>Evolution</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Classical approach</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Monte Carlo v1</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 Monte Carlo v2</a:t>
            </a:r>
          </a:p>
          <a:p>
            <a:pPr marL="971550" lvl="1" indent="-514350">
              <a:buFont typeface="+mj-lt"/>
              <a:buAutoNum type="romanUcPeriod"/>
            </a:pPr>
            <a:r>
              <a:rPr lang="pl-PL" sz="3200" dirty="0">
                <a:latin typeface="Tahoma" panose="020B0604030504040204" pitchFamily="34" charset="0"/>
                <a:ea typeface="Tahoma" panose="020B0604030504040204" pitchFamily="34" charset="0"/>
                <a:cs typeface="Tahoma" panose="020B0604030504040204" pitchFamily="34" charset="0"/>
              </a:rPr>
              <a:t> MCML</a:t>
            </a:r>
          </a:p>
          <a:p>
            <a:pPr marL="514350" indent="-514350">
              <a:buFont typeface="+mj-lt"/>
              <a:buAutoNum type="arabicPeriod"/>
            </a:pPr>
            <a:r>
              <a:rPr lang="pl-PL" sz="3200" dirty="0">
                <a:latin typeface="Tahoma" panose="020B0604030504040204" pitchFamily="34" charset="0"/>
                <a:ea typeface="Tahoma" panose="020B0604030504040204" pitchFamily="34" charset="0"/>
                <a:cs typeface="Tahoma" panose="020B0604030504040204" pitchFamily="34" charset="0"/>
              </a:rPr>
              <a:t>Summary</a:t>
            </a: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885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Evolution</a:t>
            </a:r>
            <a:r>
              <a:rPr lang="pl-PL" dirty="0">
                <a:latin typeface="Tahoma" panose="020B0604030504040204" pitchFamily="34" charset="0"/>
                <a:ea typeface="Tahoma" panose="020B0604030504040204" pitchFamily="34" charset="0"/>
                <a:cs typeface="Tahoma" panose="020B0604030504040204" pitchFamily="34" charset="0"/>
              </a:rPr>
              <a:t> Summary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13" name="Picture 12" descr="A close up of a logo&#10;&#10;Description automatically generated">
            <a:extLst>
              <a:ext uri="{FF2B5EF4-FFF2-40B4-BE49-F238E27FC236}">
                <a16:creationId xmlns:a16="http://schemas.microsoft.com/office/drawing/2014/main" id="{EC4C34AD-0582-4C1E-BB63-3463BF8FA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567" y="1682973"/>
            <a:ext cx="1066356" cy="1063805"/>
          </a:xfrm>
          <a:prstGeom prst="rect">
            <a:avLst/>
          </a:prstGeom>
        </p:spPr>
      </p:pic>
      <p:pic>
        <p:nvPicPr>
          <p:cNvPr id="17" name="Graphic 16" descr="Database">
            <a:extLst>
              <a:ext uri="{FF2B5EF4-FFF2-40B4-BE49-F238E27FC236}">
                <a16:creationId xmlns:a16="http://schemas.microsoft.com/office/drawing/2014/main" id="{8501594E-49A5-418D-BBD2-9141D2E2F4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10" y="1702758"/>
            <a:ext cx="1074479" cy="1074479"/>
          </a:xfrm>
          <a:prstGeom prst="rect">
            <a:avLst/>
          </a:prstGeom>
        </p:spPr>
      </p:pic>
      <p:cxnSp>
        <p:nvCxnSpPr>
          <p:cNvPr id="19" name="Straight Arrow Connector 18">
            <a:extLst>
              <a:ext uri="{FF2B5EF4-FFF2-40B4-BE49-F238E27FC236}">
                <a16:creationId xmlns:a16="http://schemas.microsoft.com/office/drawing/2014/main" id="{12D9B036-9941-42FC-A4D9-F324198797B6}"/>
              </a:ext>
            </a:extLst>
          </p:cNvPr>
          <p:cNvCxnSpPr>
            <a:cxnSpLocks/>
          </p:cNvCxnSpPr>
          <p:nvPr/>
        </p:nvCxnSpPr>
        <p:spPr>
          <a:xfrm>
            <a:off x="962077" y="6048910"/>
            <a:ext cx="103917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45B8201-CE7D-4EF0-B38E-7BAAD26FE541}"/>
              </a:ext>
            </a:extLst>
          </p:cNvPr>
          <p:cNvCxnSpPr>
            <a:cxnSpLocks/>
          </p:cNvCxnSpPr>
          <p:nvPr/>
        </p:nvCxnSpPr>
        <p:spPr>
          <a:xfrm flipV="1">
            <a:off x="824232" y="1596423"/>
            <a:ext cx="0" cy="40804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picture containing businesscard, vector graphics&#10;&#10;Description automatically generated">
            <a:extLst>
              <a:ext uri="{FF2B5EF4-FFF2-40B4-BE49-F238E27FC236}">
                <a16:creationId xmlns:a16="http://schemas.microsoft.com/office/drawing/2014/main" id="{79514F2A-10BA-469D-9D31-9033D99ED6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2641" y="1669584"/>
            <a:ext cx="1020440" cy="1020440"/>
          </a:xfrm>
          <a:prstGeom prst="rect">
            <a:avLst/>
          </a:prstGeom>
        </p:spPr>
      </p:pic>
      <p:pic>
        <p:nvPicPr>
          <p:cNvPr id="27" name="Picture 26" descr="A picture containing metalware&#10;&#10;Description automatically generated">
            <a:extLst>
              <a:ext uri="{FF2B5EF4-FFF2-40B4-BE49-F238E27FC236}">
                <a16:creationId xmlns:a16="http://schemas.microsoft.com/office/drawing/2014/main" id="{5C3E90F0-B2EE-4C2C-A8D4-A80F7E7B5F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3212" y="2270589"/>
            <a:ext cx="473155" cy="465712"/>
          </a:xfrm>
          <a:prstGeom prst="rect">
            <a:avLst/>
          </a:prstGeom>
        </p:spPr>
      </p:pic>
      <p:pic>
        <p:nvPicPr>
          <p:cNvPr id="6" name="Picture 5" descr="A close up of a logo&#10;&#10;Description automatically generated">
            <a:extLst>
              <a:ext uri="{FF2B5EF4-FFF2-40B4-BE49-F238E27FC236}">
                <a16:creationId xmlns:a16="http://schemas.microsoft.com/office/drawing/2014/main" id="{8C70BA41-CBA7-4A41-8B2D-AB536CD674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6689" y="1669748"/>
            <a:ext cx="1362122" cy="1020276"/>
          </a:xfrm>
          <a:prstGeom prst="rect">
            <a:avLst/>
          </a:prstGeom>
        </p:spPr>
      </p:pic>
      <p:pic>
        <p:nvPicPr>
          <p:cNvPr id="7" name="Picture 6">
            <a:extLst>
              <a:ext uri="{FF2B5EF4-FFF2-40B4-BE49-F238E27FC236}">
                <a16:creationId xmlns:a16="http://schemas.microsoft.com/office/drawing/2014/main" id="{FA3D8312-0B99-4C69-A8A1-15583621C65C}"/>
              </a:ext>
            </a:extLst>
          </p:cNvPr>
          <p:cNvPicPr>
            <a:picLocks noChangeAspect="1"/>
          </p:cNvPicPr>
          <p:nvPr/>
        </p:nvPicPr>
        <p:blipFill>
          <a:blip r:embed="rId9"/>
          <a:stretch>
            <a:fillRect/>
          </a:stretch>
        </p:blipFill>
        <p:spPr>
          <a:xfrm>
            <a:off x="7853798" y="1679897"/>
            <a:ext cx="1738662" cy="1056404"/>
          </a:xfrm>
          <a:prstGeom prst="rect">
            <a:avLst/>
          </a:prstGeom>
        </p:spPr>
      </p:pic>
      <p:pic>
        <p:nvPicPr>
          <p:cNvPr id="18" name="Picture 17" descr="A close up of a logo&#10;&#10;Description automatically generated">
            <a:extLst>
              <a:ext uri="{FF2B5EF4-FFF2-40B4-BE49-F238E27FC236}">
                <a16:creationId xmlns:a16="http://schemas.microsoft.com/office/drawing/2014/main" id="{1A3ACCA8-1D0F-4F54-8939-5C3FA470B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567" y="3196407"/>
            <a:ext cx="1066356" cy="1063805"/>
          </a:xfrm>
          <a:prstGeom prst="rect">
            <a:avLst/>
          </a:prstGeom>
        </p:spPr>
      </p:pic>
      <p:pic>
        <p:nvPicPr>
          <p:cNvPr id="20" name="Graphic 19" descr="Database">
            <a:extLst>
              <a:ext uri="{FF2B5EF4-FFF2-40B4-BE49-F238E27FC236}">
                <a16:creationId xmlns:a16="http://schemas.microsoft.com/office/drawing/2014/main" id="{8CA168D2-044F-4686-A7EF-C306868FB9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4110" y="3216192"/>
            <a:ext cx="1074479" cy="1074479"/>
          </a:xfrm>
          <a:prstGeom prst="rect">
            <a:avLst/>
          </a:prstGeom>
        </p:spPr>
      </p:pic>
      <p:pic>
        <p:nvPicPr>
          <p:cNvPr id="21" name="Picture 20" descr="A picture containing businesscard, vector graphics&#10;&#10;Description automatically generated">
            <a:extLst>
              <a:ext uri="{FF2B5EF4-FFF2-40B4-BE49-F238E27FC236}">
                <a16:creationId xmlns:a16="http://schemas.microsoft.com/office/drawing/2014/main" id="{288F3CDB-1A3F-4151-9EA8-6CCABAE0CC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2641" y="3183018"/>
            <a:ext cx="1020440" cy="1020440"/>
          </a:xfrm>
          <a:prstGeom prst="rect">
            <a:avLst/>
          </a:prstGeom>
        </p:spPr>
      </p:pic>
      <p:pic>
        <p:nvPicPr>
          <p:cNvPr id="22" name="Picture 21" descr="A picture containing metalware&#10;&#10;Description automatically generated">
            <a:extLst>
              <a:ext uri="{FF2B5EF4-FFF2-40B4-BE49-F238E27FC236}">
                <a16:creationId xmlns:a16="http://schemas.microsoft.com/office/drawing/2014/main" id="{BE33EA2F-BA17-42C5-B0D4-897FF270A3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3204" y="3213138"/>
            <a:ext cx="1053163" cy="1036597"/>
          </a:xfrm>
          <a:prstGeom prst="rect">
            <a:avLst/>
          </a:prstGeom>
        </p:spPr>
      </p:pic>
      <p:pic>
        <p:nvPicPr>
          <p:cNvPr id="40" name="Picture 39" descr="A close up of a logo&#10;&#10;Description automatically generated">
            <a:extLst>
              <a:ext uri="{FF2B5EF4-FFF2-40B4-BE49-F238E27FC236}">
                <a16:creationId xmlns:a16="http://schemas.microsoft.com/office/drawing/2014/main" id="{AAA14FDB-0366-49B4-B8B2-83E06E9F89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6689" y="3050271"/>
            <a:ext cx="1362122" cy="1358725"/>
          </a:xfrm>
          <a:prstGeom prst="rect">
            <a:avLst/>
          </a:prstGeom>
        </p:spPr>
      </p:pic>
      <p:pic>
        <p:nvPicPr>
          <p:cNvPr id="41" name="Graphic 40">
            <a:extLst>
              <a:ext uri="{FF2B5EF4-FFF2-40B4-BE49-F238E27FC236}">
                <a16:creationId xmlns:a16="http://schemas.microsoft.com/office/drawing/2014/main" id="{FA8600BC-32B9-4FE1-933F-328F154C99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853798" y="3213137"/>
            <a:ext cx="1773006" cy="1063804"/>
          </a:xfrm>
          <a:prstGeom prst="rect">
            <a:avLst/>
          </a:prstGeom>
        </p:spPr>
      </p:pic>
      <p:pic>
        <p:nvPicPr>
          <p:cNvPr id="42" name="Picture 41" descr="A close up of a sign&#10;&#10;Description automatically generated">
            <a:extLst>
              <a:ext uri="{FF2B5EF4-FFF2-40B4-BE49-F238E27FC236}">
                <a16:creationId xmlns:a16="http://schemas.microsoft.com/office/drawing/2014/main" id="{6BA32D80-9A9B-4248-9B7A-C59E001FF3A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9325" y="4460169"/>
            <a:ext cx="1777884" cy="1624733"/>
          </a:xfrm>
          <a:prstGeom prst="rect">
            <a:avLst/>
          </a:prstGeom>
        </p:spPr>
      </p:pic>
      <p:pic>
        <p:nvPicPr>
          <p:cNvPr id="45" name="Picture 44" descr="A close up of a sign&#10;&#10;Description automatically generated">
            <a:extLst>
              <a:ext uri="{FF2B5EF4-FFF2-40B4-BE49-F238E27FC236}">
                <a16:creationId xmlns:a16="http://schemas.microsoft.com/office/drawing/2014/main" id="{A4BDF52D-7D6D-4BED-A272-D76770C7C7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807803" y="4552230"/>
            <a:ext cx="1777884" cy="1624733"/>
          </a:xfrm>
          <a:prstGeom prst="rect">
            <a:avLst/>
          </a:prstGeom>
        </p:spPr>
      </p:pic>
      <p:pic>
        <p:nvPicPr>
          <p:cNvPr id="46" name="Picture 45" descr="A close up of a sign&#10;&#10;Description automatically generated">
            <a:extLst>
              <a:ext uri="{FF2B5EF4-FFF2-40B4-BE49-F238E27FC236}">
                <a16:creationId xmlns:a16="http://schemas.microsoft.com/office/drawing/2014/main" id="{695FDCDD-F3B9-4F4F-83CC-195127D76E8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56066" y="4603313"/>
            <a:ext cx="1073589" cy="1073589"/>
          </a:xfrm>
          <a:prstGeom prst="rect">
            <a:avLst/>
          </a:prstGeom>
        </p:spPr>
      </p:pic>
      <p:pic>
        <p:nvPicPr>
          <p:cNvPr id="47" name="Graphic 46">
            <a:extLst>
              <a:ext uri="{FF2B5EF4-FFF2-40B4-BE49-F238E27FC236}">
                <a16:creationId xmlns:a16="http://schemas.microsoft.com/office/drawing/2014/main" id="{8260402E-C844-447C-939A-D6FD5BD0405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860665" y="4666560"/>
            <a:ext cx="1777884" cy="1066731"/>
          </a:xfrm>
          <a:prstGeom prst="rect">
            <a:avLst/>
          </a:prstGeom>
        </p:spPr>
      </p:pic>
      <p:pic>
        <p:nvPicPr>
          <p:cNvPr id="48" name="Picture 47" descr="A picture containing metalware&#10;&#10;Description automatically generated">
            <a:extLst>
              <a:ext uri="{FF2B5EF4-FFF2-40B4-BE49-F238E27FC236}">
                <a16:creationId xmlns:a16="http://schemas.microsoft.com/office/drawing/2014/main" id="{7D3F1B8E-60A3-45A1-846A-2015838339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6180" y="1847838"/>
            <a:ext cx="517713" cy="509569"/>
          </a:xfrm>
          <a:prstGeom prst="rect">
            <a:avLst/>
          </a:prstGeom>
        </p:spPr>
      </p:pic>
    </p:spTree>
    <p:extLst>
      <p:ext uri="{BB962C8B-B14F-4D97-AF65-F5344CB8AC3E}">
        <p14:creationId xmlns:p14="http://schemas.microsoft.com/office/powerpoint/2010/main" val="1966318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Pieces of advice</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2" name="Content Placeholder 2">
            <a:extLst>
              <a:ext uri="{FF2B5EF4-FFF2-40B4-BE49-F238E27FC236}">
                <a16:creationId xmlns:a16="http://schemas.microsoft.com/office/drawing/2014/main" id="{78EA3477-7EA5-4E82-8FEB-B904CEB5B937}"/>
              </a:ext>
            </a:extLst>
          </p:cNvPr>
          <p:cNvSpPr>
            <a:spLocks noGrp="1"/>
          </p:cNvSpPr>
          <p:nvPr>
            <p:ph idx="1"/>
          </p:nvPr>
        </p:nvSpPr>
        <p:spPr>
          <a:xfrm>
            <a:off x="838201" y="1727237"/>
            <a:ext cx="3052664" cy="1575800"/>
          </a:xfrm>
        </p:spPr>
        <p:txBody>
          <a:bodyPr>
            <a:noAutofit/>
          </a:bodyPr>
          <a:lstStyle/>
          <a:p>
            <a:pPr marL="0" inden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Start </a:t>
            </a:r>
            <a:r>
              <a:rPr lang="en-US" sz="1800" b="1" dirty="0">
                <a:solidFill>
                  <a:srgbClr val="00B0F0"/>
                </a:solidFill>
                <a:latin typeface="Tahoma" panose="020B0604030504040204" pitchFamily="34" charset="0"/>
                <a:ea typeface="Tahoma" panose="020B0604030504040204" pitchFamily="34" charset="0"/>
                <a:cs typeface="Tahoma" panose="020B0604030504040204" pitchFamily="34" charset="0"/>
              </a:rPr>
              <a:t>small</a:t>
            </a:r>
            <a:endPar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pl-PL" sz="1800" dirty="0">
                <a:latin typeface="Tahoma" panose="020B0604030504040204" pitchFamily="34" charset="0"/>
                <a:ea typeface="Tahoma" panose="020B0604030504040204" pitchFamily="34" charset="0"/>
                <a:cs typeface="Tahoma" panose="020B0604030504040204" pitchFamily="34" charset="0"/>
              </a:rPr>
              <a:t>Don’t be afraid to start small. If </a:t>
            </a:r>
            <a:r>
              <a:rPr lang="en-US" sz="1800" dirty="0">
                <a:latin typeface="Tahoma" panose="020B0604030504040204" pitchFamily="34" charset="0"/>
                <a:ea typeface="Tahoma" panose="020B0604030504040204" pitchFamily="34" charset="0"/>
                <a:cs typeface="Tahoma" panose="020B0604030504040204" pitchFamily="34" charset="0"/>
              </a:rPr>
              <a:t>it’s not harmful, it’s better to have simple solution but on production, that have only pure research</a:t>
            </a:r>
          </a:p>
        </p:txBody>
      </p:sp>
      <p:sp>
        <p:nvSpPr>
          <p:cNvPr id="6" name="Content Placeholder 2">
            <a:extLst>
              <a:ext uri="{FF2B5EF4-FFF2-40B4-BE49-F238E27FC236}">
                <a16:creationId xmlns:a16="http://schemas.microsoft.com/office/drawing/2014/main" id="{40958495-4CC5-45BE-AE13-167DF0373C69}"/>
              </a:ext>
            </a:extLst>
          </p:cNvPr>
          <p:cNvSpPr txBox="1">
            <a:spLocks/>
          </p:cNvSpPr>
          <p:nvPr/>
        </p:nvSpPr>
        <p:spPr>
          <a:xfrm>
            <a:off x="2101447" y="3960213"/>
            <a:ext cx="2782077" cy="1864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Leverage expert knowledge</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Domain</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knowledge</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in</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people</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heads</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runs</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the</a:t>
            </a:r>
            <a:r>
              <a:rPr lang="pl-PL" sz="1800"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world for years, use it to your advantage</a:t>
            </a:r>
          </a:p>
        </p:txBody>
      </p:sp>
      <p:sp>
        <p:nvSpPr>
          <p:cNvPr id="7" name="Content Placeholder 2">
            <a:extLst>
              <a:ext uri="{FF2B5EF4-FFF2-40B4-BE49-F238E27FC236}">
                <a16:creationId xmlns:a16="http://schemas.microsoft.com/office/drawing/2014/main" id="{2BB6469B-97D9-4A51-B180-5B016EA3E384}"/>
              </a:ext>
            </a:extLst>
          </p:cNvPr>
          <p:cNvSpPr txBox="1">
            <a:spLocks/>
          </p:cNvSpPr>
          <p:nvPr/>
        </p:nvSpPr>
        <p:spPr>
          <a:xfrm>
            <a:off x="4704961" y="2318175"/>
            <a:ext cx="2782077" cy="1642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Challenge complexity</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Challenge any additional complexity in manual data collection. Gain may not be worth it</a:t>
            </a:r>
          </a:p>
        </p:txBody>
      </p:sp>
      <p:sp>
        <p:nvSpPr>
          <p:cNvPr id="8" name="Content Placeholder 2">
            <a:extLst>
              <a:ext uri="{FF2B5EF4-FFF2-40B4-BE49-F238E27FC236}">
                <a16:creationId xmlns:a16="http://schemas.microsoft.com/office/drawing/2014/main" id="{46C6A380-2D90-4C57-90C9-1B21F41F1A7F}"/>
              </a:ext>
            </a:extLst>
          </p:cNvPr>
          <p:cNvSpPr txBox="1">
            <a:spLocks/>
          </p:cNvSpPr>
          <p:nvPr/>
        </p:nvSpPr>
        <p:spPr>
          <a:xfrm>
            <a:off x="8106921" y="822610"/>
            <a:ext cx="2679267" cy="1642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Define success metrics wisely</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Of-the-self classics may not be suited for your needs</a:t>
            </a:r>
          </a:p>
        </p:txBody>
      </p:sp>
      <p:sp>
        <p:nvSpPr>
          <p:cNvPr id="9" name="Content Placeholder 2">
            <a:extLst>
              <a:ext uri="{FF2B5EF4-FFF2-40B4-BE49-F238E27FC236}">
                <a16:creationId xmlns:a16="http://schemas.microsoft.com/office/drawing/2014/main" id="{BDB8A2A1-1200-4036-91D4-5F75E273120F}"/>
              </a:ext>
            </a:extLst>
          </p:cNvPr>
          <p:cNvSpPr txBox="1">
            <a:spLocks/>
          </p:cNvSpPr>
          <p:nvPr/>
        </p:nvSpPr>
        <p:spPr>
          <a:xfrm>
            <a:off x="7537932" y="4089156"/>
            <a:ext cx="3481521" cy="18023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l-PL" sz="1800" b="1" dirty="0">
                <a:solidFill>
                  <a:srgbClr val="00B0F0"/>
                </a:solidFill>
                <a:latin typeface="Tahoma" panose="020B0604030504040204" pitchFamily="34" charset="0"/>
                <a:ea typeface="Tahoma" panose="020B0604030504040204" pitchFamily="34" charset="0"/>
                <a:cs typeface="Tahoma" panose="020B0604030504040204" pitchFamily="34" charset="0"/>
              </a:rPr>
              <a:t>Don’t be ashamed to use simple models</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Check simple models along with state-of</a:t>
            </a:r>
            <a:r>
              <a:rPr lang="pl-PL" sz="1800" dirty="0">
                <a:latin typeface="Tahoma" panose="020B0604030504040204" pitchFamily="34" charset="0"/>
                <a:ea typeface="Tahoma" panose="020B0604030504040204" pitchFamily="34" charset="0"/>
                <a:cs typeface="Tahoma" panose="020B0604030504040204" pitchFamily="34" charset="0"/>
              </a:rPr>
              <a:t>-</a:t>
            </a:r>
            <a:r>
              <a:rPr lang="en-US" sz="1800" dirty="0">
                <a:latin typeface="Tahoma" panose="020B0604030504040204" pitchFamily="34" charset="0"/>
                <a:ea typeface="Tahoma" panose="020B0604030504040204" pitchFamily="34" charset="0"/>
                <a:cs typeface="Tahoma" panose="020B0604030504040204" pitchFamily="34" charset="0"/>
              </a:rPr>
              <a:t>the-art. Worse case scenario, you will have benchmark values. Best - they may surprise you</a:t>
            </a:r>
          </a:p>
        </p:txBody>
      </p:sp>
    </p:spTree>
    <p:extLst>
      <p:ext uri="{BB962C8B-B14F-4D97-AF65-F5344CB8AC3E}">
        <p14:creationId xmlns:p14="http://schemas.microsoft.com/office/powerpoint/2010/main" val="3396830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bg1"/>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a:xfrm>
            <a:off x="4128368" y="4522156"/>
            <a:ext cx="4937937" cy="1363215"/>
          </a:xfrm>
        </p:spPr>
        <p:txBody>
          <a:bodyPr vert="horz" lIns="91440" tIns="45720" rIns="91440" bIns="45720" rtlCol="0" anchor="t">
            <a:normAutofit/>
          </a:bodyPr>
          <a:lstStyle/>
          <a:p>
            <a:r>
              <a:rPr lang="en-US" kern="1200" dirty="0">
                <a:solidFill>
                  <a:srgbClr val="00B0F0"/>
                </a:solidFill>
                <a:latin typeface="Tahoma" panose="020B0604030504040204" pitchFamily="34" charset="0"/>
                <a:ea typeface="Tahoma" panose="020B0604030504040204" pitchFamily="34" charset="0"/>
                <a:cs typeface="Tahoma" panose="020B0604030504040204" pitchFamily="34" charset="0"/>
              </a:rPr>
              <a:t>Thank you!</a:t>
            </a:r>
          </a:p>
        </p:txBody>
      </p:sp>
      <p:sp>
        <p:nvSpPr>
          <p:cNvPr id="28" name="Freeform: Shape 27">
            <a:extLst>
              <a:ext uri="{FF2B5EF4-FFF2-40B4-BE49-F238E27FC236}">
                <a16:creationId xmlns:a16="http://schemas.microsoft.com/office/drawing/2014/main" id="{2E2D6188-24E5-426A-BB2A-3FA2D6B9C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1"/>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Shape 3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1208BC59-C84F-483F-80CD-FAEC74229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3"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 name="Picture 19" descr="A close up of a logo&#10;&#10;Description automatically generated">
            <a:hlinkClick r:id="rId3" action="ppaction://hlinkfile"/>
            <a:extLst>
              <a:ext uri="{FF2B5EF4-FFF2-40B4-BE49-F238E27FC236}">
                <a16:creationId xmlns:a16="http://schemas.microsoft.com/office/drawing/2014/main" id="{CCC471A7-C854-4507-9686-CF797AEE5807}"/>
              </a:ext>
            </a:extLst>
          </p:cNvPr>
          <p:cNvPicPr>
            <a:picLocks noChangeAspect="1"/>
          </p:cNvPicPr>
          <p:nvPr/>
        </p:nvPicPr>
        <p:blipFill>
          <a:blip r:embed="rId4"/>
          <a:stretch>
            <a:fillRect/>
          </a:stretch>
        </p:blipFill>
        <p:spPr>
          <a:xfrm>
            <a:off x="1992086" y="506003"/>
            <a:ext cx="2410097" cy="915226"/>
          </a:xfrm>
          <a:prstGeom prst="rect">
            <a:avLst/>
          </a:prstGeom>
        </p:spPr>
      </p:pic>
      <p:sp>
        <p:nvSpPr>
          <p:cNvPr id="36" name="Freeform: Shape 35">
            <a:extLst>
              <a:ext uri="{FF2B5EF4-FFF2-40B4-BE49-F238E27FC236}">
                <a16:creationId xmlns:a16="http://schemas.microsoft.com/office/drawing/2014/main" id="{A1DABD52-05DF-4F31-AFB9-B330D8BE4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5559" y="725908"/>
            <a:ext cx="2852928" cy="2852928"/>
          </a:xfrm>
          <a:custGeom>
            <a:avLst/>
            <a:gdLst>
              <a:gd name="connsiteX0" fmla="*/ 1426464 w 2852928"/>
              <a:gd name="connsiteY0" fmla="*/ 0 h 2852928"/>
              <a:gd name="connsiteX1" fmla="*/ 2852928 w 2852928"/>
              <a:gd name="connsiteY1" fmla="*/ 1426464 h 2852928"/>
              <a:gd name="connsiteX2" fmla="*/ 1426464 w 2852928"/>
              <a:gd name="connsiteY2" fmla="*/ 2852928 h 2852928"/>
              <a:gd name="connsiteX3" fmla="*/ 0 w 2852928"/>
              <a:gd name="connsiteY3" fmla="*/ 1426464 h 2852928"/>
              <a:gd name="connsiteX4" fmla="*/ 1426464 w 2852928"/>
              <a:gd name="connsiteY4" fmla="*/ 0 h 2852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Oval 37">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0967" y="561316"/>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Graphic 17" descr="Internet">
            <a:hlinkClick r:id="rId5"/>
            <a:extLst>
              <a:ext uri="{FF2B5EF4-FFF2-40B4-BE49-F238E27FC236}">
                <a16:creationId xmlns:a16="http://schemas.microsoft.com/office/drawing/2014/main" id="{A841AD3F-D85C-4876-8687-7CB9778687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94116" y="1421229"/>
            <a:ext cx="1521794" cy="1521794"/>
          </a:xfrm>
          <a:prstGeom prst="rect">
            <a:avLst/>
          </a:prstGeom>
        </p:spPr>
      </p:pic>
      <p:sp>
        <p:nvSpPr>
          <p:cNvPr id="40" name="Freeform: Shape 39">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Shape 41">
            <a:extLst>
              <a:ext uri="{FF2B5EF4-FFF2-40B4-BE49-F238E27FC236}">
                <a16:creationId xmlns:a16="http://schemas.microsoft.com/office/drawing/2014/main" id="{8E4F04B5-4D4A-4F70-8549-384AF5351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0"/>
            <a:ext cx="3273238" cy="3383891"/>
          </a:xfrm>
          <a:custGeom>
            <a:avLst/>
            <a:gdLst>
              <a:gd name="connsiteX0" fmla="*/ 122841 w 3273238"/>
              <a:gd name="connsiteY0" fmla="*/ 0 h 3383891"/>
              <a:gd name="connsiteX1" fmla="*/ 3273238 w 3273238"/>
              <a:gd name="connsiteY1" fmla="*/ 0 h 3383891"/>
              <a:gd name="connsiteX2" fmla="*/ 3273238 w 3273238"/>
              <a:gd name="connsiteY2" fmla="*/ 3291335 h 3383891"/>
              <a:gd name="connsiteX3" fmla="*/ 3118338 w 3273238"/>
              <a:gd name="connsiteY3" fmla="*/ 3331164 h 3383891"/>
              <a:gd name="connsiteX4" fmla="*/ 2595295 w 3273238"/>
              <a:gd name="connsiteY4" fmla="*/ 3383891 h 3383891"/>
              <a:gd name="connsiteX5" fmla="*/ 0 w 3273238"/>
              <a:gd name="connsiteY5" fmla="*/ 788596 h 3383891"/>
              <a:gd name="connsiteX6" fmla="*/ 116679 w 3273238"/>
              <a:gd name="connsiteY6" fmla="*/ 16835 h 3383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raphic 10" descr="Email">
            <a:hlinkClick r:id="rId8"/>
            <a:extLst>
              <a:ext uri="{FF2B5EF4-FFF2-40B4-BE49-F238E27FC236}">
                <a16:creationId xmlns:a16="http://schemas.microsoft.com/office/drawing/2014/main" id="{D4F69C7C-4FCB-4EFE-9CCE-85E5871FF6D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185352" y="629398"/>
            <a:ext cx="1302144" cy="1302144"/>
          </a:xfrm>
          <a:prstGeom prst="rect">
            <a:avLst/>
          </a:prstGeom>
        </p:spPr>
      </p:pic>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a:xfrm>
            <a:off x="5966063" y="6199632"/>
            <a:ext cx="3100242" cy="365760"/>
          </a:xfrm>
        </p:spPr>
        <p:txBody>
          <a:bodyPr vert="horz" lIns="91440" tIns="45720" rIns="91440" bIns="45720" rtlCol="0" anchor="ctr">
            <a:normAutofit/>
          </a:bodyPr>
          <a:lstStyle/>
          <a:p>
            <a:pPr algn="r"/>
            <a:endParaRPr lang="en-US" sz="1100" kern="1200">
              <a:solidFill>
                <a:schemeClr val="tx1">
                  <a:alpha val="80000"/>
                </a:schemeClr>
              </a:solidFill>
              <a:latin typeface="+mn-lt"/>
              <a:ea typeface="+mn-ea"/>
              <a:cs typeface="+mn-cs"/>
            </a:endParaRPr>
          </a:p>
        </p:txBody>
      </p:sp>
      <p:sp>
        <p:nvSpPr>
          <p:cNvPr id="44" name="Freeform: Shape 43">
            <a:extLst>
              <a:ext uri="{FF2B5EF4-FFF2-40B4-BE49-F238E27FC236}">
                <a16:creationId xmlns:a16="http://schemas.microsoft.com/office/drawing/2014/main" id="{0D14DB62-3EB3-452E-89EE-30B0CDB0C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3236" y="4071322"/>
            <a:ext cx="2828765" cy="2786678"/>
          </a:xfrm>
          <a:custGeom>
            <a:avLst/>
            <a:gdLst>
              <a:gd name="connsiteX0" fmla="*/ 1888236 w 2828765"/>
              <a:gd name="connsiteY0" fmla="*/ 0 h 2786678"/>
              <a:gd name="connsiteX1" fmla="*/ 2788281 w 2828765"/>
              <a:gd name="connsiteY1" fmla="*/ 227900 h 2786678"/>
              <a:gd name="connsiteX2" fmla="*/ 2828765 w 2828765"/>
              <a:gd name="connsiteY2" fmla="*/ 252495 h 2786678"/>
              <a:gd name="connsiteX3" fmla="*/ 2828765 w 2828765"/>
              <a:gd name="connsiteY3" fmla="*/ 2786678 h 2786678"/>
              <a:gd name="connsiteX4" fmla="*/ 227128 w 2828765"/>
              <a:gd name="connsiteY4" fmla="*/ 2786678 h 2786678"/>
              <a:gd name="connsiteX5" fmla="*/ 148387 w 2828765"/>
              <a:gd name="connsiteY5" fmla="*/ 2623223 h 2786678"/>
              <a:gd name="connsiteX6" fmla="*/ 0 w 2828765"/>
              <a:gd name="connsiteY6" fmla="*/ 1888236 h 2786678"/>
              <a:gd name="connsiteX7" fmla="*/ 1888236 w 2828765"/>
              <a:gd name="connsiteY7" fmla="*/ 0 h 278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hlinkClick r:id="rId11"/>
            <a:extLst>
              <a:ext uri="{FF2B5EF4-FFF2-40B4-BE49-F238E27FC236}">
                <a16:creationId xmlns:a16="http://schemas.microsoft.com/office/drawing/2014/main" id="{36FE141F-85A8-4007-98C6-77D9EC44F9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09997" y="4872446"/>
            <a:ext cx="1692946" cy="1692946"/>
          </a:xfrm>
          <a:prstGeom prst="rect">
            <a:avLst/>
          </a:prstGeom>
        </p:spPr>
      </p:pic>
      <p:pic>
        <p:nvPicPr>
          <p:cNvPr id="33" name="Picture 32">
            <a:hlinkClick r:id="rId11"/>
            <a:extLst>
              <a:ext uri="{FF2B5EF4-FFF2-40B4-BE49-F238E27FC236}">
                <a16:creationId xmlns:a16="http://schemas.microsoft.com/office/drawing/2014/main" id="{CC48BBD6-7C74-4E48-B1F7-22E6C16C741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51886" y="5325055"/>
            <a:ext cx="920316" cy="920316"/>
          </a:xfrm>
          <a:prstGeom prst="rect">
            <a:avLst/>
          </a:prstGeom>
          <a:ln>
            <a:noFill/>
          </a:ln>
        </p:spPr>
      </p:pic>
      <p:pic>
        <p:nvPicPr>
          <p:cNvPr id="24" name="Graphic 23">
            <a:hlinkClick r:id="rId14"/>
            <a:extLst>
              <a:ext uri="{FF2B5EF4-FFF2-40B4-BE49-F238E27FC236}">
                <a16:creationId xmlns:a16="http://schemas.microsoft.com/office/drawing/2014/main" id="{95D9D752-1AF4-4D5B-A4E7-65D9BFD7F78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00803" y="3907418"/>
            <a:ext cx="1586551" cy="1586551"/>
          </a:xfrm>
          <a:prstGeom prst="rect">
            <a:avLst/>
          </a:prstGeom>
        </p:spPr>
      </p:pic>
    </p:spTree>
    <p:extLst>
      <p:ext uri="{BB962C8B-B14F-4D97-AF65-F5344CB8AC3E}">
        <p14:creationId xmlns:p14="http://schemas.microsoft.com/office/powerpoint/2010/main" val="386059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Business Challenge</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7979230" cy="4351338"/>
          </a:xfrm>
        </p:spPr>
        <p:txBody>
          <a:bodyPr>
            <a:normAutofit fontScale="92500"/>
          </a:bodyPr>
          <a:lstStyle/>
          <a:p>
            <a:r>
              <a:rPr lang="pl-PL" dirty="0">
                <a:latin typeface="Tahoma" panose="020B0604030504040204" pitchFamily="34" charset="0"/>
                <a:ea typeface="Tahoma" panose="020B0604030504040204" pitchFamily="34" charset="0"/>
                <a:cs typeface="Tahoma" panose="020B0604030504040204" pitchFamily="34" charset="0"/>
              </a:rPr>
              <a:t>Objectivity specialises in bespoke software solutions and digital transformation</a:t>
            </a:r>
          </a:p>
          <a:p>
            <a:r>
              <a:rPr lang="pl-PL" dirty="0">
                <a:latin typeface="Tahoma" panose="020B0604030504040204" pitchFamily="34" charset="0"/>
                <a:ea typeface="Tahoma" panose="020B0604030504040204" pitchFamily="34" charset="0"/>
                <a:cs typeface="Tahoma" panose="020B0604030504040204" pitchFamily="34" charset="0"/>
              </a:rPr>
              <a:t>We run multiple projects, of various team sizes and duration, for many customers at the same time</a:t>
            </a:r>
          </a:p>
          <a:p>
            <a:r>
              <a:rPr lang="pl-PL" dirty="0">
                <a:latin typeface="Tahoma" panose="020B0604030504040204" pitchFamily="34" charset="0"/>
                <a:ea typeface="Tahoma" panose="020B0604030504040204" pitchFamily="34" charset="0"/>
                <a:cs typeface="Tahoma" panose="020B0604030504040204" pitchFamily="34" charset="0"/>
              </a:rPr>
              <a:t>Billed work for customers is our source of revenue</a:t>
            </a:r>
          </a:p>
          <a:p>
            <a:r>
              <a:rPr lang="pl-PL" dirty="0">
                <a:latin typeface="Tahoma" panose="020B0604030504040204" pitchFamily="34" charset="0"/>
                <a:ea typeface="Tahoma" panose="020B0604030504040204" pitchFamily="34" charset="0"/>
                <a:cs typeface="Tahoma" panose="020B0604030504040204" pitchFamily="34" charset="0"/>
              </a:rPr>
              <a:t>Important tactical and strategical decisions regarding the future have to be made based on assumed future revenue levels</a:t>
            </a:r>
          </a:p>
          <a:p>
            <a:pPr marL="0" indent="0">
              <a:buNone/>
            </a:pPr>
            <a:endParaRPr lang="pl-PL" b="1"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pl-PL" b="1" dirty="0">
                <a:latin typeface="Tahoma" panose="020B0604030504040204" pitchFamily="34" charset="0"/>
                <a:ea typeface="Tahoma" panose="020B0604030504040204" pitchFamily="34" charset="0"/>
                <a:cs typeface="Tahoma" panose="020B0604030504040204" pitchFamily="34" charset="0"/>
              </a:rPr>
              <a:t>How to accurately forecast the revenue ?</a:t>
            </a:r>
          </a:p>
          <a:p>
            <a:pPr marL="0" indent="0">
              <a:buNone/>
            </a:pPr>
            <a:endParaRPr lang="pl-PL"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pic>
        <p:nvPicPr>
          <p:cNvPr id="5" name="Picture 4">
            <a:extLst>
              <a:ext uri="{FF2B5EF4-FFF2-40B4-BE49-F238E27FC236}">
                <a16:creationId xmlns:a16="http://schemas.microsoft.com/office/drawing/2014/main" id="{A583D1DF-A22C-4799-B5FA-EB355A604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240" y="2855113"/>
            <a:ext cx="360000" cy="360000"/>
          </a:xfrm>
          <a:prstGeom prst="rect">
            <a:avLst/>
          </a:prstGeom>
        </p:spPr>
      </p:pic>
      <p:pic>
        <p:nvPicPr>
          <p:cNvPr id="6" name="Picture 5">
            <a:extLst>
              <a:ext uri="{FF2B5EF4-FFF2-40B4-BE49-F238E27FC236}">
                <a16:creationId xmlns:a16="http://schemas.microsoft.com/office/drawing/2014/main" id="{9340AA1D-9F4A-4C6B-9A2D-82C7A8209C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5291" y="1790451"/>
            <a:ext cx="1064662" cy="1064662"/>
          </a:xfrm>
          <a:prstGeom prst="rect">
            <a:avLst/>
          </a:prstGeom>
        </p:spPr>
      </p:pic>
      <p:pic>
        <p:nvPicPr>
          <p:cNvPr id="7" name="Picture 6">
            <a:extLst>
              <a:ext uri="{FF2B5EF4-FFF2-40B4-BE49-F238E27FC236}">
                <a16:creationId xmlns:a16="http://schemas.microsoft.com/office/drawing/2014/main" id="{DB33B162-BACD-474B-943E-EA59E02D34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9423" y="3215113"/>
            <a:ext cx="2094377" cy="2094377"/>
          </a:xfrm>
          <a:prstGeom prst="rect">
            <a:avLst/>
          </a:prstGeom>
        </p:spPr>
      </p:pic>
    </p:spTree>
    <p:extLst>
      <p:ext uri="{BB962C8B-B14F-4D97-AF65-F5344CB8AC3E}">
        <p14:creationId xmlns:p14="http://schemas.microsoft.com/office/powerpoint/2010/main" val="130083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Classical approach</a:t>
            </a:r>
            <a:endParaRPr lang="en-US"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2160748"/>
          </a:xfrm>
        </p:spPr>
        <p:txBody>
          <a:bodyPr>
            <a:normAutofit/>
          </a:bodyPr>
          <a:lstStyle/>
          <a:p>
            <a:r>
              <a:rPr lang="pl-PL" dirty="0">
                <a:latin typeface="Tahoma" panose="020B0604030504040204" pitchFamily="34" charset="0"/>
                <a:ea typeface="Tahoma" panose="020B0604030504040204" pitchFamily="34" charset="0"/>
                <a:cs typeface="Tahoma" panose="020B0604030504040204" pitchFamily="34" charset="0"/>
              </a:rPr>
              <a:t>Naive</a:t>
            </a:r>
          </a:p>
          <a:p>
            <a:r>
              <a:rPr lang="pl-PL" dirty="0">
                <a:latin typeface="Tahoma" panose="020B0604030504040204" pitchFamily="34" charset="0"/>
                <a:ea typeface="Tahoma" panose="020B0604030504040204" pitchFamily="34" charset="0"/>
                <a:cs typeface="Tahoma" panose="020B0604030504040204" pitchFamily="34" charset="0"/>
              </a:rPr>
              <a:t>Exponential Smoothing</a:t>
            </a:r>
          </a:p>
          <a:p>
            <a:r>
              <a:rPr lang="pl-PL" dirty="0">
                <a:latin typeface="Tahoma" panose="020B0604030504040204" pitchFamily="34" charset="0"/>
                <a:ea typeface="Tahoma" panose="020B0604030504040204" pitchFamily="34" charset="0"/>
                <a:cs typeface="Tahoma" panose="020B0604030504040204" pitchFamily="34" charset="0"/>
              </a:rPr>
              <a:t>SARIMAX</a:t>
            </a:r>
          </a:p>
          <a:p>
            <a:r>
              <a:rPr lang="pl-PL" dirty="0">
                <a:latin typeface="Tahoma" panose="020B0604030504040204" pitchFamily="34" charset="0"/>
                <a:ea typeface="Tahoma" panose="020B0604030504040204" pitchFamily="34" charset="0"/>
                <a:cs typeface="Tahoma" panose="020B0604030504040204" pitchFamily="34" charset="0"/>
              </a:rPr>
              <a:t>Linear Regression</a:t>
            </a:r>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79177" y="814409"/>
            <a:ext cx="5394961" cy="15846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fast</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familiar</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easy to explain</a:t>
            </a: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79177" y="4737224"/>
            <a:ext cx="5394961" cy="1028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failed when trend changed</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was not convincing for a bank</a:t>
            </a:r>
          </a:p>
        </p:txBody>
      </p:sp>
      <p:sp>
        <p:nvSpPr>
          <p:cNvPr id="9" name="Footer Placeholder 3">
            <a:extLst>
              <a:ext uri="{FF2B5EF4-FFF2-40B4-BE49-F238E27FC236}">
                <a16:creationId xmlns:a16="http://schemas.microsoft.com/office/drawing/2014/main" id="{AE1718A9-A7C6-4281-9344-3FBCCD366515}"/>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a:t>
            </a:r>
            <a:r>
              <a:rPr lang="pl-PL" sz="2400" b="1" dirty="0">
                <a:solidFill>
                  <a:schemeClr val="accent5">
                    <a:lumMod val="20000"/>
                    <a:lumOff val="80000"/>
                  </a:schemeClr>
                </a:solidFill>
              </a:rPr>
              <a:t>2015</a:t>
            </a:r>
            <a:r>
              <a:rPr lang="pl-PL" sz="2400" dirty="0">
                <a:solidFill>
                  <a:schemeClr val="accent5"/>
                </a:solidFill>
              </a:rPr>
              <a:t>         2016       </a:t>
            </a:r>
            <a:r>
              <a:rPr lang="pl-PL" sz="2400" dirty="0">
                <a:solidFill>
                  <a:schemeClr val="accent1"/>
                </a:solidFill>
              </a:rPr>
              <a:t>   </a:t>
            </a:r>
            <a:r>
              <a:rPr lang="pl-PL" sz="2400" dirty="0">
                <a:solidFill>
                  <a:schemeClr val="accent5"/>
                </a:solidFill>
              </a:rPr>
              <a:t>2017</a:t>
            </a:r>
            <a:r>
              <a:rPr lang="pl-PL" sz="2400" b="1" dirty="0">
                <a:solidFill>
                  <a:schemeClr val="accent5"/>
                </a:solidFill>
              </a:rPr>
              <a:t> </a:t>
            </a:r>
            <a:r>
              <a:rPr lang="pl-PL" sz="2400" dirty="0">
                <a:solidFill>
                  <a:schemeClr val="accent5"/>
                </a:solidFill>
              </a:rPr>
              <a:t>        2018         2019</a:t>
            </a:r>
            <a:endParaRPr lang="en-US" sz="2400" dirty="0">
              <a:solidFill>
                <a:schemeClr val="accent5"/>
              </a:solidFill>
            </a:endParaRPr>
          </a:p>
        </p:txBody>
      </p:sp>
      <p:pic>
        <p:nvPicPr>
          <p:cNvPr id="11" name="Picture 10" descr="A close up of a map&#10;&#10;Description automatically generated">
            <a:extLst>
              <a:ext uri="{FF2B5EF4-FFF2-40B4-BE49-F238E27FC236}">
                <a16:creationId xmlns:a16="http://schemas.microsoft.com/office/drawing/2014/main" id="{2474B5EE-61F1-49FA-8D15-DDB277180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220" y="4121310"/>
            <a:ext cx="3102581" cy="2189146"/>
          </a:xfrm>
          <a:prstGeom prst="rect">
            <a:avLst/>
          </a:prstGeom>
        </p:spPr>
      </p:pic>
    </p:spTree>
    <p:extLst>
      <p:ext uri="{BB962C8B-B14F-4D97-AF65-F5344CB8AC3E}">
        <p14:creationId xmlns:p14="http://schemas.microsoft.com/office/powerpoint/2010/main" val="2011298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 </a:t>
            </a:r>
            <a:r>
              <a:rPr lang="pl-PL" dirty="0">
                <a:latin typeface="Tahoma" panose="020B0604030504040204" pitchFamily="34" charset="0"/>
                <a:ea typeface="Tahoma" panose="020B0604030504040204" pitchFamily="34" charset="0"/>
                <a:cs typeface="Tahoma" panose="020B0604030504040204" pitchFamily="34" charset="0"/>
              </a:rPr>
              <a:t>Example data input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sp>
        <p:nvSpPr>
          <p:cNvPr id="13" name="Footer Placeholder 3">
            <a:extLst>
              <a:ext uri="{FF2B5EF4-FFF2-40B4-BE49-F238E27FC236}">
                <a16:creationId xmlns:a16="http://schemas.microsoft.com/office/drawing/2014/main" id="{46C990A2-F045-45FE-96D1-22AA6391D12D}"/>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2015         </a:t>
            </a:r>
            <a:r>
              <a:rPr lang="pl-PL" sz="2400" b="1" dirty="0">
                <a:solidFill>
                  <a:schemeClr val="accent5">
                    <a:lumMod val="20000"/>
                    <a:lumOff val="80000"/>
                  </a:schemeClr>
                </a:solidFill>
              </a:rPr>
              <a:t>2016</a:t>
            </a:r>
            <a:r>
              <a:rPr lang="pl-PL" sz="2400" dirty="0">
                <a:solidFill>
                  <a:schemeClr val="accent5"/>
                </a:solidFill>
              </a:rPr>
              <a:t>       </a:t>
            </a:r>
            <a:r>
              <a:rPr lang="pl-PL" sz="2400" dirty="0">
                <a:solidFill>
                  <a:schemeClr val="accent1"/>
                </a:solidFill>
              </a:rPr>
              <a:t>   </a:t>
            </a:r>
            <a:r>
              <a:rPr lang="pl-PL" sz="2400" dirty="0">
                <a:solidFill>
                  <a:schemeClr val="accent5"/>
                </a:solidFill>
              </a:rPr>
              <a:t>2017</a:t>
            </a:r>
            <a:r>
              <a:rPr lang="pl-PL" sz="2400" b="1" dirty="0">
                <a:solidFill>
                  <a:schemeClr val="accent5"/>
                </a:solidFill>
              </a:rPr>
              <a:t> </a:t>
            </a:r>
            <a:r>
              <a:rPr lang="pl-PL" sz="2400" dirty="0">
                <a:solidFill>
                  <a:schemeClr val="accent5"/>
                </a:solidFill>
              </a:rPr>
              <a:t>        2018         2019</a:t>
            </a:r>
            <a:endParaRPr lang="en-US" sz="2400" dirty="0">
              <a:solidFill>
                <a:schemeClr val="accent5"/>
              </a:solidFill>
            </a:endParaRPr>
          </a:p>
        </p:txBody>
      </p:sp>
      <p:pic>
        <p:nvPicPr>
          <p:cNvPr id="6" name="Picture 5">
            <a:extLst>
              <a:ext uri="{FF2B5EF4-FFF2-40B4-BE49-F238E27FC236}">
                <a16:creationId xmlns:a16="http://schemas.microsoft.com/office/drawing/2014/main" id="{D1D21850-0C3A-4853-AD0B-1F7DE67DFB46}"/>
              </a:ext>
            </a:extLst>
          </p:cNvPr>
          <p:cNvPicPr>
            <a:picLocks noChangeAspect="1"/>
          </p:cNvPicPr>
          <p:nvPr/>
        </p:nvPicPr>
        <p:blipFill>
          <a:blip r:embed="rId3"/>
          <a:stretch>
            <a:fillRect/>
          </a:stretch>
        </p:blipFill>
        <p:spPr>
          <a:xfrm>
            <a:off x="895350" y="1938337"/>
            <a:ext cx="10401300" cy="2981325"/>
          </a:xfrm>
          <a:prstGeom prst="rect">
            <a:avLst/>
          </a:prstGeom>
        </p:spPr>
      </p:pic>
    </p:spTree>
    <p:extLst>
      <p:ext uri="{BB962C8B-B14F-4D97-AF65-F5344CB8AC3E}">
        <p14:creationId xmlns:p14="http://schemas.microsoft.com/office/powerpoint/2010/main" val="4964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a:t>
            </a:r>
            <a:r>
              <a:rPr lang="pl-PL" dirty="0">
                <a:latin typeface="Tahoma" panose="020B0604030504040204" pitchFamily="34" charset="0"/>
                <a:ea typeface="Tahoma" panose="020B0604030504040204" pitchFamily="34" charset="0"/>
                <a:cs typeface="Tahoma" panose="020B0604030504040204" pitchFamily="34" charset="0"/>
              </a:rPr>
              <a:t> Horizon changes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5" name="Graphic 4">
            <a:extLst>
              <a:ext uri="{FF2B5EF4-FFF2-40B4-BE49-F238E27FC236}">
                <a16:creationId xmlns:a16="http://schemas.microsoft.com/office/drawing/2014/main" id="{D2064AB9-F07C-426D-8345-0FDD06CC93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57" y="1532605"/>
            <a:ext cx="7890085" cy="4734051"/>
          </a:xfrm>
          <a:prstGeom prst="rect">
            <a:avLst/>
          </a:prstGeom>
        </p:spPr>
      </p:pic>
    </p:spTree>
    <p:extLst>
      <p:ext uri="{BB962C8B-B14F-4D97-AF65-F5344CB8AC3E}">
        <p14:creationId xmlns:p14="http://schemas.microsoft.com/office/powerpoint/2010/main" val="332192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a:t>
            </a:r>
            <a:r>
              <a:rPr lang="pl-PL" dirty="0">
                <a:latin typeface="Tahoma" panose="020B0604030504040204" pitchFamily="34" charset="0"/>
                <a:ea typeface="Tahoma" panose="020B0604030504040204" pitchFamily="34" charset="0"/>
                <a:cs typeface="Tahoma" panose="020B0604030504040204" pitchFamily="34" charset="0"/>
              </a:rPr>
              <a:t> Technology stack</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5" name="Picture 4" descr="A close up of a sign&#10;&#10;Description automatically generated">
            <a:extLst>
              <a:ext uri="{FF2B5EF4-FFF2-40B4-BE49-F238E27FC236}">
                <a16:creationId xmlns:a16="http://schemas.microsoft.com/office/drawing/2014/main" id="{E5CB721B-59E0-4540-91FA-3DB99A3DE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5"/>
            <a:ext cx="2952792" cy="2698432"/>
          </a:xfrm>
          <a:prstGeom prst="rect">
            <a:avLst/>
          </a:prstGeom>
        </p:spPr>
      </p:pic>
      <p:pic>
        <p:nvPicPr>
          <p:cNvPr id="8" name="Picture 7" descr="A close up of a sign&#10;&#10;Description automatically generated">
            <a:extLst>
              <a:ext uri="{FF2B5EF4-FFF2-40B4-BE49-F238E27FC236}">
                <a16:creationId xmlns:a16="http://schemas.microsoft.com/office/drawing/2014/main" id="{8A36A53E-E2F5-43A7-8D13-CC9D38FAC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354" y="1825625"/>
            <a:ext cx="2952792" cy="2698432"/>
          </a:xfrm>
          <a:prstGeom prst="rect">
            <a:avLst/>
          </a:prstGeom>
        </p:spPr>
      </p:pic>
      <p:cxnSp>
        <p:nvCxnSpPr>
          <p:cNvPr id="7" name="Straight Arrow Connector 6">
            <a:extLst>
              <a:ext uri="{FF2B5EF4-FFF2-40B4-BE49-F238E27FC236}">
                <a16:creationId xmlns:a16="http://schemas.microsoft.com/office/drawing/2014/main" id="{57F57D81-AAAD-431D-BC12-6CCCEAF50594}"/>
              </a:ext>
            </a:extLst>
          </p:cNvPr>
          <p:cNvCxnSpPr>
            <a:cxnSpLocks/>
          </p:cNvCxnSpPr>
          <p:nvPr/>
        </p:nvCxnSpPr>
        <p:spPr>
          <a:xfrm>
            <a:off x="3357154" y="3174841"/>
            <a:ext cx="499001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close up of a sign&#10;&#10;Description automatically generated">
            <a:extLst>
              <a:ext uri="{FF2B5EF4-FFF2-40B4-BE49-F238E27FC236}">
                <a16:creationId xmlns:a16="http://schemas.microsoft.com/office/drawing/2014/main" id="{39C29DC2-F9BA-4F2B-8E73-052C2A6E1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771" y="1864412"/>
            <a:ext cx="1073589" cy="1073589"/>
          </a:xfrm>
          <a:prstGeom prst="rect">
            <a:avLst/>
          </a:prstGeom>
        </p:spPr>
      </p:pic>
      <p:pic>
        <p:nvPicPr>
          <p:cNvPr id="11" name="Graphic 10">
            <a:extLst>
              <a:ext uri="{FF2B5EF4-FFF2-40B4-BE49-F238E27FC236}">
                <a16:creationId xmlns:a16="http://schemas.microsoft.com/office/drawing/2014/main" id="{47E7A62C-0B5D-4DFE-89F2-A43353C3FA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33199" y="3528232"/>
            <a:ext cx="2529948" cy="1517969"/>
          </a:xfrm>
          <a:prstGeom prst="rect">
            <a:avLst/>
          </a:prstGeom>
        </p:spPr>
      </p:pic>
    </p:spTree>
    <p:extLst>
      <p:ext uri="{BB962C8B-B14F-4D97-AF65-F5344CB8AC3E}">
        <p14:creationId xmlns:p14="http://schemas.microsoft.com/office/powerpoint/2010/main" val="12312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v1</a:t>
            </a:r>
            <a:r>
              <a:rPr lang="pl-PL" dirty="0">
                <a:latin typeface="Tahoma" panose="020B0604030504040204" pitchFamily="34" charset="0"/>
                <a:ea typeface="Tahoma" panose="020B0604030504040204" pitchFamily="34" charset="0"/>
                <a:cs typeface="Tahoma" panose="020B0604030504040204" pitchFamily="34" charset="0"/>
              </a:rPr>
              <a:t> p&amp;c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74258912-F33F-4604-873E-98291D8A28C9}"/>
              </a:ext>
            </a:extLst>
          </p:cNvPr>
          <p:cNvSpPr>
            <a:spLocks noGrp="1"/>
          </p:cNvSpPr>
          <p:nvPr>
            <p:ph idx="1"/>
          </p:nvPr>
        </p:nvSpPr>
        <p:spPr>
          <a:xfrm>
            <a:off x="838199" y="1825625"/>
            <a:ext cx="5257801" cy="4351338"/>
          </a:xfrm>
        </p:spPr>
        <p:txBody>
          <a:bodyPr>
            <a:normAutofit/>
          </a:bodyPr>
          <a:lstStyle/>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a:p>
            <a:endParaRPr lang="pl-PL"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5" name="Rectangle 4">
            <a:extLst>
              <a:ext uri="{FF2B5EF4-FFF2-40B4-BE49-F238E27FC236}">
                <a16:creationId xmlns:a16="http://schemas.microsoft.com/office/drawing/2014/main" id="{63B344E0-F03B-48E9-82C0-20F9F590F076}"/>
              </a:ext>
            </a:extLst>
          </p:cNvPr>
          <p:cNvSpPr/>
          <p:nvPr/>
        </p:nvSpPr>
        <p:spPr>
          <a:xfrm>
            <a:off x="6096000" y="0"/>
            <a:ext cx="6096000" cy="32134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171F92-71A8-4CFB-AB51-778502072689}"/>
              </a:ext>
            </a:extLst>
          </p:cNvPr>
          <p:cNvSpPr/>
          <p:nvPr/>
        </p:nvSpPr>
        <p:spPr>
          <a:xfrm>
            <a:off x="6096000" y="3644537"/>
            <a:ext cx="6096000" cy="321346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C5CF2478-99B1-49C6-B35A-343E8EE21905}"/>
              </a:ext>
            </a:extLst>
          </p:cNvPr>
          <p:cNvSpPr txBox="1">
            <a:spLocks/>
          </p:cNvSpPr>
          <p:nvPr/>
        </p:nvSpPr>
        <p:spPr>
          <a:xfrm>
            <a:off x="6446519" y="261257"/>
            <a:ext cx="5394961" cy="2881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simple understandable model</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fast productionization</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driven by CEO</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frequent users input</a:t>
            </a:r>
          </a:p>
          <a:p>
            <a:pPr>
              <a:buFont typeface="Wingdings" panose="05000000000000000000" pitchFamily="2" charset="2"/>
              <a:buChar char="ü"/>
            </a:pPr>
            <a:r>
              <a:rPr lang="pl-PL" dirty="0">
                <a:solidFill>
                  <a:schemeClr val="bg1"/>
                </a:solidFill>
                <a:latin typeface="Tahoma" panose="020B0604030504040204" pitchFamily="34" charset="0"/>
                <a:ea typeface="Tahoma" panose="020B0604030504040204" pitchFamily="34" charset="0"/>
                <a:cs typeface="Tahoma" panose="020B0604030504040204" pitchFamily="34" charset="0"/>
              </a:rPr>
              <a:t> easy access</a:t>
            </a:r>
          </a:p>
          <a:p>
            <a:pPr>
              <a:buFont typeface="Wingdings" panose="05000000000000000000" pitchFamily="2" charset="2"/>
              <a:buChar char="ü"/>
            </a:pPr>
            <a:endParaRPr lang="pl-PL"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8" name="Content Placeholder 2">
            <a:extLst>
              <a:ext uri="{FF2B5EF4-FFF2-40B4-BE49-F238E27FC236}">
                <a16:creationId xmlns:a16="http://schemas.microsoft.com/office/drawing/2014/main" id="{C3E9C046-A7BF-4C4D-9C14-1D54D8579272}"/>
              </a:ext>
            </a:extLst>
          </p:cNvPr>
          <p:cNvSpPr txBox="1">
            <a:spLocks/>
          </p:cNvSpPr>
          <p:nvPr/>
        </p:nvSpPr>
        <p:spPr>
          <a:xfrm>
            <a:off x="6479177" y="3892731"/>
            <a:ext cx="5499463" cy="2600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too simple to reflect reality</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prone to users’ errors</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poorer with increase of horizon</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no changes log</a:t>
            </a:r>
          </a:p>
          <a:p>
            <a:pPr>
              <a:buFont typeface="Courier New" panose="02070309020205020404" pitchFamily="49" charset="0"/>
              <a:buChar char="o"/>
            </a:pPr>
            <a:r>
              <a:rPr lang="pl-PL" dirty="0">
                <a:latin typeface="Tahoma" panose="020B0604030504040204" pitchFamily="34" charset="0"/>
                <a:ea typeface="Tahoma" panose="020B0604030504040204" pitchFamily="34" charset="0"/>
                <a:cs typeface="Tahoma" panose="020B0604030504040204" pitchFamily="34" charset="0"/>
              </a:rPr>
              <a:t> PoC style</a:t>
            </a:r>
          </a:p>
        </p:txBody>
      </p:sp>
      <p:pic>
        <p:nvPicPr>
          <p:cNvPr id="10" name="Graphic 9">
            <a:extLst>
              <a:ext uri="{FF2B5EF4-FFF2-40B4-BE49-F238E27FC236}">
                <a16:creationId xmlns:a16="http://schemas.microsoft.com/office/drawing/2014/main" id="{5B14CA21-999F-43F2-891C-E6B94E0B76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20" y="1909411"/>
            <a:ext cx="5288853" cy="3966640"/>
          </a:xfrm>
          <a:prstGeom prst="rect">
            <a:avLst/>
          </a:prstGeom>
        </p:spPr>
      </p:pic>
    </p:spTree>
    <p:extLst>
      <p:ext uri="{BB962C8B-B14F-4D97-AF65-F5344CB8AC3E}">
        <p14:creationId xmlns:p14="http://schemas.microsoft.com/office/powerpoint/2010/main" val="91304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0F8E-6CE6-4B69-8FBA-B5D0EE5CFC58}"/>
              </a:ext>
            </a:extLst>
          </p:cNvPr>
          <p:cNvSpPr>
            <a:spLocks noGrp="1"/>
          </p:cNvSpPr>
          <p:nvPr>
            <p:ph type="title"/>
          </p:nvPr>
        </p:nvSpPr>
        <p:spPr/>
        <p:txBody>
          <a:bodyPr/>
          <a:lstStyle/>
          <a:p>
            <a:r>
              <a:rPr lang="pl-PL" dirty="0">
                <a:solidFill>
                  <a:srgbClr val="00B0F0"/>
                </a:solidFill>
                <a:latin typeface="Tahoma" panose="020B0604030504040204" pitchFamily="34" charset="0"/>
                <a:ea typeface="Tahoma" panose="020B0604030504040204" pitchFamily="34" charset="0"/>
                <a:cs typeface="Tahoma" panose="020B0604030504040204" pitchFamily="34" charset="0"/>
              </a:rPr>
              <a:t>MC v2</a:t>
            </a:r>
            <a:r>
              <a:rPr lang="pl-PL" dirty="0">
                <a:latin typeface="Tahoma" panose="020B0604030504040204" pitchFamily="34" charset="0"/>
                <a:ea typeface="Tahoma" panose="020B0604030504040204" pitchFamily="34" charset="0"/>
                <a:cs typeface="Tahoma" panose="020B0604030504040204" pitchFamily="34" charset="0"/>
              </a:rPr>
              <a:t> Metodology</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B94AAD54-34DE-45CD-BFF7-D4557923F38C}"/>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6888992B-CEFD-42DE-9C94-75F3FCC17544}"/>
              </a:ext>
            </a:extLst>
          </p:cNvPr>
          <p:cNvSpPr>
            <a:spLocks noGrp="1"/>
          </p:cNvSpPr>
          <p:nvPr>
            <p:ph idx="1"/>
          </p:nvPr>
        </p:nvSpPr>
        <p:spPr/>
        <p:txBody>
          <a:bodyPr numCol="2"/>
          <a:lstStyle/>
          <a:p>
            <a:pPr marL="0" indent="0">
              <a:buNone/>
            </a:pPr>
            <a:r>
              <a:rPr lang="pl-PL" dirty="0"/>
              <a:t> </a:t>
            </a:r>
            <a:endParaRPr lang="en-US" dirty="0"/>
          </a:p>
        </p:txBody>
      </p:sp>
      <p:pic>
        <p:nvPicPr>
          <p:cNvPr id="3" name="Picture 2">
            <a:extLst>
              <a:ext uri="{FF2B5EF4-FFF2-40B4-BE49-F238E27FC236}">
                <a16:creationId xmlns:a16="http://schemas.microsoft.com/office/drawing/2014/main" id="{9137D2A9-99F6-4E6E-BBF1-6A8CDDF199A6}"/>
              </a:ext>
            </a:extLst>
          </p:cNvPr>
          <p:cNvPicPr>
            <a:picLocks noChangeAspect="1"/>
          </p:cNvPicPr>
          <p:nvPr/>
        </p:nvPicPr>
        <p:blipFill>
          <a:blip r:embed="rId3"/>
          <a:stretch>
            <a:fillRect/>
          </a:stretch>
        </p:blipFill>
        <p:spPr>
          <a:xfrm>
            <a:off x="1129146" y="1870075"/>
            <a:ext cx="4105275" cy="3829050"/>
          </a:xfrm>
          <a:prstGeom prst="rect">
            <a:avLst/>
          </a:prstGeom>
        </p:spPr>
      </p:pic>
      <p:pic>
        <p:nvPicPr>
          <p:cNvPr id="5" name="Picture 4">
            <a:extLst>
              <a:ext uri="{FF2B5EF4-FFF2-40B4-BE49-F238E27FC236}">
                <a16:creationId xmlns:a16="http://schemas.microsoft.com/office/drawing/2014/main" id="{ED2DCB09-3D9C-422B-A479-C214DCF957C1}"/>
              </a:ext>
            </a:extLst>
          </p:cNvPr>
          <p:cNvPicPr>
            <a:picLocks noChangeAspect="1"/>
          </p:cNvPicPr>
          <p:nvPr/>
        </p:nvPicPr>
        <p:blipFill>
          <a:blip r:embed="rId4"/>
          <a:stretch>
            <a:fillRect/>
          </a:stretch>
        </p:blipFill>
        <p:spPr>
          <a:xfrm>
            <a:off x="6549737" y="2212975"/>
            <a:ext cx="4191000" cy="3143250"/>
          </a:xfrm>
          <a:prstGeom prst="rect">
            <a:avLst/>
          </a:prstGeom>
        </p:spPr>
      </p:pic>
      <p:sp>
        <p:nvSpPr>
          <p:cNvPr id="9" name="Footer Placeholder 3">
            <a:extLst>
              <a:ext uri="{FF2B5EF4-FFF2-40B4-BE49-F238E27FC236}">
                <a16:creationId xmlns:a16="http://schemas.microsoft.com/office/drawing/2014/main" id="{75C6140A-15E9-4531-BA58-A8F2E22016A0}"/>
              </a:ext>
            </a:extLst>
          </p:cNvPr>
          <p:cNvSpPr txBox="1">
            <a:spLocks/>
          </p:cNvSpPr>
          <p:nvPr/>
        </p:nvSpPr>
        <p:spPr>
          <a:xfrm rot="16200000">
            <a:off x="-3253741" y="3253738"/>
            <a:ext cx="6858003" cy="35052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pl-PL" sz="2400" dirty="0">
                <a:solidFill>
                  <a:schemeClr val="accent5"/>
                </a:solidFill>
              </a:rPr>
              <a:t>        2015         2016          </a:t>
            </a:r>
            <a:r>
              <a:rPr lang="pl-PL" sz="2400" b="1" dirty="0">
                <a:solidFill>
                  <a:schemeClr val="accent5">
                    <a:lumMod val="20000"/>
                    <a:lumOff val="80000"/>
                  </a:schemeClr>
                </a:solidFill>
              </a:rPr>
              <a:t>2017</a:t>
            </a:r>
            <a:r>
              <a:rPr lang="pl-PL" sz="2400" b="1" dirty="0">
                <a:solidFill>
                  <a:schemeClr val="accent5"/>
                </a:solidFill>
              </a:rPr>
              <a:t> </a:t>
            </a:r>
            <a:r>
              <a:rPr lang="pl-PL" sz="2400" dirty="0">
                <a:solidFill>
                  <a:schemeClr val="accent5"/>
                </a:solidFill>
              </a:rPr>
              <a:t>        2018         2019</a:t>
            </a:r>
            <a:endParaRPr lang="en-US" sz="2400" dirty="0">
              <a:solidFill>
                <a:schemeClr val="accent5"/>
              </a:solidFill>
            </a:endParaRPr>
          </a:p>
        </p:txBody>
      </p:sp>
    </p:spTree>
    <p:extLst>
      <p:ext uri="{BB962C8B-B14F-4D97-AF65-F5344CB8AC3E}">
        <p14:creationId xmlns:p14="http://schemas.microsoft.com/office/powerpoint/2010/main" val="1908386577"/>
      </p:ext>
    </p:extLst>
  </p:cSld>
  <p:clrMapOvr>
    <a:masterClrMapping/>
  </p:clrMapOvr>
</p:sld>
</file>

<file path=ppt/theme/theme1.xml><?xml version="1.0" encoding="utf-8"?>
<a:theme xmlns:a="http://schemas.openxmlformats.org/drawingml/2006/main" name="Office Theme">
  <a:themeElements>
    <a:clrScheme name="Data Worksh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6670</TotalTime>
  <Words>619</Words>
  <Application>Microsoft Office PowerPoint</Application>
  <PresentationFormat>Widescreen</PresentationFormat>
  <Paragraphs>130</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Tahoma</vt:lpstr>
      <vt:lpstr>Times New Roman</vt:lpstr>
      <vt:lpstr>Wingdings</vt:lpstr>
      <vt:lpstr>Office Theme</vt:lpstr>
      <vt:lpstr>Is prediction STILL difficult?</vt:lpstr>
      <vt:lpstr>Agenda</vt:lpstr>
      <vt:lpstr>Business Challenge</vt:lpstr>
      <vt:lpstr>Classical approach</vt:lpstr>
      <vt:lpstr>MC v1 Example data input</vt:lpstr>
      <vt:lpstr>MC v1 Horizon changes</vt:lpstr>
      <vt:lpstr>MC v1 Technology stack</vt:lpstr>
      <vt:lpstr>MC v1 p&amp;c</vt:lpstr>
      <vt:lpstr>MC v2 Metodology</vt:lpstr>
      <vt:lpstr>MC v2 Examle data input</vt:lpstr>
      <vt:lpstr>MC v2 Technology stack</vt:lpstr>
      <vt:lpstr>MC v2 p&amp;c</vt:lpstr>
      <vt:lpstr>MCML Metodology</vt:lpstr>
      <vt:lpstr>MCML Validation</vt:lpstr>
      <vt:lpstr>MCML Exemplary results</vt:lpstr>
      <vt:lpstr>MCML Metric</vt:lpstr>
      <vt:lpstr>MCML Metrics comparison</vt:lpstr>
      <vt:lpstr>MCML Technology stack</vt:lpstr>
      <vt:lpstr>MCML p&amp;c</vt:lpstr>
      <vt:lpstr>Evolution Summary</vt:lpstr>
      <vt:lpstr>Pieces of advice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prediction STILL difficult?</dc:title>
  <dc:creator>Marta Markiewicz</dc:creator>
  <cp:lastModifiedBy>Marta Markiewicz</cp:lastModifiedBy>
  <cp:revision>33</cp:revision>
  <dcterms:created xsi:type="dcterms:W3CDTF">2019-09-16T17:09:38Z</dcterms:created>
  <dcterms:modified xsi:type="dcterms:W3CDTF">2019-09-26T13:12:09Z</dcterms:modified>
</cp:coreProperties>
</file>