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70" r:id="rId11"/>
    <p:sldId id="271" r:id="rId12"/>
    <p:sldId id="272" r:id="rId13"/>
    <p:sldId id="273" r:id="rId14"/>
    <p:sldId id="269"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92"/>
    <p:restoredTop sz="84206"/>
  </p:normalViewPr>
  <p:slideViewPr>
    <p:cSldViewPr snapToGrid="0" snapToObjects="1">
      <p:cViewPr varScale="1">
        <p:scale>
          <a:sx n="84" d="100"/>
          <a:sy n="84" d="100"/>
        </p:scale>
        <p:origin x="2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7B2E4-D597-D84E-913C-506F6D8E1E80}" type="datetimeFigureOut">
              <a:rPr lang="en-US" smtClean="0"/>
              <a:t>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3C871-A853-904A-B703-FD1779BC6E71}" type="slidenum">
              <a:rPr lang="en-US" smtClean="0"/>
              <a:t>‹#›</a:t>
            </a:fld>
            <a:endParaRPr lang="en-US"/>
          </a:p>
        </p:txBody>
      </p:sp>
    </p:spTree>
    <p:extLst>
      <p:ext uri="{BB962C8B-B14F-4D97-AF65-F5344CB8AC3E}">
        <p14:creationId xmlns:p14="http://schemas.microsoft.com/office/powerpoint/2010/main" val="276241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in an effort to overcome perceived and actual weaknesses in conventional software engineering practices. This is because software keeps evolving and in many cases you cannot define requirements fully before a project begins. </a:t>
            </a:r>
          </a:p>
          <a:p>
            <a:r>
              <a:rPr lang="en-US" dirty="0"/>
              <a:t>Change is expensive when it is uncontrolled or poorly managed. </a:t>
            </a:r>
          </a:p>
        </p:txBody>
      </p:sp>
      <p:sp>
        <p:nvSpPr>
          <p:cNvPr id="4" name="Slide Number Placeholder 3"/>
          <p:cNvSpPr>
            <a:spLocks noGrp="1"/>
          </p:cNvSpPr>
          <p:nvPr>
            <p:ph type="sldNum" sz="quarter" idx="5"/>
          </p:nvPr>
        </p:nvSpPr>
        <p:spPr/>
        <p:txBody>
          <a:bodyPr/>
          <a:lstStyle/>
          <a:p>
            <a:fld id="{9F93C871-A853-904A-B703-FD1779BC6E71}" type="slidenum">
              <a:rPr lang="en-US" smtClean="0"/>
              <a:t>2</a:t>
            </a:fld>
            <a:endParaRPr lang="en-US"/>
          </a:p>
        </p:txBody>
      </p:sp>
    </p:spTree>
    <p:extLst>
      <p:ext uri="{BB962C8B-B14F-4D97-AF65-F5344CB8AC3E}">
        <p14:creationId xmlns:p14="http://schemas.microsoft.com/office/powerpoint/2010/main" val="500697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user stories describe required output, features, and functionality for software to be built. Each story (use cases) is written by the customer and is placed on an index card. </a:t>
            </a:r>
          </a:p>
          <a:p>
            <a:r>
              <a:rPr lang="en-US" sz="1200" kern="1200" dirty="0">
                <a:solidFill>
                  <a:schemeClr val="tx1"/>
                </a:solidFill>
                <a:effectLst/>
                <a:latin typeface="+mn-lt"/>
                <a:ea typeface="+mn-ea"/>
                <a:cs typeface="+mn-cs"/>
              </a:rPr>
              <a:t>If the story is estimated to require more than three development weeks, the customer is asked to split the story into smaller stories and the assignment of value and cost occurs again.</a:t>
            </a:r>
          </a:p>
          <a:p>
            <a:endParaRPr lang="en-US" dirty="0"/>
          </a:p>
          <a:p>
            <a:endParaRPr lang="en-US" dirty="0"/>
          </a:p>
        </p:txBody>
      </p:sp>
      <p:sp>
        <p:nvSpPr>
          <p:cNvPr id="4" name="Slide Number Placeholder 3"/>
          <p:cNvSpPr>
            <a:spLocks noGrp="1"/>
          </p:cNvSpPr>
          <p:nvPr>
            <p:ph type="sldNum" sz="quarter" idx="5"/>
          </p:nvPr>
        </p:nvSpPr>
        <p:spPr/>
        <p:txBody>
          <a:bodyPr/>
          <a:lstStyle/>
          <a:p>
            <a:fld id="{9F93C871-A853-904A-B703-FD1779BC6E71}" type="slidenum">
              <a:rPr lang="en-US" smtClean="0"/>
              <a:t>14</a:t>
            </a:fld>
            <a:endParaRPr lang="en-US"/>
          </a:p>
        </p:txBody>
      </p:sp>
    </p:spTree>
    <p:extLst>
      <p:ext uri="{BB962C8B-B14F-4D97-AF65-F5344CB8AC3E}">
        <p14:creationId xmlns:p14="http://schemas.microsoft.com/office/powerpoint/2010/main" val="843291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F93C871-A853-904A-B703-FD1779BC6E71}" type="slidenum">
              <a:rPr lang="en-US" smtClean="0"/>
              <a:t>15</a:t>
            </a:fld>
            <a:endParaRPr lang="en-US"/>
          </a:p>
        </p:txBody>
      </p:sp>
    </p:spTree>
    <p:extLst>
      <p:ext uri="{BB962C8B-B14F-4D97-AF65-F5344CB8AC3E}">
        <p14:creationId xmlns:p14="http://schemas.microsoft.com/office/powerpoint/2010/main" val="470590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F93C871-A853-904A-B703-FD1779BC6E71}" type="slidenum">
              <a:rPr lang="en-US" smtClean="0"/>
              <a:t>16</a:t>
            </a:fld>
            <a:endParaRPr lang="en-US"/>
          </a:p>
        </p:txBody>
      </p:sp>
    </p:spTree>
    <p:extLst>
      <p:ext uri="{BB962C8B-B14F-4D97-AF65-F5344CB8AC3E}">
        <p14:creationId xmlns:p14="http://schemas.microsoft.com/office/powerpoint/2010/main" val="112115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code is complete, it can be unit-tested immediately, thereby providing instantaneous feedback to the developers.</a:t>
            </a:r>
          </a:p>
          <a:p>
            <a:r>
              <a:rPr lang="en-US" sz="1200" kern="1200" dirty="0">
                <a:solidFill>
                  <a:schemeClr val="tx1"/>
                </a:solidFill>
                <a:effectLst/>
                <a:latin typeface="+mn-lt"/>
                <a:ea typeface="+mn-ea"/>
                <a:cs typeface="+mn-cs"/>
              </a:rPr>
              <a:t>This provides a mechanism for real time problem solving (two heads are often better than one) and real-time quality assurance</a:t>
            </a:r>
          </a:p>
          <a:p>
            <a:r>
              <a:rPr lang="en-US" sz="1200" kern="1200" dirty="0">
                <a:solidFill>
                  <a:schemeClr val="tx1"/>
                </a:solidFill>
                <a:effectLst/>
                <a:latin typeface="+mn-lt"/>
                <a:ea typeface="+mn-ea"/>
                <a:cs typeface="+mn-cs"/>
              </a:rPr>
              <a:t>(the code is reviewed as it is created). It also keeps the developers focused on the problem at hand.</a:t>
            </a:r>
          </a:p>
          <a:p>
            <a:endParaRPr lang="en-US" dirty="0"/>
          </a:p>
          <a:p>
            <a:endParaRPr lang="en-US" dirty="0"/>
          </a:p>
        </p:txBody>
      </p:sp>
      <p:sp>
        <p:nvSpPr>
          <p:cNvPr id="4" name="Slide Number Placeholder 3"/>
          <p:cNvSpPr>
            <a:spLocks noGrp="1"/>
          </p:cNvSpPr>
          <p:nvPr>
            <p:ph type="sldNum" sz="quarter" idx="5"/>
          </p:nvPr>
        </p:nvSpPr>
        <p:spPr/>
        <p:txBody>
          <a:bodyPr/>
          <a:lstStyle/>
          <a:p>
            <a:fld id="{9F93C871-A853-904A-B703-FD1779BC6E71}" type="slidenum">
              <a:rPr lang="en-US" smtClean="0"/>
              <a:t>17</a:t>
            </a:fld>
            <a:endParaRPr lang="en-US"/>
          </a:p>
        </p:txBody>
      </p:sp>
    </p:spTree>
    <p:extLst>
      <p:ext uri="{BB962C8B-B14F-4D97-AF65-F5344CB8AC3E}">
        <p14:creationId xmlns:p14="http://schemas.microsoft.com/office/powerpoint/2010/main" val="3946005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“Fixing small problems every few hours takes less time than fixing huge problems just before the deadline.”</a:t>
            </a:r>
          </a:p>
          <a:p>
            <a:endParaRPr lang="en-US" dirty="0"/>
          </a:p>
          <a:p>
            <a:endParaRPr lang="en-US" dirty="0"/>
          </a:p>
        </p:txBody>
      </p:sp>
      <p:sp>
        <p:nvSpPr>
          <p:cNvPr id="4" name="Slide Number Placeholder 3"/>
          <p:cNvSpPr>
            <a:spLocks noGrp="1"/>
          </p:cNvSpPr>
          <p:nvPr>
            <p:ph type="sldNum" sz="quarter" idx="5"/>
          </p:nvPr>
        </p:nvSpPr>
        <p:spPr/>
        <p:txBody>
          <a:bodyPr/>
          <a:lstStyle/>
          <a:p>
            <a:fld id="{9F93C871-A853-904A-B703-FD1779BC6E71}" type="slidenum">
              <a:rPr lang="en-US" smtClean="0"/>
              <a:t>18</a:t>
            </a:fld>
            <a:endParaRPr lang="en-US"/>
          </a:p>
        </p:txBody>
      </p:sp>
    </p:spTree>
    <p:extLst>
      <p:ext uri="{BB962C8B-B14F-4D97-AF65-F5344CB8AC3E}">
        <p14:creationId xmlns:p14="http://schemas.microsoft.com/office/powerpoint/2010/main" val="64284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Agile Development accommodates changes and significantly reduces cost by;</a:t>
            </a:r>
          </a:p>
          <a:p>
            <a:pPr lvl="1"/>
            <a:r>
              <a:rPr lang="en-US" sz="3200" dirty="0"/>
              <a:t>Incremental delivery – achieved thru customer feedback </a:t>
            </a:r>
          </a:p>
          <a:p>
            <a:pPr lvl="1"/>
            <a:r>
              <a:rPr lang="en-US" sz="3200" dirty="0"/>
              <a:t>Continuous unit testing – testing as and when increments are added. Essentially testing at every stage</a:t>
            </a:r>
          </a:p>
          <a:p>
            <a:pPr lvl="1"/>
            <a:r>
              <a:rPr lang="en-US" sz="3200" dirty="0"/>
              <a:t>Pair programming - </a:t>
            </a:r>
          </a:p>
          <a:p>
            <a:endParaRPr lang="en-US" dirty="0"/>
          </a:p>
        </p:txBody>
      </p:sp>
      <p:sp>
        <p:nvSpPr>
          <p:cNvPr id="4" name="Slide Number Placeholder 3"/>
          <p:cNvSpPr>
            <a:spLocks noGrp="1"/>
          </p:cNvSpPr>
          <p:nvPr>
            <p:ph type="sldNum" sz="quarter" idx="5"/>
          </p:nvPr>
        </p:nvSpPr>
        <p:spPr/>
        <p:txBody>
          <a:bodyPr/>
          <a:lstStyle/>
          <a:p>
            <a:fld id="{9F93C871-A853-904A-B703-FD1779BC6E71}" type="slidenum">
              <a:rPr lang="en-US" smtClean="0"/>
              <a:t>3</a:t>
            </a:fld>
            <a:endParaRPr lang="en-US"/>
          </a:p>
        </p:txBody>
      </p:sp>
    </p:spTree>
    <p:extLst>
      <p:ext uri="{BB962C8B-B14F-4D97-AF65-F5344CB8AC3E}">
        <p14:creationId xmlns:p14="http://schemas.microsoft.com/office/powerpoint/2010/main" val="520709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making ability- management should not micro manage or interfere at all times</a:t>
            </a:r>
          </a:p>
        </p:txBody>
      </p:sp>
      <p:sp>
        <p:nvSpPr>
          <p:cNvPr id="4" name="Slide Number Placeholder 3"/>
          <p:cNvSpPr>
            <a:spLocks noGrp="1"/>
          </p:cNvSpPr>
          <p:nvPr>
            <p:ph type="sldNum" sz="quarter" idx="5"/>
          </p:nvPr>
        </p:nvSpPr>
        <p:spPr/>
        <p:txBody>
          <a:bodyPr/>
          <a:lstStyle/>
          <a:p>
            <a:fld id="{9F93C871-A853-904A-B703-FD1779BC6E71}" type="slidenum">
              <a:rPr lang="en-US" smtClean="0"/>
              <a:t>5</a:t>
            </a:fld>
            <a:endParaRPr lang="en-US"/>
          </a:p>
        </p:txBody>
      </p:sp>
    </p:spTree>
    <p:extLst>
      <p:ext uri="{BB962C8B-B14F-4D97-AF65-F5344CB8AC3E}">
        <p14:creationId xmlns:p14="http://schemas.microsoft.com/office/powerpoint/2010/main" val="351501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an Object-oriented approach as its preferred development paradigm</a:t>
            </a:r>
          </a:p>
        </p:txBody>
      </p:sp>
      <p:sp>
        <p:nvSpPr>
          <p:cNvPr id="4" name="Slide Number Placeholder 3"/>
          <p:cNvSpPr>
            <a:spLocks noGrp="1"/>
          </p:cNvSpPr>
          <p:nvPr>
            <p:ph type="sldNum" sz="quarter" idx="5"/>
          </p:nvPr>
        </p:nvSpPr>
        <p:spPr/>
        <p:txBody>
          <a:bodyPr/>
          <a:lstStyle/>
          <a:p>
            <a:fld id="{9F93C871-A853-904A-B703-FD1779BC6E71}" type="slidenum">
              <a:rPr lang="en-US" smtClean="0"/>
              <a:t>8</a:t>
            </a:fld>
            <a:endParaRPr lang="en-US"/>
          </a:p>
        </p:txBody>
      </p:sp>
    </p:spTree>
    <p:extLst>
      <p:ext uri="{BB962C8B-B14F-4D97-AF65-F5344CB8AC3E}">
        <p14:creationId xmlns:p14="http://schemas.microsoft.com/office/powerpoint/2010/main" val="2123820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Metaphors here means a story that everyone –customers, programmers and managers can tell about how the system works.</a:t>
            </a:r>
          </a:p>
        </p:txBody>
      </p:sp>
      <p:sp>
        <p:nvSpPr>
          <p:cNvPr id="4" name="Slide Number Placeholder 3"/>
          <p:cNvSpPr>
            <a:spLocks noGrp="1"/>
          </p:cNvSpPr>
          <p:nvPr>
            <p:ph type="sldNum" sz="quarter" idx="5"/>
          </p:nvPr>
        </p:nvSpPr>
        <p:spPr/>
        <p:txBody>
          <a:bodyPr/>
          <a:lstStyle/>
          <a:p>
            <a:fld id="{9F93C871-A853-904A-B703-FD1779BC6E71}" type="slidenum">
              <a:rPr lang="en-US" smtClean="0"/>
              <a:t>9</a:t>
            </a:fld>
            <a:endParaRPr lang="en-US"/>
          </a:p>
        </p:txBody>
      </p:sp>
    </p:spTree>
    <p:extLst>
      <p:ext uri="{BB962C8B-B14F-4D97-AF65-F5344CB8AC3E}">
        <p14:creationId xmlns:p14="http://schemas.microsoft.com/office/powerpoint/2010/main" val="38452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93C871-A853-904A-B703-FD1779BC6E71}" type="slidenum">
              <a:rPr lang="en-US" smtClean="0"/>
              <a:t>10</a:t>
            </a:fld>
            <a:endParaRPr lang="en-US"/>
          </a:p>
        </p:txBody>
      </p:sp>
    </p:spTree>
    <p:extLst>
      <p:ext uri="{BB962C8B-B14F-4D97-AF65-F5344CB8AC3E}">
        <p14:creationId xmlns:p14="http://schemas.microsoft.com/office/powerpoint/2010/main" val="134303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use of unit test as its primary testing tactic. </a:t>
            </a:r>
          </a:p>
          <a:p>
            <a:endParaRPr lang="en-US" dirty="0"/>
          </a:p>
          <a:p>
            <a:r>
              <a:rPr lang="en-US" sz="1200" kern="1200" dirty="0">
                <a:solidFill>
                  <a:schemeClr val="tx1"/>
                </a:solidFill>
                <a:effectLst/>
                <a:latin typeface="+mn-lt"/>
                <a:ea typeface="+mn-ea"/>
                <a:cs typeface="+mn-cs"/>
              </a:rPr>
              <a:t>The degree to which the software implements the output, function, and behavior of the use case is a form of feedback.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new requirements are derived as part of iterative planning, the team provides the customer with rapid feedback regarding cost and schedule impact.</a:t>
            </a:r>
          </a:p>
          <a:p>
            <a:endParaRPr lang="en-US" dirty="0"/>
          </a:p>
        </p:txBody>
      </p:sp>
      <p:sp>
        <p:nvSpPr>
          <p:cNvPr id="4" name="Slide Number Placeholder 3"/>
          <p:cNvSpPr>
            <a:spLocks noGrp="1"/>
          </p:cNvSpPr>
          <p:nvPr>
            <p:ph type="sldNum" sz="quarter" idx="5"/>
          </p:nvPr>
        </p:nvSpPr>
        <p:spPr/>
        <p:txBody>
          <a:bodyPr/>
          <a:lstStyle/>
          <a:p>
            <a:fld id="{9F93C871-A853-904A-B703-FD1779BC6E71}" type="slidenum">
              <a:rPr lang="en-US" smtClean="0"/>
              <a:t>11</a:t>
            </a:fld>
            <a:endParaRPr lang="en-US"/>
          </a:p>
        </p:txBody>
      </p:sp>
    </p:spTree>
    <p:extLst>
      <p:ext uri="{BB962C8B-B14F-4D97-AF65-F5344CB8AC3E}">
        <p14:creationId xmlns:p14="http://schemas.microsoft.com/office/powerpoint/2010/main" val="364847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there is often significant pressure to design for future requirements. Most software teams succumb, arguing</a:t>
            </a:r>
          </a:p>
          <a:p>
            <a:r>
              <a:rPr lang="en-US" sz="1200" kern="1200" dirty="0">
                <a:solidFill>
                  <a:schemeClr val="tx1"/>
                </a:solidFill>
                <a:effectLst/>
                <a:latin typeface="+mn-lt"/>
                <a:ea typeface="+mn-ea"/>
                <a:cs typeface="+mn-cs"/>
              </a:rPr>
              <a:t>that “designing for tomorrow” will save time and effort in the long run.</a:t>
            </a:r>
          </a:p>
          <a:p>
            <a:endParaRPr lang="en-US" dirty="0"/>
          </a:p>
        </p:txBody>
      </p:sp>
      <p:sp>
        <p:nvSpPr>
          <p:cNvPr id="4" name="Slide Number Placeholder 3"/>
          <p:cNvSpPr>
            <a:spLocks noGrp="1"/>
          </p:cNvSpPr>
          <p:nvPr>
            <p:ph type="sldNum" sz="quarter" idx="5"/>
          </p:nvPr>
        </p:nvSpPr>
        <p:spPr/>
        <p:txBody>
          <a:bodyPr/>
          <a:lstStyle/>
          <a:p>
            <a:fld id="{9F93C871-A853-904A-B703-FD1779BC6E71}" type="slidenum">
              <a:rPr lang="en-US" smtClean="0"/>
              <a:t>12</a:t>
            </a:fld>
            <a:endParaRPr lang="en-US"/>
          </a:p>
        </p:txBody>
      </p:sp>
    </p:spTree>
    <p:extLst>
      <p:ext uri="{BB962C8B-B14F-4D97-AF65-F5344CB8AC3E}">
        <p14:creationId xmlns:p14="http://schemas.microsoft.com/office/powerpoint/2010/main" val="407882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93C871-A853-904A-B703-FD1779BC6E71}" type="slidenum">
              <a:rPr lang="en-US" smtClean="0"/>
              <a:t>13</a:t>
            </a:fld>
            <a:endParaRPr lang="en-US"/>
          </a:p>
        </p:txBody>
      </p:sp>
    </p:spTree>
    <p:extLst>
      <p:ext uri="{BB962C8B-B14F-4D97-AF65-F5344CB8AC3E}">
        <p14:creationId xmlns:p14="http://schemas.microsoft.com/office/powerpoint/2010/main" val="10057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20912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15F68D-6686-F942-BA12-2F546F83ED04}"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6070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3399462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82EB3-0E35-8642-BFE3-BF7C6430221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7216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365147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15F68D-6686-F942-BA12-2F546F83ED04}" type="datetimeFigureOut">
              <a:rPr lang="en-US" smtClean="0"/>
              <a:t>2/4/20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1662874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15F68D-6686-F942-BA12-2F546F83ED04}" type="datetimeFigureOut">
              <a:rPr lang="en-US" smtClean="0"/>
              <a:t>2/4/20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4142902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3232809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221994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250617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410825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15F68D-6686-F942-BA12-2F546F83ED04}"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334841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15F68D-6686-F942-BA12-2F546F83ED04}" type="datetimeFigureOut">
              <a:rPr lang="en-US" smtClean="0"/>
              <a:t>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142861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301551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227342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215F68D-6686-F942-BA12-2F546F83ED04}" type="datetimeFigureOut">
              <a:rPr lang="en-US" smtClean="0"/>
              <a:t>2/4/20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267861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15F68D-6686-F942-BA12-2F546F83ED04}"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82EB3-0E35-8642-BFE3-BF7C64302217}" type="slidenum">
              <a:rPr lang="en-US" smtClean="0"/>
              <a:t>‹#›</a:t>
            </a:fld>
            <a:endParaRPr lang="en-US"/>
          </a:p>
        </p:txBody>
      </p:sp>
    </p:spTree>
    <p:extLst>
      <p:ext uri="{BB962C8B-B14F-4D97-AF65-F5344CB8AC3E}">
        <p14:creationId xmlns:p14="http://schemas.microsoft.com/office/powerpoint/2010/main" val="2130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15F68D-6686-F942-BA12-2F546F83ED04}" type="datetimeFigureOut">
              <a:rPr lang="en-US" smtClean="0"/>
              <a:t>2/4/20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D82EB3-0E35-8642-BFE3-BF7C64302217}" type="slidenum">
              <a:rPr lang="en-US" smtClean="0"/>
              <a:t>‹#›</a:t>
            </a:fld>
            <a:endParaRPr lang="en-US"/>
          </a:p>
        </p:txBody>
      </p:sp>
    </p:spTree>
    <p:extLst>
      <p:ext uri="{BB962C8B-B14F-4D97-AF65-F5344CB8AC3E}">
        <p14:creationId xmlns:p14="http://schemas.microsoft.com/office/powerpoint/2010/main" val="233669050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08EC-4DA8-8D49-852E-1618D1BB8492}"/>
              </a:ext>
            </a:extLst>
          </p:cNvPr>
          <p:cNvSpPr>
            <a:spLocks noGrp="1"/>
          </p:cNvSpPr>
          <p:nvPr>
            <p:ph type="ctrTitle"/>
          </p:nvPr>
        </p:nvSpPr>
        <p:spPr>
          <a:xfrm>
            <a:off x="1154955" y="1447801"/>
            <a:ext cx="9757884" cy="3329580"/>
          </a:xfrm>
        </p:spPr>
        <p:txBody>
          <a:bodyPr/>
          <a:lstStyle/>
          <a:p>
            <a:r>
              <a:rPr lang="en-US" dirty="0"/>
              <a:t>AGILE DEVELOPMENT MODELS</a:t>
            </a:r>
          </a:p>
        </p:txBody>
      </p:sp>
    </p:spTree>
    <p:extLst>
      <p:ext uri="{BB962C8B-B14F-4D97-AF65-F5344CB8AC3E}">
        <p14:creationId xmlns:p14="http://schemas.microsoft.com/office/powerpoint/2010/main" val="226423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DAC9-B160-EE4B-9326-61ABE060F78C}"/>
              </a:ext>
            </a:extLst>
          </p:cNvPr>
          <p:cNvSpPr>
            <a:spLocks noGrp="1"/>
          </p:cNvSpPr>
          <p:nvPr>
            <p:ph type="title"/>
          </p:nvPr>
        </p:nvSpPr>
        <p:spPr>
          <a:xfrm>
            <a:off x="646111" y="452718"/>
            <a:ext cx="9404723" cy="979842"/>
          </a:xfrm>
        </p:spPr>
        <p:txBody>
          <a:bodyPr/>
          <a:lstStyle/>
          <a:p>
            <a:r>
              <a:rPr lang="en-US" dirty="0"/>
              <a:t>XP Values</a:t>
            </a:r>
          </a:p>
        </p:txBody>
      </p:sp>
      <p:sp>
        <p:nvSpPr>
          <p:cNvPr id="3" name="Content Placeholder 2">
            <a:extLst>
              <a:ext uri="{FF2B5EF4-FFF2-40B4-BE49-F238E27FC236}">
                <a16:creationId xmlns:a16="http://schemas.microsoft.com/office/drawing/2014/main" id="{F7494DAD-83A2-2D43-929E-CACA0D5E4258}"/>
              </a:ext>
            </a:extLst>
          </p:cNvPr>
          <p:cNvSpPr>
            <a:spLocks noGrp="1"/>
          </p:cNvSpPr>
          <p:nvPr>
            <p:ph idx="1"/>
          </p:nvPr>
        </p:nvSpPr>
        <p:spPr>
          <a:xfrm>
            <a:off x="646112" y="1630680"/>
            <a:ext cx="9403742" cy="4617719"/>
          </a:xfrm>
        </p:spPr>
        <p:txBody>
          <a:bodyPr/>
          <a:lstStyle/>
          <a:p>
            <a:r>
              <a:rPr lang="en-US" sz="2800" b="1" dirty="0"/>
              <a:t>Simplicity:</a:t>
            </a:r>
          </a:p>
          <a:p>
            <a:pPr marL="0" indent="0">
              <a:buNone/>
            </a:pPr>
            <a:r>
              <a:rPr lang="en-US" sz="2800" dirty="0"/>
              <a:t>XP restricts developers to design only for immediate needs, rather than consider future needs. The intent is to create a simple design that can be easily implemented in code. </a:t>
            </a:r>
            <a:endParaRPr lang="en-US" dirty="0"/>
          </a:p>
        </p:txBody>
      </p:sp>
    </p:spTree>
    <p:extLst>
      <p:ext uri="{BB962C8B-B14F-4D97-AF65-F5344CB8AC3E}">
        <p14:creationId xmlns:p14="http://schemas.microsoft.com/office/powerpoint/2010/main" val="283431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DAC9-B160-EE4B-9326-61ABE060F78C}"/>
              </a:ext>
            </a:extLst>
          </p:cNvPr>
          <p:cNvSpPr>
            <a:spLocks noGrp="1"/>
          </p:cNvSpPr>
          <p:nvPr>
            <p:ph type="title"/>
          </p:nvPr>
        </p:nvSpPr>
        <p:spPr>
          <a:xfrm>
            <a:off x="646111" y="452718"/>
            <a:ext cx="9404723" cy="979842"/>
          </a:xfrm>
        </p:spPr>
        <p:txBody>
          <a:bodyPr/>
          <a:lstStyle/>
          <a:p>
            <a:r>
              <a:rPr lang="en-US" dirty="0"/>
              <a:t>XP Values</a:t>
            </a:r>
          </a:p>
        </p:txBody>
      </p:sp>
      <p:sp>
        <p:nvSpPr>
          <p:cNvPr id="3" name="Content Placeholder 2">
            <a:extLst>
              <a:ext uri="{FF2B5EF4-FFF2-40B4-BE49-F238E27FC236}">
                <a16:creationId xmlns:a16="http://schemas.microsoft.com/office/drawing/2014/main" id="{F7494DAD-83A2-2D43-929E-CACA0D5E4258}"/>
              </a:ext>
            </a:extLst>
          </p:cNvPr>
          <p:cNvSpPr>
            <a:spLocks noGrp="1"/>
          </p:cNvSpPr>
          <p:nvPr>
            <p:ph idx="1"/>
          </p:nvPr>
        </p:nvSpPr>
        <p:spPr>
          <a:xfrm>
            <a:off x="646112" y="1630680"/>
            <a:ext cx="9403742" cy="4617719"/>
          </a:xfrm>
        </p:spPr>
        <p:txBody>
          <a:bodyPr/>
          <a:lstStyle/>
          <a:p>
            <a:r>
              <a:rPr lang="en-US" sz="2800" b="1" dirty="0"/>
              <a:t>Feedback:</a:t>
            </a:r>
          </a:p>
          <a:p>
            <a:pPr marL="0" indent="0">
              <a:buNone/>
            </a:pPr>
            <a:r>
              <a:rPr lang="en-US" sz="2800" dirty="0"/>
              <a:t>Feedback is derived from three sources: </a:t>
            </a:r>
          </a:p>
          <a:p>
            <a:pPr marL="0" indent="0">
              <a:buNone/>
            </a:pPr>
            <a:r>
              <a:rPr lang="en-US" sz="2800" dirty="0"/>
              <a:t>the implemented software itself, </a:t>
            </a:r>
          </a:p>
          <a:p>
            <a:pPr marL="0" indent="0">
              <a:buNone/>
            </a:pPr>
            <a:r>
              <a:rPr lang="en-US" sz="2800" dirty="0"/>
              <a:t>the customer</a:t>
            </a:r>
          </a:p>
          <a:p>
            <a:pPr marL="0" indent="0">
              <a:buNone/>
            </a:pPr>
            <a:r>
              <a:rPr lang="en-US" sz="2800" dirty="0"/>
              <a:t>other software team members.</a:t>
            </a:r>
          </a:p>
        </p:txBody>
      </p:sp>
    </p:spTree>
    <p:extLst>
      <p:ext uri="{BB962C8B-B14F-4D97-AF65-F5344CB8AC3E}">
        <p14:creationId xmlns:p14="http://schemas.microsoft.com/office/powerpoint/2010/main" val="248308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DAC9-B160-EE4B-9326-61ABE060F78C}"/>
              </a:ext>
            </a:extLst>
          </p:cNvPr>
          <p:cNvSpPr>
            <a:spLocks noGrp="1"/>
          </p:cNvSpPr>
          <p:nvPr>
            <p:ph type="title"/>
          </p:nvPr>
        </p:nvSpPr>
        <p:spPr>
          <a:xfrm>
            <a:off x="646111" y="452718"/>
            <a:ext cx="9404723" cy="979842"/>
          </a:xfrm>
        </p:spPr>
        <p:txBody>
          <a:bodyPr/>
          <a:lstStyle/>
          <a:p>
            <a:r>
              <a:rPr lang="en-US" dirty="0"/>
              <a:t>XP Values</a:t>
            </a:r>
          </a:p>
        </p:txBody>
      </p:sp>
      <p:sp>
        <p:nvSpPr>
          <p:cNvPr id="3" name="Content Placeholder 2">
            <a:extLst>
              <a:ext uri="{FF2B5EF4-FFF2-40B4-BE49-F238E27FC236}">
                <a16:creationId xmlns:a16="http://schemas.microsoft.com/office/drawing/2014/main" id="{F7494DAD-83A2-2D43-929E-CACA0D5E4258}"/>
              </a:ext>
            </a:extLst>
          </p:cNvPr>
          <p:cNvSpPr>
            <a:spLocks noGrp="1"/>
          </p:cNvSpPr>
          <p:nvPr>
            <p:ph idx="1"/>
          </p:nvPr>
        </p:nvSpPr>
        <p:spPr>
          <a:xfrm>
            <a:off x="646112" y="1630680"/>
            <a:ext cx="9403742" cy="4617719"/>
          </a:xfrm>
        </p:spPr>
        <p:txBody>
          <a:bodyPr/>
          <a:lstStyle/>
          <a:p>
            <a:r>
              <a:rPr lang="en-US" sz="2800" b="1" dirty="0"/>
              <a:t>Courage/Discipline:</a:t>
            </a:r>
          </a:p>
          <a:p>
            <a:pPr marL="0" indent="0">
              <a:buNone/>
            </a:pPr>
            <a:r>
              <a:rPr lang="en-US" sz="2800" dirty="0"/>
              <a:t>An Agile team must have the discipline(courage) to design for today, recognizing that future requirements may change dramatically, thereby demanding substantial rework of the design and implemented code. </a:t>
            </a:r>
          </a:p>
        </p:txBody>
      </p:sp>
    </p:spTree>
    <p:extLst>
      <p:ext uri="{BB962C8B-B14F-4D97-AF65-F5344CB8AC3E}">
        <p14:creationId xmlns:p14="http://schemas.microsoft.com/office/powerpoint/2010/main" val="423076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DAC9-B160-EE4B-9326-61ABE060F78C}"/>
              </a:ext>
            </a:extLst>
          </p:cNvPr>
          <p:cNvSpPr>
            <a:spLocks noGrp="1"/>
          </p:cNvSpPr>
          <p:nvPr>
            <p:ph type="title"/>
          </p:nvPr>
        </p:nvSpPr>
        <p:spPr>
          <a:xfrm>
            <a:off x="646111" y="452718"/>
            <a:ext cx="9404723" cy="979842"/>
          </a:xfrm>
        </p:spPr>
        <p:txBody>
          <a:bodyPr/>
          <a:lstStyle/>
          <a:p>
            <a:r>
              <a:rPr lang="en-US" dirty="0"/>
              <a:t>XP Values</a:t>
            </a:r>
          </a:p>
        </p:txBody>
      </p:sp>
      <p:sp>
        <p:nvSpPr>
          <p:cNvPr id="3" name="Content Placeholder 2">
            <a:extLst>
              <a:ext uri="{FF2B5EF4-FFF2-40B4-BE49-F238E27FC236}">
                <a16:creationId xmlns:a16="http://schemas.microsoft.com/office/drawing/2014/main" id="{F7494DAD-83A2-2D43-929E-CACA0D5E4258}"/>
              </a:ext>
            </a:extLst>
          </p:cNvPr>
          <p:cNvSpPr>
            <a:spLocks noGrp="1"/>
          </p:cNvSpPr>
          <p:nvPr>
            <p:ph idx="1"/>
          </p:nvPr>
        </p:nvSpPr>
        <p:spPr>
          <a:xfrm>
            <a:off x="646112" y="1630680"/>
            <a:ext cx="9403742" cy="4617719"/>
          </a:xfrm>
        </p:spPr>
        <p:txBody>
          <a:bodyPr/>
          <a:lstStyle/>
          <a:p>
            <a:r>
              <a:rPr lang="en-US" sz="2800" b="1" dirty="0"/>
              <a:t>Respect:</a:t>
            </a:r>
          </a:p>
          <a:p>
            <a:pPr marL="0" indent="0">
              <a:buNone/>
            </a:pPr>
            <a:r>
              <a:rPr lang="en-US" sz="2800" dirty="0"/>
              <a:t>By following each of these values, the agile team inculcates respect among it members, between other stakeholders and team members, and indirectly, for the software itself. </a:t>
            </a:r>
          </a:p>
          <a:p>
            <a:pPr marL="0" indent="0">
              <a:buNone/>
            </a:pPr>
            <a:r>
              <a:rPr lang="en-US" sz="2800" dirty="0"/>
              <a:t>As they achieve successful delivery of software increments, the team develops growing respect for the XP process.</a:t>
            </a:r>
          </a:p>
        </p:txBody>
      </p:sp>
    </p:spTree>
    <p:extLst>
      <p:ext uri="{BB962C8B-B14F-4D97-AF65-F5344CB8AC3E}">
        <p14:creationId xmlns:p14="http://schemas.microsoft.com/office/powerpoint/2010/main" val="308108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F2AB-14D0-2D43-B38A-440C5FC06A84}"/>
              </a:ext>
            </a:extLst>
          </p:cNvPr>
          <p:cNvSpPr>
            <a:spLocks noGrp="1"/>
          </p:cNvSpPr>
          <p:nvPr>
            <p:ph type="title"/>
          </p:nvPr>
        </p:nvSpPr>
        <p:spPr>
          <a:xfrm>
            <a:off x="646111" y="452718"/>
            <a:ext cx="9404723" cy="964602"/>
          </a:xfrm>
        </p:spPr>
        <p:txBody>
          <a:bodyPr/>
          <a:lstStyle/>
          <a:p>
            <a:r>
              <a:rPr lang="en-US" dirty="0"/>
              <a:t>The XP Process</a:t>
            </a:r>
          </a:p>
        </p:txBody>
      </p:sp>
      <p:sp>
        <p:nvSpPr>
          <p:cNvPr id="3" name="Content Placeholder 2">
            <a:extLst>
              <a:ext uri="{FF2B5EF4-FFF2-40B4-BE49-F238E27FC236}">
                <a16:creationId xmlns:a16="http://schemas.microsoft.com/office/drawing/2014/main" id="{3510840B-856A-D441-8EBE-C3A03FF31C09}"/>
              </a:ext>
            </a:extLst>
          </p:cNvPr>
          <p:cNvSpPr>
            <a:spLocks noGrp="1"/>
          </p:cNvSpPr>
          <p:nvPr>
            <p:ph idx="1"/>
          </p:nvPr>
        </p:nvSpPr>
        <p:spPr>
          <a:xfrm>
            <a:off x="350521" y="1417320"/>
            <a:ext cx="10058400" cy="5318760"/>
          </a:xfrm>
        </p:spPr>
        <p:txBody>
          <a:bodyPr/>
          <a:lstStyle/>
          <a:p>
            <a:pPr marL="0" indent="0">
              <a:buNone/>
            </a:pPr>
            <a:r>
              <a:rPr lang="en-US" sz="2800" b="1" dirty="0"/>
              <a:t>Planning:</a:t>
            </a:r>
          </a:p>
          <a:p>
            <a:r>
              <a:rPr lang="en-US" sz="2800" dirty="0"/>
              <a:t>begins with listening—a requirements gathering activity. </a:t>
            </a:r>
          </a:p>
          <a:p>
            <a:r>
              <a:rPr lang="en-US" sz="2800" dirty="0"/>
              <a:t>Which leads to user stories created by the customer on an index card</a:t>
            </a:r>
          </a:p>
          <a:p>
            <a:r>
              <a:rPr lang="en-US" sz="2800" dirty="0"/>
              <a:t>Customer assigns a value (priority) to each card</a:t>
            </a:r>
          </a:p>
          <a:p>
            <a:r>
              <a:rPr lang="en-US" sz="2800" dirty="0"/>
              <a:t>Members of the XP team then assess each story and assign a cost—measured in development weeks—to it.</a:t>
            </a:r>
          </a:p>
          <a:p>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438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F2AB-14D0-2D43-B38A-440C5FC06A84}"/>
              </a:ext>
            </a:extLst>
          </p:cNvPr>
          <p:cNvSpPr>
            <a:spLocks noGrp="1"/>
          </p:cNvSpPr>
          <p:nvPr>
            <p:ph type="title"/>
          </p:nvPr>
        </p:nvSpPr>
        <p:spPr>
          <a:xfrm>
            <a:off x="646111" y="452718"/>
            <a:ext cx="9404723" cy="964602"/>
          </a:xfrm>
        </p:spPr>
        <p:txBody>
          <a:bodyPr/>
          <a:lstStyle/>
          <a:p>
            <a:r>
              <a:rPr lang="en-US" dirty="0"/>
              <a:t>The XP Process</a:t>
            </a:r>
          </a:p>
        </p:txBody>
      </p:sp>
      <p:sp>
        <p:nvSpPr>
          <p:cNvPr id="3" name="Content Placeholder 2">
            <a:extLst>
              <a:ext uri="{FF2B5EF4-FFF2-40B4-BE49-F238E27FC236}">
                <a16:creationId xmlns:a16="http://schemas.microsoft.com/office/drawing/2014/main" id="{3510840B-856A-D441-8EBE-C3A03FF31C09}"/>
              </a:ext>
            </a:extLst>
          </p:cNvPr>
          <p:cNvSpPr>
            <a:spLocks noGrp="1"/>
          </p:cNvSpPr>
          <p:nvPr>
            <p:ph idx="1"/>
          </p:nvPr>
        </p:nvSpPr>
        <p:spPr>
          <a:xfrm>
            <a:off x="350521" y="1417320"/>
            <a:ext cx="10058400" cy="5318760"/>
          </a:xfrm>
        </p:spPr>
        <p:txBody>
          <a:bodyPr/>
          <a:lstStyle/>
          <a:p>
            <a:pPr marL="0" indent="0">
              <a:buNone/>
            </a:pPr>
            <a:r>
              <a:rPr lang="en-US" sz="2800" b="1" dirty="0"/>
              <a:t>Planning:</a:t>
            </a:r>
          </a:p>
          <a:p>
            <a:pPr marL="0" indent="0">
              <a:buNone/>
            </a:pPr>
            <a:r>
              <a:rPr lang="en-US" sz="2800" dirty="0"/>
              <a:t>Stories agreed on are implemented in one of the following ways:</a:t>
            </a:r>
          </a:p>
          <a:p>
            <a:pPr marL="457200" indent="-457200">
              <a:buAutoNum type="arabicParenBoth"/>
            </a:pPr>
            <a:r>
              <a:rPr lang="en-US" sz="2800" dirty="0"/>
              <a:t>all stories will be implemented immediately (within a few weeks),</a:t>
            </a:r>
          </a:p>
          <a:p>
            <a:pPr marL="457200" indent="-457200">
              <a:buAutoNum type="arabicParenBoth"/>
            </a:pPr>
            <a:r>
              <a:rPr lang="en-US" sz="2800" dirty="0"/>
              <a:t>the stories with highest value will be moved up in the schedule and implemented first, or </a:t>
            </a:r>
          </a:p>
          <a:p>
            <a:pPr marL="457200" indent="-457200">
              <a:buAutoNum type="arabicParenBoth"/>
            </a:pPr>
            <a:r>
              <a:rPr lang="en-US" sz="2800" dirty="0"/>
              <a:t>the riskiest stories will be moved up in the schedule and implemented first.</a:t>
            </a:r>
          </a:p>
          <a:p>
            <a:pPr marL="0" indent="0">
              <a:buNone/>
            </a:pPr>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9914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F2AB-14D0-2D43-B38A-440C5FC06A84}"/>
              </a:ext>
            </a:extLst>
          </p:cNvPr>
          <p:cNvSpPr>
            <a:spLocks noGrp="1"/>
          </p:cNvSpPr>
          <p:nvPr>
            <p:ph type="title"/>
          </p:nvPr>
        </p:nvSpPr>
        <p:spPr>
          <a:xfrm>
            <a:off x="646111" y="452718"/>
            <a:ext cx="9404723" cy="964602"/>
          </a:xfrm>
        </p:spPr>
        <p:txBody>
          <a:bodyPr/>
          <a:lstStyle/>
          <a:p>
            <a:r>
              <a:rPr lang="en-US" dirty="0"/>
              <a:t>The XP Process</a:t>
            </a:r>
          </a:p>
        </p:txBody>
      </p:sp>
      <p:sp>
        <p:nvSpPr>
          <p:cNvPr id="3" name="Content Placeholder 2">
            <a:extLst>
              <a:ext uri="{FF2B5EF4-FFF2-40B4-BE49-F238E27FC236}">
                <a16:creationId xmlns:a16="http://schemas.microsoft.com/office/drawing/2014/main" id="{3510840B-856A-D441-8EBE-C3A03FF31C09}"/>
              </a:ext>
            </a:extLst>
          </p:cNvPr>
          <p:cNvSpPr>
            <a:spLocks noGrp="1"/>
          </p:cNvSpPr>
          <p:nvPr>
            <p:ph idx="1"/>
          </p:nvPr>
        </p:nvSpPr>
        <p:spPr>
          <a:xfrm>
            <a:off x="646111" y="1417320"/>
            <a:ext cx="10058400" cy="5318760"/>
          </a:xfrm>
        </p:spPr>
        <p:txBody>
          <a:bodyPr/>
          <a:lstStyle/>
          <a:p>
            <a:pPr marL="0" indent="0">
              <a:buNone/>
            </a:pPr>
            <a:r>
              <a:rPr lang="en-US" sz="2800" b="1" dirty="0"/>
              <a:t>Design:</a:t>
            </a:r>
          </a:p>
          <a:p>
            <a:pPr marL="0" indent="0">
              <a:buNone/>
            </a:pPr>
            <a:r>
              <a:rPr lang="en-US" sz="2800" dirty="0"/>
              <a:t>XP design rigorously follows the KIS (keep it simple) principle. A simple design is always preferred over a more complex representation. In addition, the design provides implementation guidance for a story as it is written—nothing less, nothing more.</a:t>
            </a:r>
          </a:p>
          <a:p>
            <a:pPr marL="0" indent="0">
              <a:buNone/>
            </a:pPr>
            <a:r>
              <a:rPr lang="en-US" sz="2800" dirty="0"/>
              <a:t>The design of extra functionality (because the developer assumes it will be required later) is discouraged.</a:t>
            </a:r>
          </a:p>
          <a:p>
            <a:pPr marL="0" indent="0">
              <a:buNone/>
            </a:pPr>
            <a:endParaRPr lang="en-US" sz="2800" dirty="0"/>
          </a:p>
          <a:p>
            <a:pPr marL="0" indent="0">
              <a:buNone/>
            </a:pPr>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9674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F2AB-14D0-2D43-B38A-440C5FC06A84}"/>
              </a:ext>
            </a:extLst>
          </p:cNvPr>
          <p:cNvSpPr>
            <a:spLocks noGrp="1"/>
          </p:cNvSpPr>
          <p:nvPr>
            <p:ph type="title"/>
          </p:nvPr>
        </p:nvSpPr>
        <p:spPr>
          <a:xfrm>
            <a:off x="646110" y="156882"/>
            <a:ext cx="9404723" cy="964602"/>
          </a:xfrm>
        </p:spPr>
        <p:txBody>
          <a:bodyPr/>
          <a:lstStyle/>
          <a:p>
            <a:r>
              <a:rPr lang="en-US" dirty="0"/>
              <a:t>The XP Process</a:t>
            </a:r>
          </a:p>
        </p:txBody>
      </p:sp>
      <p:sp>
        <p:nvSpPr>
          <p:cNvPr id="3" name="Content Placeholder 2">
            <a:extLst>
              <a:ext uri="{FF2B5EF4-FFF2-40B4-BE49-F238E27FC236}">
                <a16:creationId xmlns:a16="http://schemas.microsoft.com/office/drawing/2014/main" id="{3510840B-856A-D441-8EBE-C3A03FF31C09}"/>
              </a:ext>
            </a:extLst>
          </p:cNvPr>
          <p:cNvSpPr>
            <a:spLocks noGrp="1"/>
          </p:cNvSpPr>
          <p:nvPr>
            <p:ph idx="1"/>
          </p:nvPr>
        </p:nvSpPr>
        <p:spPr>
          <a:xfrm>
            <a:off x="646110" y="1121484"/>
            <a:ext cx="10204769" cy="5538396"/>
          </a:xfrm>
        </p:spPr>
        <p:txBody>
          <a:bodyPr>
            <a:normAutofit fontScale="92500"/>
          </a:bodyPr>
          <a:lstStyle/>
          <a:p>
            <a:pPr marL="0" indent="0">
              <a:buNone/>
            </a:pPr>
            <a:r>
              <a:rPr lang="en-US" sz="2800" b="1" dirty="0"/>
              <a:t>Coding:</a:t>
            </a:r>
          </a:p>
          <a:p>
            <a:pPr marL="0" indent="0">
              <a:buNone/>
            </a:pPr>
            <a:r>
              <a:rPr lang="en-US" sz="2800" dirty="0"/>
              <a:t>After stories are developed and preliminary design work is done, the team does not move to code, but rather develops a series of unit tests that will exercise each of the stories that is to be included in the current release (software increment).</a:t>
            </a:r>
          </a:p>
          <a:p>
            <a:pPr marL="0" indent="0">
              <a:buNone/>
            </a:pPr>
            <a:r>
              <a:rPr lang="en-US" sz="2800" dirty="0"/>
              <a:t>Once the unit test has been created, the developer is better able to focus on what must be implemented to pass the test.</a:t>
            </a:r>
          </a:p>
          <a:p>
            <a:pPr marL="0" indent="0">
              <a:buNone/>
            </a:pPr>
            <a:endParaRPr lang="en-US" sz="2800" dirty="0"/>
          </a:p>
          <a:p>
            <a:pPr marL="0" indent="0">
              <a:buNone/>
            </a:pPr>
            <a:r>
              <a:rPr lang="en-US" sz="2800" dirty="0"/>
              <a:t>A key concept during the coding activity is </a:t>
            </a:r>
            <a:r>
              <a:rPr lang="en-US" sz="2800" b="1" dirty="0"/>
              <a:t>pair programming</a:t>
            </a:r>
            <a:r>
              <a:rPr lang="en-US" sz="2800" dirty="0"/>
              <a:t>. XP recommends that two people work together at one computer workstation to create code for a story.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00122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F2AB-14D0-2D43-B38A-440C5FC06A84}"/>
              </a:ext>
            </a:extLst>
          </p:cNvPr>
          <p:cNvSpPr>
            <a:spLocks noGrp="1"/>
          </p:cNvSpPr>
          <p:nvPr>
            <p:ph type="title"/>
          </p:nvPr>
        </p:nvSpPr>
        <p:spPr>
          <a:xfrm>
            <a:off x="646110" y="228600"/>
            <a:ext cx="9404723" cy="964602"/>
          </a:xfrm>
        </p:spPr>
        <p:txBody>
          <a:bodyPr/>
          <a:lstStyle/>
          <a:p>
            <a:r>
              <a:rPr lang="en-US" dirty="0"/>
              <a:t>The XP Process</a:t>
            </a:r>
          </a:p>
        </p:txBody>
      </p:sp>
      <p:sp>
        <p:nvSpPr>
          <p:cNvPr id="3" name="Content Placeholder 2">
            <a:extLst>
              <a:ext uri="{FF2B5EF4-FFF2-40B4-BE49-F238E27FC236}">
                <a16:creationId xmlns:a16="http://schemas.microsoft.com/office/drawing/2014/main" id="{3510840B-856A-D441-8EBE-C3A03FF31C09}"/>
              </a:ext>
            </a:extLst>
          </p:cNvPr>
          <p:cNvSpPr>
            <a:spLocks noGrp="1"/>
          </p:cNvSpPr>
          <p:nvPr>
            <p:ph idx="1"/>
          </p:nvPr>
        </p:nvSpPr>
        <p:spPr>
          <a:xfrm>
            <a:off x="646110" y="1021080"/>
            <a:ext cx="10204769" cy="5684520"/>
          </a:xfrm>
        </p:spPr>
        <p:txBody>
          <a:bodyPr>
            <a:normAutofit/>
          </a:bodyPr>
          <a:lstStyle/>
          <a:p>
            <a:pPr marL="0" indent="0">
              <a:buNone/>
            </a:pPr>
            <a:r>
              <a:rPr lang="en-US" sz="2800" b="1" dirty="0"/>
              <a:t>Testing:</a:t>
            </a:r>
          </a:p>
          <a:p>
            <a:pPr marL="0" indent="0">
              <a:lnSpc>
                <a:spcPct val="150000"/>
              </a:lnSpc>
              <a:buNone/>
            </a:pPr>
            <a:r>
              <a:rPr lang="en-US" sz="2600" dirty="0"/>
              <a:t>The unit tests that are created should be implemented using a framework that enables them to be </a:t>
            </a:r>
            <a:r>
              <a:rPr lang="en-US" sz="2600" b="1" dirty="0"/>
              <a:t>automated</a:t>
            </a:r>
            <a:r>
              <a:rPr lang="en-US" sz="2600" dirty="0"/>
              <a:t> (hence, they can be executed easily and repeatedly).</a:t>
            </a:r>
          </a:p>
          <a:p>
            <a:pPr marL="0" indent="0">
              <a:lnSpc>
                <a:spcPct val="150000"/>
              </a:lnSpc>
              <a:buNone/>
            </a:pPr>
            <a:r>
              <a:rPr lang="en-US" sz="2600" dirty="0"/>
              <a:t>XP acceptance tests, also called customer tests, are specified by the customer and focus on overall system features and functionality that are visible and reviewable by the customer. Acceptance tests are derived from user stories that have been implemented as part of a software release.</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8872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F895-5E6A-6243-957E-675274E2D7DF}"/>
              </a:ext>
            </a:extLst>
          </p:cNvPr>
          <p:cNvSpPr>
            <a:spLocks noGrp="1"/>
          </p:cNvSpPr>
          <p:nvPr>
            <p:ph type="title"/>
          </p:nvPr>
        </p:nvSpPr>
        <p:spPr/>
        <p:txBody>
          <a:bodyPr/>
          <a:lstStyle/>
          <a:p>
            <a:r>
              <a:rPr lang="en-US" dirty="0"/>
              <a:t>What is Agile Development Model</a:t>
            </a:r>
          </a:p>
        </p:txBody>
      </p:sp>
      <p:sp>
        <p:nvSpPr>
          <p:cNvPr id="3" name="Content Placeholder 2">
            <a:extLst>
              <a:ext uri="{FF2B5EF4-FFF2-40B4-BE49-F238E27FC236}">
                <a16:creationId xmlns:a16="http://schemas.microsoft.com/office/drawing/2014/main" id="{F5C60F7D-A571-1F40-9B89-58E6CEF8C91A}"/>
              </a:ext>
            </a:extLst>
          </p:cNvPr>
          <p:cNvSpPr>
            <a:spLocks noGrp="1"/>
          </p:cNvSpPr>
          <p:nvPr>
            <p:ph idx="1"/>
          </p:nvPr>
        </p:nvSpPr>
        <p:spPr>
          <a:xfrm>
            <a:off x="646112" y="2052918"/>
            <a:ext cx="10067608" cy="4378362"/>
          </a:xfrm>
        </p:spPr>
        <p:txBody>
          <a:bodyPr>
            <a:normAutofit/>
          </a:bodyPr>
          <a:lstStyle/>
          <a:p>
            <a:r>
              <a:rPr lang="en-US" sz="2800" dirty="0"/>
              <a:t>Agile development is all about accommodating changes during the software engineering process. An Agile team should be one that is able to appropriately respond to changes. </a:t>
            </a:r>
          </a:p>
          <a:p>
            <a:r>
              <a:rPr lang="en-US" sz="2800" dirty="0"/>
              <a:t>Change is what software development is very much about.</a:t>
            </a:r>
          </a:p>
        </p:txBody>
      </p:sp>
    </p:spTree>
    <p:extLst>
      <p:ext uri="{BB962C8B-B14F-4D97-AF65-F5344CB8AC3E}">
        <p14:creationId xmlns:p14="http://schemas.microsoft.com/office/powerpoint/2010/main" val="368521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6D60-F9AE-B54F-913D-4241E152EB14}"/>
              </a:ext>
            </a:extLst>
          </p:cNvPr>
          <p:cNvSpPr>
            <a:spLocks noGrp="1"/>
          </p:cNvSpPr>
          <p:nvPr>
            <p:ph type="title"/>
          </p:nvPr>
        </p:nvSpPr>
        <p:spPr>
          <a:xfrm>
            <a:off x="646111" y="452718"/>
            <a:ext cx="9404723" cy="812202"/>
          </a:xfrm>
        </p:spPr>
        <p:txBody>
          <a:bodyPr/>
          <a:lstStyle/>
          <a:p>
            <a:r>
              <a:rPr lang="en-US" dirty="0"/>
              <a:t>What is Agile Development Model</a:t>
            </a:r>
          </a:p>
        </p:txBody>
      </p:sp>
      <p:sp>
        <p:nvSpPr>
          <p:cNvPr id="3" name="Content Placeholder 2">
            <a:extLst>
              <a:ext uri="{FF2B5EF4-FFF2-40B4-BE49-F238E27FC236}">
                <a16:creationId xmlns:a16="http://schemas.microsoft.com/office/drawing/2014/main" id="{6218D692-16E4-9043-AC38-686824A6AE90}"/>
              </a:ext>
            </a:extLst>
          </p:cNvPr>
          <p:cNvSpPr>
            <a:spLocks noGrp="1"/>
          </p:cNvSpPr>
          <p:nvPr>
            <p:ph idx="1"/>
          </p:nvPr>
        </p:nvSpPr>
        <p:spPr>
          <a:xfrm>
            <a:off x="426720" y="1264920"/>
            <a:ext cx="10012680" cy="5394960"/>
          </a:xfrm>
        </p:spPr>
        <p:txBody>
          <a:bodyPr>
            <a:normAutofit lnSpcReduction="10000"/>
          </a:bodyPr>
          <a:lstStyle/>
          <a:p>
            <a:pPr>
              <a:lnSpc>
                <a:spcPct val="150000"/>
              </a:lnSpc>
            </a:pPr>
            <a:r>
              <a:rPr lang="en-US" sz="2800" dirty="0"/>
              <a:t>It emphasizes </a:t>
            </a:r>
            <a:r>
              <a:rPr lang="en-US" sz="2800" b="1" dirty="0"/>
              <a:t>rapid delivery </a:t>
            </a:r>
            <a:r>
              <a:rPr lang="en-US" sz="2800" dirty="0"/>
              <a:t>of operational software and de-emphasizes the importance of intermediate work products (not always a good thing); </a:t>
            </a:r>
          </a:p>
          <a:p>
            <a:pPr>
              <a:lnSpc>
                <a:spcPct val="150000"/>
              </a:lnSpc>
            </a:pPr>
            <a:r>
              <a:rPr lang="en-US" sz="2800" dirty="0"/>
              <a:t>it adopts the </a:t>
            </a:r>
            <a:r>
              <a:rPr lang="en-US" sz="2800" b="1" dirty="0"/>
              <a:t>customer</a:t>
            </a:r>
            <a:r>
              <a:rPr lang="en-US" sz="2800" dirty="0"/>
              <a:t> as a part of the development team and works to eliminate the “us and them” attitude found in many software projects; </a:t>
            </a:r>
          </a:p>
          <a:p>
            <a:pPr>
              <a:lnSpc>
                <a:spcPct val="150000"/>
              </a:lnSpc>
            </a:pPr>
            <a:r>
              <a:rPr lang="en-US" sz="2800" dirty="0"/>
              <a:t>it recognizes that planning in an uncertain world has its limits and that a project plan must be flexible.</a:t>
            </a:r>
          </a:p>
          <a:p>
            <a:endParaRPr lang="en-US" dirty="0"/>
          </a:p>
        </p:txBody>
      </p:sp>
    </p:spTree>
    <p:extLst>
      <p:ext uri="{BB962C8B-B14F-4D97-AF65-F5344CB8AC3E}">
        <p14:creationId xmlns:p14="http://schemas.microsoft.com/office/powerpoint/2010/main" val="235662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2FC3-385D-8C43-B72F-EE2F09FB93DC}"/>
              </a:ext>
            </a:extLst>
          </p:cNvPr>
          <p:cNvSpPr>
            <a:spLocks noGrp="1"/>
          </p:cNvSpPr>
          <p:nvPr>
            <p:ph type="title"/>
          </p:nvPr>
        </p:nvSpPr>
        <p:spPr>
          <a:xfrm>
            <a:off x="646111" y="330798"/>
            <a:ext cx="9549449" cy="659802"/>
          </a:xfrm>
        </p:spPr>
        <p:txBody>
          <a:bodyPr/>
          <a:lstStyle/>
          <a:p>
            <a:r>
              <a:rPr lang="en-US" dirty="0"/>
              <a:t>Key traits of an Agile team</a:t>
            </a:r>
          </a:p>
        </p:txBody>
      </p:sp>
      <p:sp>
        <p:nvSpPr>
          <p:cNvPr id="3" name="Content Placeholder 2">
            <a:extLst>
              <a:ext uri="{FF2B5EF4-FFF2-40B4-BE49-F238E27FC236}">
                <a16:creationId xmlns:a16="http://schemas.microsoft.com/office/drawing/2014/main" id="{9CF77B37-C4A1-524D-8E62-9C520DC55B89}"/>
              </a:ext>
            </a:extLst>
          </p:cNvPr>
          <p:cNvSpPr>
            <a:spLocks noGrp="1"/>
          </p:cNvSpPr>
          <p:nvPr>
            <p:ph idx="1"/>
          </p:nvPr>
        </p:nvSpPr>
        <p:spPr>
          <a:xfrm>
            <a:off x="646112" y="1249680"/>
            <a:ext cx="9549448" cy="5440680"/>
          </a:xfrm>
        </p:spPr>
        <p:txBody>
          <a:bodyPr/>
          <a:lstStyle/>
          <a:p>
            <a:r>
              <a:rPr lang="en-US" sz="2800" b="1" dirty="0"/>
              <a:t>Competence</a:t>
            </a:r>
            <a:r>
              <a:rPr lang="en-US" sz="2800" dirty="0"/>
              <a:t>: Competence encompasses innate talent, specific software-related skills and overall knowledge of the process that the team has chosen to apply. </a:t>
            </a:r>
          </a:p>
          <a:p>
            <a:pPr marL="0" indent="0">
              <a:buNone/>
            </a:pPr>
            <a:endParaRPr lang="en-US" sz="2800" dirty="0"/>
          </a:p>
          <a:p>
            <a:r>
              <a:rPr lang="en-US" sz="2800" b="1" dirty="0"/>
              <a:t>Common focus: </a:t>
            </a:r>
            <a:r>
              <a:rPr lang="en-US" sz="2800" dirty="0"/>
              <a:t>Although members of the agile team may perform different tasks and bring different skills to the project, all should be focused on one goal—to deliver a working </a:t>
            </a:r>
            <a:r>
              <a:rPr lang="en-US" sz="2800" b="1" dirty="0"/>
              <a:t>software</a:t>
            </a:r>
            <a:r>
              <a:rPr lang="en-US" sz="2800" dirty="0"/>
              <a:t> </a:t>
            </a:r>
            <a:r>
              <a:rPr lang="en-US" sz="2800" b="1" dirty="0"/>
              <a:t>increment</a:t>
            </a:r>
            <a:r>
              <a:rPr lang="en-US" sz="2800" dirty="0"/>
              <a:t> to the customer </a:t>
            </a:r>
            <a:r>
              <a:rPr lang="en-US" sz="2800" b="1" dirty="0"/>
              <a:t>within the time promised</a:t>
            </a:r>
            <a:r>
              <a:rPr lang="en-US" sz="2800"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0048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2FC3-385D-8C43-B72F-EE2F09FB93DC}"/>
              </a:ext>
            </a:extLst>
          </p:cNvPr>
          <p:cNvSpPr>
            <a:spLocks noGrp="1"/>
          </p:cNvSpPr>
          <p:nvPr>
            <p:ph type="title"/>
          </p:nvPr>
        </p:nvSpPr>
        <p:spPr>
          <a:xfrm>
            <a:off x="646111" y="330798"/>
            <a:ext cx="9549449" cy="659802"/>
          </a:xfrm>
        </p:spPr>
        <p:txBody>
          <a:bodyPr/>
          <a:lstStyle/>
          <a:p>
            <a:r>
              <a:rPr lang="en-US" dirty="0"/>
              <a:t>Key traits of an Agile team</a:t>
            </a:r>
          </a:p>
        </p:txBody>
      </p:sp>
      <p:sp>
        <p:nvSpPr>
          <p:cNvPr id="3" name="Content Placeholder 2">
            <a:extLst>
              <a:ext uri="{FF2B5EF4-FFF2-40B4-BE49-F238E27FC236}">
                <a16:creationId xmlns:a16="http://schemas.microsoft.com/office/drawing/2014/main" id="{9CF77B37-C4A1-524D-8E62-9C520DC55B89}"/>
              </a:ext>
            </a:extLst>
          </p:cNvPr>
          <p:cNvSpPr>
            <a:spLocks noGrp="1"/>
          </p:cNvSpPr>
          <p:nvPr>
            <p:ph idx="1"/>
          </p:nvPr>
        </p:nvSpPr>
        <p:spPr>
          <a:xfrm>
            <a:off x="646112" y="1722120"/>
            <a:ext cx="9549448" cy="4968240"/>
          </a:xfrm>
        </p:spPr>
        <p:txBody>
          <a:bodyPr/>
          <a:lstStyle/>
          <a:p>
            <a:r>
              <a:rPr lang="en-US" sz="2800" b="1" dirty="0"/>
              <a:t>Collaboration: </a:t>
            </a:r>
            <a:r>
              <a:rPr lang="en-US" sz="2800" dirty="0"/>
              <a:t>Team members must collaborate with one another and all other stakeholders. </a:t>
            </a:r>
          </a:p>
          <a:p>
            <a:pPr marL="0" indent="0">
              <a:buNone/>
            </a:pPr>
            <a:endParaRPr lang="en-US" sz="2800" dirty="0"/>
          </a:p>
          <a:p>
            <a:r>
              <a:rPr lang="en-US" sz="2800" b="1" dirty="0"/>
              <a:t>Decision-making ability: </a:t>
            </a:r>
            <a:r>
              <a:rPr lang="en-US" sz="2800" dirty="0"/>
              <a:t>An Agile team must be allowed the freedom to control its own destiny. This implies that the team is given autonomy—decision-making authority for both technical and project issues.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209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2FC3-385D-8C43-B72F-EE2F09FB93DC}"/>
              </a:ext>
            </a:extLst>
          </p:cNvPr>
          <p:cNvSpPr>
            <a:spLocks noGrp="1"/>
          </p:cNvSpPr>
          <p:nvPr>
            <p:ph type="title"/>
          </p:nvPr>
        </p:nvSpPr>
        <p:spPr>
          <a:xfrm>
            <a:off x="646111" y="330798"/>
            <a:ext cx="9549449" cy="659802"/>
          </a:xfrm>
        </p:spPr>
        <p:txBody>
          <a:bodyPr/>
          <a:lstStyle/>
          <a:p>
            <a:r>
              <a:rPr lang="en-US" dirty="0"/>
              <a:t>Key traits of an Agile team</a:t>
            </a:r>
          </a:p>
        </p:txBody>
      </p:sp>
      <p:sp>
        <p:nvSpPr>
          <p:cNvPr id="3" name="Content Placeholder 2">
            <a:extLst>
              <a:ext uri="{FF2B5EF4-FFF2-40B4-BE49-F238E27FC236}">
                <a16:creationId xmlns:a16="http://schemas.microsoft.com/office/drawing/2014/main" id="{9CF77B37-C4A1-524D-8E62-9C520DC55B89}"/>
              </a:ext>
            </a:extLst>
          </p:cNvPr>
          <p:cNvSpPr>
            <a:spLocks noGrp="1"/>
          </p:cNvSpPr>
          <p:nvPr>
            <p:ph idx="1"/>
          </p:nvPr>
        </p:nvSpPr>
        <p:spPr>
          <a:xfrm>
            <a:off x="646112" y="1554480"/>
            <a:ext cx="9549448" cy="5135880"/>
          </a:xfrm>
        </p:spPr>
        <p:txBody>
          <a:bodyPr/>
          <a:lstStyle/>
          <a:p>
            <a:r>
              <a:rPr lang="en-US" sz="2800" b="1" dirty="0"/>
              <a:t>Collaboration: </a:t>
            </a:r>
            <a:r>
              <a:rPr lang="en-US" sz="2800" dirty="0"/>
              <a:t>Team members must collaborate with one another and all other stakeholders. </a:t>
            </a:r>
          </a:p>
          <a:p>
            <a:pPr marL="0" indent="0">
              <a:buNone/>
            </a:pPr>
            <a:endParaRPr lang="en-US" sz="2800" dirty="0"/>
          </a:p>
          <a:p>
            <a:r>
              <a:rPr lang="en-US" sz="2800" b="1" dirty="0"/>
              <a:t>Fuzzy problem-solving ability: </a:t>
            </a:r>
            <a:r>
              <a:rPr lang="en-US" sz="2800" dirty="0"/>
              <a:t>An Agile team must accept the fact that the problem they are solving today may not be the problem that needs to be solved tomorrow. However, lessons learned from any problem-solving activity (including those that solve the wrong problem) may be of benefit to the team later in the project.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4495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2FC3-385D-8C43-B72F-EE2F09FB93DC}"/>
              </a:ext>
            </a:extLst>
          </p:cNvPr>
          <p:cNvSpPr>
            <a:spLocks noGrp="1"/>
          </p:cNvSpPr>
          <p:nvPr>
            <p:ph type="title"/>
          </p:nvPr>
        </p:nvSpPr>
        <p:spPr>
          <a:xfrm>
            <a:off x="646111" y="330798"/>
            <a:ext cx="9549449" cy="659802"/>
          </a:xfrm>
        </p:spPr>
        <p:txBody>
          <a:bodyPr/>
          <a:lstStyle/>
          <a:p>
            <a:r>
              <a:rPr lang="en-US" dirty="0"/>
              <a:t>Key traits of an Agile team</a:t>
            </a:r>
          </a:p>
        </p:txBody>
      </p:sp>
      <p:sp>
        <p:nvSpPr>
          <p:cNvPr id="3" name="Content Placeholder 2">
            <a:extLst>
              <a:ext uri="{FF2B5EF4-FFF2-40B4-BE49-F238E27FC236}">
                <a16:creationId xmlns:a16="http://schemas.microsoft.com/office/drawing/2014/main" id="{9CF77B37-C4A1-524D-8E62-9C520DC55B89}"/>
              </a:ext>
            </a:extLst>
          </p:cNvPr>
          <p:cNvSpPr>
            <a:spLocks noGrp="1"/>
          </p:cNvSpPr>
          <p:nvPr>
            <p:ph idx="1"/>
          </p:nvPr>
        </p:nvSpPr>
        <p:spPr>
          <a:xfrm>
            <a:off x="646112" y="1554480"/>
            <a:ext cx="9549448" cy="5135880"/>
          </a:xfrm>
        </p:spPr>
        <p:txBody>
          <a:bodyPr>
            <a:normAutofit/>
          </a:bodyPr>
          <a:lstStyle/>
          <a:p>
            <a:r>
              <a:rPr lang="en-US" sz="2800" b="1" dirty="0"/>
              <a:t>Mutual trust and respect: </a:t>
            </a:r>
            <a:r>
              <a:rPr lang="en-US" sz="2800" dirty="0"/>
              <a:t>A jelled team exhibits the trust and respect that are necessary to make them “so strongly knit that the whole is greater than the sum of the parts.”</a:t>
            </a:r>
          </a:p>
          <a:p>
            <a:pPr marL="0" indent="0">
              <a:buNone/>
            </a:pPr>
            <a:endParaRPr lang="en-US" sz="2800" dirty="0"/>
          </a:p>
          <a:p>
            <a:r>
              <a:rPr lang="en-US" sz="2800" b="1" dirty="0"/>
              <a:t>Self organization: </a:t>
            </a:r>
            <a:r>
              <a:rPr lang="en-US" sz="2800" dirty="0"/>
              <a:t>The team should be able to manage itself by; </a:t>
            </a:r>
            <a:r>
              <a:rPr lang="en-US" sz="2800" dirty="0" err="1"/>
              <a:t>i</a:t>
            </a:r>
            <a:r>
              <a:rPr lang="en-US" sz="2800" dirty="0"/>
              <a:t>) organizing itself for the work to be done, ii) organizing the process to best accommodate its local environment, iii) organizing the work schedule to best achieve delivery of the software increment.</a:t>
            </a:r>
          </a:p>
          <a:p>
            <a:endParaRPr lang="en-US" dirty="0"/>
          </a:p>
          <a:p>
            <a:endParaRPr lang="en-US" sz="28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5318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188F-D7BF-524B-B70C-AC2AC06527B1}"/>
              </a:ext>
            </a:extLst>
          </p:cNvPr>
          <p:cNvSpPr>
            <a:spLocks noGrp="1"/>
          </p:cNvSpPr>
          <p:nvPr>
            <p:ph type="title"/>
          </p:nvPr>
        </p:nvSpPr>
        <p:spPr>
          <a:xfrm>
            <a:off x="646111" y="452718"/>
            <a:ext cx="9404723" cy="842682"/>
          </a:xfrm>
        </p:spPr>
        <p:txBody>
          <a:bodyPr/>
          <a:lstStyle/>
          <a:p>
            <a:r>
              <a:rPr lang="en-US" dirty="0"/>
              <a:t>Extreme Programming (XP)</a:t>
            </a:r>
          </a:p>
        </p:txBody>
      </p:sp>
      <p:sp>
        <p:nvSpPr>
          <p:cNvPr id="3" name="Content Placeholder 2">
            <a:extLst>
              <a:ext uri="{FF2B5EF4-FFF2-40B4-BE49-F238E27FC236}">
                <a16:creationId xmlns:a16="http://schemas.microsoft.com/office/drawing/2014/main" id="{1B7574A5-8686-804D-B20A-9EA9B5099074}"/>
              </a:ext>
            </a:extLst>
          </p:cNvPr>
          <p:cNvSpPr>
            <a:spLocks noGrp="1"/>
          </p:cNvSpPr>
          <p:nvPr>
            <p:ph idx="1"/>
          </p:nvPr>
        </p:nvSpPr>
        <p:spPr>
          <a:xfrm>
            <a:off x="646112" y="1478280"/>
            <a:ext cx="9404722" cy="5196840"/>
          </a:xfrm>
        </p:spPr>
        <p:txBody>
          <a:bodyPr>
            <a:noAutofit/>
          </a:bodyPr>
          <a:lstStyle/>
          <a:p>
            <a:r>
              <a:rPr lang="en-US" sz="2800" dirty="0"/>
              <a:t>This is the most widely used approach to agile software development. </a:t>
            </a:r>
          </a:p>
          <a:p>
            <a:pPr marL="0" indent="0">
              <a:buNone/>
            </a:pPr>
            <a:endParaRPr lang="en-US" sz="2800" dirty="0"/>
          </a:p>
          <a:p>
            <a:pPr marL="0" indent="0">
              <a:buNone/>
            </a:pPr>
            <a:r>
              <a:rPr lang="en-US" sz="2800" b="1" dirty="0"/>
              <a:t>XP Values</a:t>
            </a:r>
          </a:p>
          <a:p>
            <a:r>
              <a:rPr lang="en-US" sz="2800" dirty="0"/>
              <a:t>Communication</a:t>
            </a:r>
          </a:p>
          <a:p>
            <a:r>
              <a:rPr lang="en-US" sz="2800" dirty="0"/>
              <a:t>Simplicity</a:t>
            </a:r>
          </a:p>
          <a:p>
            <a:r>
              <a:rPr lang="en-US" sz="2800" dirty="0"/>
              <a:t>Feedback</a:t>
            </a:r>
          </a:p>
          <a:p>
            <a:r>
              <a:rPr lang="en-US" sz="2800" dirty="0"/>
              <a:t>Courage/Discipline</a:t>
            </a:r>
          </a:p>
          <a:p>
            <a:r>
              <a:rPr lang="en-US" sz="2800" dirty="0"/>
              <a:t>Respect</a:t>
            </a:r>
          </a:p>
        </p:txBody>
      </p:sp>
    </p:spTree>
    <p:extLst>
      <p:ext uri="{BB962C8B-B14F-4D97-AF65-F5344CB8AC3E}">
        <p14:creationId xmlns:p14="http://schemas.microsoft.com/office/powerpoint/2010/main" val="91987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DAC9-B160-EE4B-9326-61ABE060F78C}"/>
              </a:ext>
            </a:extLst>
          </p:cNvPr>
          <p:cNvSpPr>
            <a:spLocks noGrp="1"/>
          </p:cNvSpPr>
          <p:nvPr>
            <p:ph type="title"/>
          </p:nvPr>
        </p:nvSpPr>
        <p:spPr>
          <a:xfrm>
            <a:off x="646111" y="452718"/>
            <a:ext cx="9404723" cy="979842"/>
          </a:xfrm>
        </p:spPr>
        <p:txBody>
          <a:bodyPr/>
          <a:lstStyle/>
          <a:p>
            <a:r>
              <a:rPr lang="en-US" dirty="0"/>
              <a:t>XP Values</a:t>
            </a:r>
          </a:p>
        </p:txBody>
      </p:sp>
      <p:sp>
        <p:nvSpPr>
          <p:cNvPr id="3" name="Content Placeholder 2">
            <a:extLst>
              <a:ext uri="{FF2B5EF4-FFF2-40B4-BE49-F238E27FC236}">
                <a16:creationId xmlns:a16="http://schemas.microsoft.com/office/drawing/2014/main" id="{F7494DAD-83A2-2D43-929E-CACA0D5E4258}"/>
              </a:ext>
            </a:extLst>
          </p:cNvPr>
          <p:cNvSpPr>
            <a:spLocks noGrp="1"/>
          </p:cNvSpPr>
          <p:nvPr>
            <p:ph idx="1"/>
          </p:nvPr>
        </p:nvSpPr>
        <p:spPr>
          <a:xfrm>
            <a:off x="646112" y="1630680"/>
            <a:ext cx="9403742" cy="4617719"/>
          </a:xfrm>
        </p:spPr>
        <p:txBody>
          <a:bodyPr/>
          <a:lstStyle/>
          <a:p>
            <a:r>
              <a:rPr lang="en-US" sz="2800" b="1" dirty="0"/>
              <a:t>Communication:</a:t>
            </a:r>
          </a:p>
          <a:p>
            <a:pPr marL="0" indent="0" algn="just">
              <a:buNone/>
            </a:pPr>
            <a:r>
              <a:rPr lang="en-US" sz="2800" dirty="0"/>
              <a:t>XP emphasizes close, yet informal (verbal) collaboration between customers and developers, the establishment of effective metaphors for communicating important concepts, continuous feedback, and the avoidance of voluminous documentation as a communication medium.</a:t>
            </a:r>
          </a:p>
          <a:p>
            <a:pPr marL="0" indent="0">
              <a:buNone/>
            </a:pPr>
            <a:endParaRPr lang="en-US" dirty="0"/>
          </a:p>
        </p:txBody>
      </p:sp>
    </p:spTree>
    <p:extLst>
      <p:ext uri="{BB962C8B-B14F-4D97-AF65-F5344CB8AC3E}">
        <p14:creationId xmlns:p14="http://schemas.microsoft.com/office/powerpoint/2010/main" val="1408712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{D9D72531-025F-314B-B4C9-33690B839A17}tf10001062</Template>
  <TotalTime>348</TotalTime>
  <Words>1410</Words>
  <Application>Microsoft Macintosh PowerPoint</Application>
  <PresentationFormat>Widescreen</PresentationFormat>
  <Paragraphs>129</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AGILE DEVELOPMENT MODELS</vt:lpstr>
      <vt:lpstr>What is Agile Development Model</vt:lpstr>
      <vt:lpstr>What is Agile Development Model</vt:lpstr>
      <vt:lpstr>Key traits of an Agile team</vt:lpstr>
      <vt:lpstr>Key traits of an Agile team</vt:lpstr>
      <vt:lpstr>Key traits of an Agile team</vt:lpstr>
      <vt:lpstr>Key traits of an Agile team</vt:lpstr>
      <vt:lpstr>Extreme Programming (XP)</vt:lpstr>
      <vt:lpstr>XP Values</vt:lpstr>
      <vt:lpstr>XP Values</vt:lpstr>
      <vt:lpstr>XP Values</vt:lpstr>
      <vt:lpstr>XP Values</vt:lpstr>
      <vt:lpstr>XP Values</vt:lpstr>
      <vt:lpstr>The XP Process</vt:lpstr>
      <vt:lpstr>The XP Process</vt:lpstr>
      <vt:lpstr>The XP Process</vt:lpstr>
      <vt:lpstr>The XP Process</vt:lpstr>
      <vt:lpstr>The XP Process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DEVELOPMENT MODELS</dc:title>
  <dc:creator>Microsoft Office User</dc:creator>
  <cp:lastModifiedBy>Microsoft Office User</cp:lastModifiedBy>
  <cp:revision>18</cp:revision>
  <dcterms:created xsi:type="dcterms:W3CDTF">2020-02-04T14:24:24Z</dcterms:created>
  <dcterms:modified xsi:type="dcterms:W3CDTF">2020-02-04T20:13:08Z</dcterms:modified>
</cp:coreProperties>
</file>