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2717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29" autoAdjust="0"/>
  </p:normalViewPr>
  <p:slideViewPr>
    <p:cSldViewPr snapToGrid="0">
      <p:cViewPr varScale="1">
        <p:scale>
          <a:sx n="53" d="100"/>
          <a:sy n="53" d="100"/>
        </p:scale>
        <p:origin x="96" y="10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E4B274-B9F9-4C0E-A3B8-88D84C41E3CD}" type="datetimeFigureOut">
              <a:rPr lang="en-GB" smtClean="0"/>
              <a:t>16/03/2022</a:t>
            </a:fld>
            <a:endParaRPr lang="en-GB"/>
          </a:p>
        </p:txBody>
      </p:sp>
      <p:sp>
        <p:nvSpPr>
          <p:cNvPr id="5" name="Footer Placeholder 4"/>
          <p:cNvSpPr>
            <a:spLocks noGrp="1"/>
          </p:cNvSpPr>
          <p:nvPr>
            <p:ph type="ftr" sz="quarter" idx="11"/>
          </p:nvPr>
        </p:nvSpPr>
        <p:spPr/>
        <p:txBody>
          <a:bodyPr/>
          <a:lstStyle/>
          <a:p>
            <a:endParaRPr lang="en-GB"/>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843A1EF-A597-43C1-92EB-1C2108ED59BC}" type="slidenum">
              <a:rPr lang="en-GB" smtClean="0"/>
              <a:t>‹#›</a:t>
            </a:fld>
            <a:endParaRPr lang="en-GB"/>
          </a:p>
        </p:txBody>
      </p:sp>
    </p:spTree>
    <p:extLst>
      <p:ext uri="{BB962C8B-B14F-4D97-AF65-F5344CB8AC3E}">
        <p14:creationId xmlns:p14="http://schemas.microsoft.com/office/powerpoint/2010/main" val="754497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6E4B274-B9F9-4C0E-A3B8-88D84C41E3CD}" type="datetimeFigureOut">
              <a:rPr lang="en-GB" smtClean="0"/>
              <a:t>16/03/2022</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843A1EF-A597-43C1-92EB-1C2108ED59BC}" type="slidenum">
              <a:rPr lang="en-GB" smtClean="0"/>
              <a:t>‹#›</a:t>
            </a:fld>
            <a:endParaRPr lang="en-GB"/>
          </a:p>
        </p:txBody>
      </p:sp>
    </p:spTree>
    <p:extLst>
      <p:ext uri="{BB962C8B-B14F-4D97-AF65-F5344CB8AC3E}">
        <p14:creationId xmlns:p14="http://schemas.microsoft.com/office/powerpoint/2010/main" val="2607569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6E4B274-B9F9-4C0E-A3B8-88D84C41E3CD}" type="datetimeFigureOut">
              <a:rPr lang="en-GB" smtClean="0"/>
              <a:t>16/03/2022</a:t>
            </a:fld>
            <a:endParaRPr lang="en-GB"/>
          </a:p>
        </p:txBody>
      </p:sp>
      <p:sp>
        <p:nvSpPr>
          <p:cNvPr id="5" name="Footer Placeholder 4"/>
          <p:cNvSpPr>
            <a:spLocks noGrp="1"/>
          </p:cNvSpPr>
          <p:nvPr>
            <p:ph type="ftr" sz="quarter" idx="11"/>
          </p:nvPr>
        </p:nvSpPr>
        <p:spPr/>
        <p:txBody>
          <a:bodyPr/>
          <a:lstStyle/>
          <a:p>
            <a:endParaRPr lang="en-GB"/>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843A1EF-A597-43C1-92EB-1C2108ED59BC}" type="slidenum">
              <a:rPr lang="en-GB" smtClean="0"/>
              <a:t>‹#›</a:t>
            </a:fld>
            <a:endParaRPr lang="en-GB"/>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533078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26E4B274-B9F9-4C0E-A3B8-88D84C41E3CD}" type="datetimeFigureOut">
              <a:rPr lang="en-GB" smtClean="0"/>
              <a:t>16/03/2022</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843A1EF-A597-43C1-92EB-1C2108ED59BC}" type="slidenum">
              <a:rPr lang="en-GB" smtClean="0"/>
              <a:t>‹#›</a:t>
            </a:fld>
            <a:endParaRPr lang="en-GB"/>
          </a:p>
        </p:txBody>
      </p:sp>
    </p:spTree>
    <p:extLst>
      <p:ext uri="{BB962C8B-B14F-4D97-AF65-F5344CB8AC3E}">
        <p14:creationId xmlns:p14="http://schemas.microsoft.com/office/powerpoint/2010/main" val="6757829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26E4B274-B9F9-4C0E-A3B8-88D84C41E3CD}" type="datetimeFigureOut">
              <a:rPr lang="en-GB" smtClean="0"/>
              <a:t>16/03/2022</a:t>
            </a:fld>
            <a:endParaRPr lang="en-GB"/>
          </a:p>
        </p:txBody>
      </p:sp>
      <p:sp>
        <p:nvSpPr>
          <p:cNvPr id="6" name="Footer Placeholder 5"/>
          <p:cNvSpPr>
            <a:spLocks noGrp="1"/>
          </p:cNvSpPr>
          <p:nvPr>
            <p:ph type="ftr" sz="quarter" idx="11"/>
          </p:nvPr>
        </p:nvSpPr>
        <p:spPr/>
        <p:txBody>
          <a:bodyPr/>
          <a:lstStyle/>
          <a:p>
            <a:endParaRPr lang="en-GB"/>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843A1EF-A597-43C1-92EB-1C2108ED59BC}" type="slidenum">
              <a:rPr lang="en-GB" smtClean="0"/>
              <a:t>‹#›</a:t>
            </a:fld>
            <a:endParaRPr lang="en-GB"/>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684317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26E4B274-B9F9-4C0E-A3B8-88D84C41E3CD}" type="datetimeFigureOut">
              <a:rPr lang="en-GB" smtClean="0"/>
              <a:t>16/03/2022</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843A1EF-A597-43C1-92EB-1C2108ED59BC}" type="slidenum">
              <a:rPr lang="en-GB" smtClean="0"/>
              <a:t>‹#›</a:t>
            </a:fld>
            <a:endParaRPr lang="en-GB"/>
          </a:p>
        </p:txBody>
      </p:sp>
    </p:spTree>
    <p:extLst>
      <p:ext uri="{BB962C8B-B14F-4D97-AF65-F5344CB8AC3E}">
        <p14:creationId xmlns:p14="http://schemas.microsoft.com/office/powerpoint/2010/main" val="8089109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E4B274-B9F9-4C0E-A3B8-88D84C41E3CD}" type="datetimeFigureOut">
              <a:rPr lang="en-GB" smtClean="0"/>
              <a:t>16/03/2022</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843A1EF-A597-43C1-92EB-1C2108ED59BC}" type="slidenum">
              <a:rPr lang="en-GB" smtClean="0"/>
              <a:t>‹#›</a:t>
            </a:fld>
            <a:endParaRPr lang="en-GB"/>
          </a:p>
        </p:txBody>
      </p:sp>
    </p:spTree>
    <p:extLst>
      <p:ext uri="{BB962C8B-B14F-4D97-AF65-F5344CB8AC3E}">
        <p14:creationId xmlns:p14="http://schemas.microsoft.com/office/powerpoint/2010/main" val="14816552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E4B274-B9F9-4C0E-A3B8-88D84C41E3CD}" type="datetimeFigureOut">
              <a:rPr lang="en-GB" smtClean="0"/>
              <a:t>16/03/2022</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843A1EF-A597-43C1-92EB-1C2108ED59BC}" type="slidenum">
              <a:rPr lang="en-GB" smtClean="0"/>
              <a:t>‹#›</a:t>
            </a:fld>
            <a:endParaRPr lang="en-GB"/>
          </a:p>
        </p:txBody>
      </p:sp>
    </p:spTree>
    <p:extLst>
      <p:ext uri="{BB962C8B-B14F-4D97-AF65-F5344CB8AC3E}">
        <p14:creationId xmlns:p14="http://schemas.microsoft.com/office/powerpoint/2010/main" val="1043968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E4B274-B9F9-4C0E-A3B8-88D84C41E3CD}" type="datetimeFigureOut">
              <a:rPr lang="en-GB" smtClean="0"/>
              <a:t>16/03/2022</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843A1EF-A597-43C1-92EB-1C2108ED59BC}" type="slidenum">
              <a:rPr lang="en-GB" smtClean="0"/>
              <a:t>‹#›</a:t>
            </a:fld>
            <a:endParaRPr lang="en-GB"/>
          </a:p>
        </p:txBody>
      </p:sp>
    </p:spTree>
    <p:extLst>
      <p:ext uri="{BB962C8B-B14F-4D97-AF65-F5344CB8AC3E}">
        <p14:creationId xmlns:p14="http://schemas.microsoft.com/office/powerpoint/2010/main" val="2329070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6E4B274-B9F9-4C0E-A3B8-88D84C41E3CD}" type="datetimeFigureOut">
              <a:rPr lang="en-GB" smtClean="0"/>
              <a:t>16/03/2022</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843A1EF-A597-43C1-92EB-1C2108ED59BC}" type="slidenum">
              <a:rPr lang="en-GB" smtClean="0"/>
              <a:t>‹#›</a:t>
            </a:fld>
            <a:endParaRPr lang="en-GB"/>
          </a:p>
        </p:txBody>
      </p:sp>
    </p:spTree>
    <p:extLst>
      <p:ext uri="{BB962C8B-B14F-4D97-AF65-F5344CB8AC3E}">
        <p14:creationId xmlns:p14="http://schemas.microsoft.com/office/powerpoint/2010/main" val="1615302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E4B274-B9F9-4C0E-A3B8-88D84C41E3CD}" type="datetimeFigureOut">
              <a:rPr lang="en-GB" smtClean="0"/>
              <a:t>16/03/2022</a:t>
            </a:fld>
            <a:endParaRPr lang="en-GB"/>
          </a:p>
        </p:txBody>
      </p:sp>
      <p:sp>
        <p:nvSpPr>
          <p:cNvPr id="6" name="Footer Placeholder 5"/>
          <p:cNvSpPr>
            <a:spLocks noGrp="1"/>
          </p:cNvSpPr>
          <p:nvPr>
            <p:ph type="ftr" sz="quarter" idx="11"/>
          </p:nvPr>
        </p:nvSpPr>
        <p:spPr/>
        <p:txBody>
          <a:bodyPr/>
          <a:lstStyle/>
          <a:p>
            <a:endParaRPr lang="en-GB"/>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843A1EF-A597-43C1-92EB-1C2108ED59BC}" type="slidenum">
              <a:rPr lang="en-GB" smtClean="0"/>
              <a:t>‹#›</a:t>
            </a:fld>
            <a:endParaRPr lang="en-GB"/>
          </a:p>
        </p:txBody>
      </p:sp>
    </p:spTree>
    <p:extLst>
      <p:ext uri="{BB962C8B-B14F-4D97-AF65-F5344CB8AC3E}">
        <p14:creationId xmlns:p14="http://schemas.microsoft.com/office/powerpoint/2010/main" val="1536568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E4B274-B9F9-4C0E-A3B8-88D84C41E3CD}" type="datetimeFigureOut">
              <a:rPr lang="en-GB" smtClean="0"/>
              <a:t>16/03/2022</a:t>
            </a:fld>
            <a:endParaRPr lang="en-GB"/>
          </a:p>
        </p:txBody>
      </p:sp>
      <p:sp>
        <p:nvSpPr>
          <p:cNvPr id="8" name="Footer Placeholder 7"/>
          <p:cNvSpPr>
            <a:spLocks noGrp="1"/>
          </p:cNvSpPr>
          <p:nvPr>
            <p:ph type="ftr" sz="quarter" idx="11"/>
          </p:nvPr>
        </p:nvSpPr>
        <p:spPr/>
        <p:txBody>
          <a:bodyPr/>
          <a:lstStyle/>
          <a:p>
            <a:endParaRPr lang="en-GB"/>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843A1EF-A597-43C1-92EB-1C2108ED59BC}" type="slidenum">
              <a:rPr lang="en-GB" smtClean="0"/>
              <a:t>‹#›</a:t>
            </a:fld>
            <a:endParaRPr lang="en-GB"/>
          </a:p>
        </p:txBody>
      </p:sp>
    </p:spTree>
    <p:extLst>
      <p:ext uri="{BB962C8B-B14F-4D97-AF65-F5344CB8AC3E}">
        <p14:creationId xmlns:p14="http://schemas.microsoft.com/office/powerpoint/2010/main" val="2786512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E4B274-B9F9-4C0E-A3B8-88D84C41E3CD}" type="datetimeFigureOut">
              <a:rPr lang="en-GB" smtClean="0"/>
              <a:t>16/03/2022</a:t>
            </a:fld>
            <a:endParaRPr lang="en-GB"/>
          </a:p>
        </p:txBody>
      </p:sp>
      <p:sp>
        <p:nvSpPr>
          <p:cNvPr id="4" name="Footer Placeholder 3"/>
          <p:cNvSpPr>
            <a:spLocks noGrp="1"/>
          </p:cNvSpPr>
          <p:nvPr>
            <p:ph type="ftr" sz="quarter" idx="11"/>
          </p:nvPr>
        </p:nvSpPr>
        <p:spPr/>
        <p:txBody>
          <a:bodyPr/>
          <a:lstStyle/>
          <a:p>
            <a:endParaRPr lang="en-GB"/>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843A1EF-A597-43C1-92EB-1C2108ED59BC}" type="slidenum">
              <a:rPr lang="en-GB" smtClean="0"/>
              <a:t>‹#›</a:t>
            </a:fld>
            <a:endParaRPr lang="en-GB"/>
          </a:p>
        </p:txBody>
      </p:sp>
    </p:spTree>
    <p:extLst>
      <p:ext uri="{BB962C8B-B14F-4D97-AF65-F5344CB8AC3E}">
        <p14:creationId xmlns:p14="http://schemas.microsoft.com/office/powerpoint/2010/main" val="510449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E4B274-B9F9-4C0E-A3B8-88D84C41E3CD}" type="datetimeFigureOut">
              <a:rPr lang="en-GB" smtClean="0"/>
              <a:t>16/03/2022</a:t>
            </a:fld>
            <a:endParaRPr lang="en-GB"/>
          </a:p>
        </p:txBody>
      </p:sp>
      <p:sp>
        <p:nvSpPr>
          <p:cNvPr id="3" name="Footer Placeholder 2"/>
          <p:cNvSpPr>
            <a:spLocks noGrp="1"/>
          </p:cNvSpPr>
          <p:nvPr>
            <p:ph type="ftr" sz="quarter" idx="11"/>
          </p:nvPr>
        </p:nvSpPr>
        <p:spPr/>
        <p:txBody>
          <a:bodyPr/>
          <a:lstStyle/>
          <a:p>
            <a:endParaRPr lang="en-GB"/>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843A1EF-A597-43C1-92EB-1C2108ED59BC}" type="slidenum">
              <a:rPr lang="en-GB" smtClean="0"/>
              <a:t>‹#›</a:t>
            </a:fld>
            <a:endParaRPr lang="en-GB"/>
          </a:p>
        </p:txBody>
      </p:sp>
    </p:spTree>
    <p:extLst>
      <p:ext uri="{BB962C8B-B14F-4D97-AF65-F5344CB8AC3E}">
        <p14:creationId xmlns:p14="http://schemas.microsoft.com/office/powerpoint/2010/main" val="935464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6E4B274-B9F9-4C0E-A3B8-88D84C41E3CD}" type="datetimeFigureOut">
              <a:rPr lang="en-GB" smtClean="0"/>
              <a:t>16/03/2022</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843A1EF-A597-43C1-92EB-1C2108ED59BC}" type="slidenum">
              <a:rPr lang="en-GB" smtClean="0"/>
              <a:t>‹#›</a:t>
            </a:fld>
            <a:endParaRPr lang="en-GB"/>
          </a:p>
        </p:txBody>
      </p:sp>
    </p:spTree>
    <p:extLst>
      <p:ext uri="{BB962C8B-B14F-4D97-AF65-F5344CB8AC3E}">
        <p14:creationId xmlns:p14="http://schemas.microsoft.com/office/powerpoint/2010/main" val="3430205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6E4B274-B9F9-4C0E-A3B8-88D84C41E3CD}" type="datetimeFigureOut">
              <a:rPr lang="en-GB" smtClean="0"/>
              <a:t>16/03/2022</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843A1EF-A597-43C1-92EB-1C2108ED59BC}" type="slidenum">
              <a:rPr lang="en-GB" smtClean="0"/>
              <a:t>‹#›</a:t>
            </a:fld>
            <a:endParaRPr lang="en-GB"/>
          </a:p>
        </p:txBody>
      </p:sp>
    </p:spTree>
    <p:extLst>
      <p:ext uri="{BB962C8B-B14F-4D97-AF65-F5344CB8AC3E}">
        <p14:creationId xmlns:p14="http://schemas.microsoft.com/office/powerpoint/2010/main" val="485799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6E4B274-B9F9-4C0E-A3B8-88D84C41E3CD}" type="datetimeFigureOut">
              <a:rPr lang="en-GB" smtClean="0"/>
              <a:t>16/03/2022</a:t>
            </a:fld>
            <a:endParaRPr lang="en-GB"/>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843A1EF-A597-43C1-92EB-1C2108ED59BC}" type="slidenum">
              <a:rPr lang="en-GB" smtClean="0"/>
              <a:t>‹#›</a:t>
            </a:fld>
            <a:endParaRPr lang="en-GB"/>
          </a:p>
        </p:txBody>
      </p:sp>
    </p:spTree>
    <p:extLst>
      <p:ext uri="{BB962C8B-B14F-4D97-AF65-F5344CB8AC3E}">
        <p14:creationId xmlns:p14="http://schemas.microsoft.com/office/powerpoint/2010/main" val="2740585354"/>
      </p:ext>
    </p:extLst>
  </p:cSld>
  <p:clrMap bg1="dk1" tx1="lt1" bg2="dk2" tx2="lt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496F9-4829-47B5-8BF3-A733FB90CBE1}"/>
              </a:ext>
            </a:extLst>
          </p:cNvPr>
          <p:cNvSpPr>
            <a:spLocks noGrp="1"/>
          </p:cNvSpPr>
          <p:nvPr>
            <p:ph type="ctrTitle"/>
          </p:nvPr>
        </p:nvSpPr>
        <p:spPr>
          <a:xfrm>
            <a:off x="2589212" y="736600"/>
            <a:ext cx="8915399" cy="607421"/>
          </a:xfrm>
        </p:spPr>
        <p:txBody>
          <a:bodyPr>
            <a:normAutofit fontScale="90000"/>
          </a:bodyPr>
          <a:lstStyle/>
          <a:p>
            <a:pPr algn="ctr"/>
            <a:r>
              <a:rPr lang="en-GB" sz="3600" dirty="0"/>
              <a:t>SOFTWARE DESIGN BASICS</a:t>
            </a:r>
          </a:p>
        </p:txBody>
      </p:sp>
      <p:sp>
        <p:nvSpPr>
          <p:cNvPr id="3" name="Subtitle 2">
            <a:extLst>
              <a:ext uri="{FF2B5EF4-FFF2-40B4-BE49-F238E27FC236}">
                <a16:creationId xmlns:a16="http://schemas.microsoft.com/office/drawing/2014/main" id="{DE48AC1C-46CC-4B29-8742-57F102FDFEA1}"/>
              </a:ext>
            </a:extLst>
          </p:cNvPr>
          <p:cNvSpPr>
            <a:spLocks noGrp="1"/>
          </p:cNvSpPr>
          <p:nvPr>
            <p:ph type="subTitle" idx="1"/>
          </p:nvPr>
        </p:nvSpPr>
        <p:spPr>
          <a:xfrm>
            <a:off x="2589212" y="1600200"/>
            <a:ext cx="8915399" cy="5029199"/>
          </a:xfrm>
        </p:spPr>
        <p:txBody>
          <a:bodyPr/>
          <a:lstStyle/>
          <a:p>
            <a:r>
              <a:rPr lang="en-GB" b="1" dirty="0"/>
              <a:t>Software Design</a:t>
            </a:r>
          </a:p>
          <a:p>
            <a:r>
              <a:rPr lang="en-GB" dirty="0"/>
              <a:t>Is a process to transform user requirements into</a:t>
            </a:r>
            <a:r>
              <a:rPr lang="en-GB" b="1" dirty="0"/>
              <a:t> </a:t>
            </a:r>
            <a:r>
              <a:rPr lang="en-GB" dirty="0"/>
              <a:t>some suitable form, which helps the programmer in software coding and implementation.</a:t>
            </a:r>
          </a:p>
          <a:p>
            <a:r>
              <a:rPr lang="en-GB" b="1" dirty="0"/>
              <a:t>Software Design Levels</a:t>
            </a:r>
            <a:endParaRPr lang="en-GB" dirty="0"/>
          </a:p>
          <a:p>
            <a:pPr marL="285750" indent="-285750">
              <a:buFont typeface="Wingdings" panose="05000000000000000000" pitchFamily="2" charset="2"/>
              <a:buChar char="Ø"/>
            </a:pPr>
            <a:r>
              <a:rPr lang="en-GB" dirty="0"/>
              <a:t>Architectural Design : defines the software as a system with many components interacting with each other</a:t>
            </a:r>
          </a:p>
          <a:p>
            <a:endParaRPr lang="en-GB" dirty="0"/>
          </a:p>
          <a:p>
            <a:pPr marL="285750" indent="-285750">
              <a:buFont typeface="Wingdings" panose="05000000000000000000" pitchFamily="2" charset="2"/>
              <a:buChar char="Ø"/>
            </a:pPr>
            <a:r>
              <a:rPr lang="en-GB" dirty="0"/>
              <a:t>High-level Design : breaks the “single entity-multiple component” concept of architectural design into less abstracted view of sub-systems and modules and depicts their interaction with each other</a:t>
            </a:r>
          </a:p>
          <a:p>
            <a:pPr marL="285750" indent="-285750">
              <a:buFont typeface="Wingdings" panose="05000000000000000000" pitchFamily="2" charset="2"/>
              <a:buChar char="Ø"/>
            </a:pPr>
            <a:r>
              <a:rPr lang="en-GB" dirty="0"/>
              <a:t>Detailed Design : deals with the implementation part of what is seen as a system and its sub-systems. It is more detailed towards modules and their implementations.</a:t>
            </a:r>
          </a:p>
        </p:txBody>
      </p:sp>
      <p:sp>
        <p:nvSpPr>
          <p:cNvPr id="5" name="Rectangle 4">
            <a:extLst>
              <a:ext uri="{FF2B5EF4-FFF2-40B4-BE49-F238E27FC236}">
                <a16:creationId xmlns:a16="http://schemas.microsoft.com/office/drawing/2014/main" id="{9B9AAE49-C71E-470C-82E7-8045886F8C38}"/>
              </a:ext>
            </a:extLst>
          </p:cNvPr>
          <p:cNvSpPr/>
          <p:nvPr/>
        </p:nvSpPr>
        <p:spPr>
          <a:xfrm>
            <a:off x="10883900" y="736599"/>
            <a:ext cx="749300" cy="6074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5</a:t>
            </a:r>
          </a:p>
        </p:txBody>
      </p:sp>
    </p:spTree>
    <p:extLst>
      <p:ext uri="{BB962C8B-B14F-4D97-AF65-F5344CB8AC3E}">
        <p14:creationId xmlns:p14="http://schemas.microsoft.com/office/powerpoint/2010/main" val="2920896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D8A93F-9777-4FEA-B68C-7F587E94A33F}"/>
              </a:ext>
            </a:extLst>
          </p:cNvPr>
          <p:cNvSpPr>
            <a:spLocks noGrp="1"/>
          </p:cNvSpPr>
          <p:nvPr>
            <p:ph idx="1"/>
          </p:nvPr>
        </p:nvSpPr>
        <p:spPr>
          <a:xfrm>
            <a:off x="2589212" y="292100"/>
            <a:ext cx="8915400" cy="6273800"/>
          </a:xfrm>
        </p:spPr>
        <p:txBody>
          <a:bodyPr/>
          <a:lstStyle/>
          <a:p>
            <a:pPr marL="0" indent="0">
              <a:buNone/>
            </a:pPr>
            <a:r>
              <a:rPr lang="en-GB" b="1" dirty="0"/>
              <a:t>Hierarchical Input Process Output (HIPO)</a:t>
            </a:r>
            <a:r>
              <a:rPr lang="en-GB" dirty="0"/>
              <a:t> is a combination of two organised methods to analyse the system and provide the means of documentation</a:t>
            </a: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r>
              <a:rPr lang="en-GB" b="1" dirty="0"/>
              <a:t>Entity-Relationship Model</a:t>
            </a:r>
            <a:r>
              <a:rPr lang="en-GB" dirty="0"/>
              <a:t> is a type of database model based on the notion of real world entities and relationship among them.</a:t>
            </a:r>
          </a:p>
        </p:txBody>
      </p:sp>
      <p:pic>
        <p:nvPicPr>
          <p:cNvPr id="5" name="Picture 4">
            <a:extLst>
              <a:ext uri="{FF2B5EF4-FFF2-40B4-BE49-F238E27FC236}">
                <a16:creationId xmlns:a16="http://schemas.microsoft.com/office/drawing/2014/main" id="{A717E345-46CB-4182-8612-A86E710700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4491" y="1039629"/>
            <a:ext cx="4601217" cy="2619741"/>
          </a:xfrm>
          <a:prstGeom prst="rect">
            <a:avLst/>
          </a:prstGeom>
        </p:spPr>
      </p:pic>
      <p:pic>
        <p:nvPicPr>
          <p:cNvPr id="7" name="Picture 6">
            <a:extLst>
              <a:ext uri="{FF2B5EF4-FFF2-40B4-BE49-F238E27FC236}">
                <a16:creationId xmlns:a16="http://schemas.microsoft.com/office/drawing/2014/main" id="{DE120A71-0FB5-436B-BC03-2C89215AF5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4491" y="4572000"/>
            <a:ext cx="4601217" cy="1993900"/>
          </a:xfrm>
          <a:prstGeom prst="rect">
            <a:avLst/>
          </a:prstGeom>
        </p:spPr>
      </p:pic>
    </p:spTree>
    <p:extLst>
      <p:ext uri="{BB962C8B-B14F-4D97-AF65-F5344CB8AC3E}">
        <p14:creationId xmlns:p14="http://schemas.microsoft.com/office/powerpoint/2010/main" val="2285049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06A0DB-C535-424C-ACB8-22A0958BBF7D}"/>
              </a:ext>
            </a:extLst>
          </p:cNvPr>
          <p:cNvSpPr>
            <a:spLocks noGrp="1"/>
          </p:cNvSpPr>
          <p:nvPr>
            <p:ph idx="1"/>
          </p:nvPr>
        </p:nvSpPr>
        <p:spPr>
          <a:xfrm>
            <a:off x="2589212" y="292100"/>
            <a:ext cx="8915400" cy="6223000"/>
          </a:xfrm>
        </p:spPr>
        <p:txBody>
          <a:bodyPr>
            <a:normAutofit/>
          </a:bodyPr>
          <a:lstStyle/>
          <a:p>
            <a:r>
              <a:rPr lang="en-GB" sz="2000" dirty="0"/>
              <a:t>Entity – is a real world being, which has some properties called </a:t>
            </a:r>
            <a:r>
              <a:rPr lang="en-GB" sz="2000" b="1" dirty="0"/>
              <a:t>attributes. </a:t>
            </a:r>
            <a:r>
              <a:rPr lang="en-GB" sz="2000" dirty="0"/>
              <a:t>Every attribute is defined by its corresponding set of values called </a:t>
            </a:r>
            <a:r>
              <a:rPr lang="en-GB" sz="2000" b="1" dirty="0"/>
              <a:t>domain</a:t>
            </a:r>
          </a:p>
          <a:p>
            <a:pPr marL="0" indent="0">
              <a:buNone/>
            </a:pPr>
            <a:r>
              <a:rPr lang="en-GB" sz="2000" b="1" dirty="0"/>
              <a:t> </a:t>
            </a:r>
          </a:p>
          <a:p>
            <a:r>
              <a:rPr lang="en-GB" sz="2000" b="1" dirty="0"/>
              <a:t>Relationship – </a:t>
            </a:r>
            <a:r>
              <a:rPr lang="en-GB" sz="2000" dirty="0"/>
              <a:t>the logical association among entities. Relationships are mapped with entities in various ways. Mapping cardinalities define the number of associations between two entities.</a:t>
            </a:r>
          </a:p>
          <a:p>
            <a:endParaRPr lang="en-GB" dirty="0"/>
          </a:p>
          <a:p>
            <a:pPr marL="0" indent="0">
              <a:buNone/>
            </a:pPr>
            <a:endParaRPr lang="en-GB" dirty="0"/>
          </a:p>
          <a:p>
            <a:pPr marL="0" indent="0">
              <a:buNone/>
            </a:pPr>
            <a:r>
              <a:rPr lang="en-GB" sz="2400" b="1" dirty="0"/>
              <a:t>Mapping Cardinalities:</a:t>
            </a:r>
          </a:p>
          <a:p>
            <a:pPr lvl="1">
              <a:buFont typeface="Arial" panose="020B0604020202020204" pitchFamily="34" charset="0"/>
              <a:buChar char="•"/>
            </a:pPr>
            <a:r>
              <a:rPr lang="en-GB" sz="2000" dirty="0"/>
              <a:t>One to one</a:t>
            </a:r>
          </a:p>
          <a:p>
            <a:pPr lvl="1">
              <a:buFont typeface="Arial" panose="020B0604020202020204" pitchFamily="34" charset="0"/>
              <a:buChar char="•"/>
            </a:pPr>
            <a:r>
              <a:rPr lang="en-GB" sz="2000" b="1" dirty="0"/>
              <a:t>One to many</a:t>
            </a:r>
          </a:p>
          <a:p>
            <a:pPr lvl="1">
              <a:buFont typeface="Arial" panose="020B0604020202020204" pitchFamily="34" charset="0"/>
              <a:buChar char="•"/>
            </a:pPr>
            <a:r>
              <a:rPr lang="en-GB" sz="2000" b="1" dirty="0"/>
              <a:t>Many to one</a:t>
            </a:r>
          </a:p>
          <a:p>
            <a:pPr lvl="1">
              <a:buFont typeface="Arial" panose="020B0604020202020204" pitchFamily="34" charset="0"/>
              <a:buChar char="•"/>
            </a:pPr>
            <a:r>
              <a:rPr lang="en-GB" sz="2000" b="1" dirty="0"/>
              <a:t>Many to many </a:t>
            </a:r>
          </a:p>
        </p:txBody>
      </p:sp>
    </p:spTree>
    <p:extLst>
      <p:ext uri="{BB962C8B-B14F-4D97-AF65-F5344CB8AC3E}">
        <p14:creationId xmlns:p14="http://schemas.microsoft.com/office/powerpoint/2010/main" val="2778483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C5D54-3453-4BE7-85E0-089AEC2072D6}"/>
              </a:ext>
            </a:extLst>
          </p:cNvPr>
          <p:cNvSpPr>
            <a:spLocks noGrp="1"/>
          </p:cNvSpPr>
          <p:nvPr>
            <p:ph type="title"/>
          </p:nvPr>
        </p:nvSpPr>
        <p:spPr>
          <a:xfrm>
            <a:off x="2592925" y="624110"/>
            <a:ext cx="8911687" cy="582390"/>
          </a:xfrm>
        </p:spPr>
        <p:txBody>
          <a:bodyPr>
            <a:normAutofit/>
          </a:bodyPr>
          <a:lstStyle/>
          <a:p>
            <a:pPr algn="ctr"/>
            <a:r>
              <a:rPr lang="en-GB" sz="2800" b="1" dirty="0"/>
              <a:t>SOFTWARE DESIGN STRATEGIES</a:t>
            </a:r>
          </a:p>
        </p:txBody>
      </p:sp>
      <p:sp>
        <p:nvSpPr>
          <p:cNvPr id="3" name="Content Placeholder 2">
            <a:extLst>
              <a:ext uri="{FF2B5EF4-FFF2-40B4-BE49-F238E27FC236}">
                <a16:creationId xmlns:a16="http://schemas.microsoft.com/office/drawing/2014/main" id="{9D22413C-BDE1-472A-BD42-66D14F1096A6}"/>
              </a:ext>
            </a:extLst>
          </p:cNvPr>
          <p:cNvSpPr>
            <a:spLocks noGrp="1"/>
          </p:cNvSpPr>
          <p:nvPr>
            <p:ph idx="1"/>
          </p:nvPr>
        </p:nvSpPr>
        <p:spPr>
          <a:xfrm>
            <a:off x="1752600" y="1206500"/>
            <a:ext cx="9840912" cy="5397500"/>
          </a:xfrm>
        </p:spPr>
        <p:txBody>
          <a:bodyPr>
            <a:normAutofit lnSpcReduction="10000"/>
          </a:bodyPr>
          <a:lstStyle/>
          <a:p>
            <a:pPr marL="0" indent="0">
              <a:buNone/>
            </a:pPr>
            <a:r>
              <a:rPr lang="en-GB" dirty="0"/>
              <a:t>Software design takes the user requirements as challenges and tries to find optimum solution. While the software is being conceptualized, a plan is chalked out to find the best possible design for implementing intended solution.</a:t>
            </a:r>
          </a:p>
          <a:p>
            <a:pPr marL="0" indent="0">
              <a:buNone/>
            </a:pPr>
            <a:r>
              <a:rPr lang="en-GB" b="1" dirty="0"/>
              <a:t>Variants of Software Design:</a:t>
            </a:r>
          </a:p>
          <a:p>
            <a:pPr lvl="1">
              <a:buFont typeface="Wingdings" panose="05000000000000000000" pitchFamily="2" charset="2"/>
              <a:buChar char="v"/>
            </a:pPr>
            <a:r>
              <a:rPr lang="en-GB" b="1" dirty="0"/>
              <a:t>Structured Design – </a:t>
            </a:r>
            <a:r>
              <a:rPr lang="en-GB" dirty="0"/>
              <a:t>the divide and conquer method. It conceptualizes the problem into several well-organised elements of solution. It implements coupling and cohesion</a:t>
            </a:r>
          </a:p>
          <a:p>
            <a:pPr lvl="1">
              <a:buFont typeface="Wingdings" panose="05000000000000000000" pitchFamily="2" charset="2"/>
              <a:buChar char="v"/>
            </a:pPr>
            <a:r>
              <a:rPr lang="en-GB" b="1" dirty="0"/>
              <a:t>Function oriented Design – </a:t>
            </a:r>
            <a:r>
              <a:rPr lang="en-GB" dirty="0"/>
              <a:t>comprises of many smaller sub-systems known as functions which are able to perform significant task in the system</a:t>
            </a:r>
          </a:p>
          <a:p>
            <a:pPr lvl="1">
              <a:buFont typeface="Wingdings" panose="05000000000000000000" pitchFamily="2" charset="2"/>
              <a:buChar char="v"/>
            </a:pPr>
            <a:r>
              <a:rPr lang="en-GB" b="1" dirty="0"/>
              <a:t>Object Oriented Design – </a:t>
            </a:r>
            <a:r>
              <a:rPr lang="en-GB" dirty="0"/>
              <a:t>this design strategy focuses on the entities and its characteristics. Concept of OOD:</a:t>
            </a:r>
          </a:p>
          <a:p>
            <a:pPr lvl="2">
              <a:buFont typeface="Wingdings" panose="05000000000000000000" pitchFamily="2" charset="2"/>
              <a:buChar char="v"/>
            </a:pPr>
            <a:r>
              <a:rPr lang="en-GB" dirty="0"/>
              <a:t>Objects : all entities involved in the solution design. Example: Person, Company etc.</a:t>
            </a:r>
          </a:p>
          <a:p>
            <a:pPr lvl="2">
              <a:buFont typeface="Wingdings" panose="05000000000000000000" pitchFamily="2" charset="2"/>
              <a:buChar char="v"/>
            </a:pPr>
            <a:r>
              <a:rPr lang="en-GB" dirty="0"/>
              <a:t>Classes: generalized description of an object</a:t>
            </a:r>
          </a:p>
          <a:p>
            <a:pPr lvl="2">
              <a:buFont typeface="Wingdings" panose="05000000000000000000" pitchFamily="2" charset="2"/>
              <a:buChar char="v"/>
            </a:pPr>
            <a:r>
              <a:rPr lang="en-GB" dirty="0"/>
              <a:t>Encapsulation : the bonding together of attributes (data variables) and Methods (operation on the data)</a:t>
            </a:r>
          </a:p>
          <a:p>
            <a:pPr lvl="2">
              <a:buFont typeface="Wingdings" panose="05000000000000000000" pitchFamily="2" charset="2"/>
              <a:buChar char="v"/>
            </a:pPr>
            <a:r>
              <a:rPr lang="en-GB" dirty="0"/>
              <a:t>Inheritance allows similar classes to stack up in hierarchical manner where the lower or sub-classes can import, implement and reuse allowed variables and methods from their immediate super classes</a:t>
            </a:r>
          </a:p>
          <a:p>
            <a:pPr lvl="2">
              <a:buFont typeface="Wingdings" panose="05000000000000000000" pitchFamily="2" charset="2"/>
              <a:buChar char="v"/>
            </a:pPr>
            <a:r>
              <a:rPr lang="en-GB" dirty="0"/>
              <a:t>Polymorphism: provides a mechanism where methods performing similar tasks but vary in arguments, can be assigned same name.</a:t>
            </a:r>
          </a:p>
        </p:txBody>
      </p:sp>
      <p:sp>
        <p:nvSpPr>
          <p:cNvPr id="4" name="Rectangle 3">
            <a:extLst>
              <a:ext uri="{FF2B5EF4-FFF2-40B4-BE49-F238E27FC236}">
                <a16:creationId xmlns:a16="http://schemas.microsoft.com/office/drawing/2014/main" id="{CA176701-A9FE-48A2-8872-A93B9A5EF6BE}"/>
              </a:ext>
            </a:extLst>
          </p:cNvPr>
          <p:cNvSpPr/>
          <p:nvPr/>
        </p:nvSpPr>
        <p:spPr>
          <a:xfrm>
            <a:off x="10287000" y="622300"/>
            <a:ext cx="596900" cy="571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7</a:t>
            </a:r>
          </a:p>
        </p:txBody>
      </p:sp>
    </p:spTree>
    <p:extLst>
      <p:ext uri="{BB962C8B-B14F-4D97-AF65-F5344CB8AC3E}">
        <p14:creationId xmlns:p14="http://schemas.microsoft.com/office/powerpoint/2010/main" val="2818853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B3A38D-9EDC-457E-A538-ADE95B53A45C}"/>
              </a:ext>
            </a:extLst>
          </p:cNvPr>
          <p:cNvSpPr>
            <a:spLocks noGrp="1"/>
          </p:cNvSpPr>
          <p:nvPr>
            <p:ph idx="1"/>
          </p:nvPr>
        </p:nvSpPr>
        <p:spPr>
          <a:xfrm>
            <a:off x="2589212" y="431800"/>
            <a:ext cx="8915400" cy="6070600"/>
          </a:xfrm>
        </p:spPr>
        <p:txBody>
          <a:bodyPr/>
          <a:lstStyle/>
          <a:p>
            <a:pPr marL="0" indent="0">
              <a:buNone/>
            </a:pPr>
            <a:r>
              <a:rPr lang="en-GB" b="1" dirty="0"/>
              <a:t>Design Process</a:t>
            </a:r>
          </a:p>
          <a:p>
            <a:pPr marL="0" indent="0">
              <a:buNone/>
            </a:pPr>
            <a:r>
              <a:rPr lang="en-GB" dirty="0"/>
              <a:t>Software design an be perceived as series of well-defined steps. It may involve the following steps:</a:t>
            </a:r>
          </a:p>
          <a:p>
            <a:pPr lvl="1"/>
            <a:r>
              <a:rPr lang="en-GB" dirty="0"/>
              <a:t>A solution design is created from requirement or previous used system</a:t>
            </a:r>
          </a:p>
          <a:p>
            <a:pPr lvl="1"/>
            <a:r>
              <a:rPr lang="en-GB" dirty="0"/>
              <a:t>Objects are identified and grouped into classes on behalf of similarity in attribute characteristics</a:t>
            </a:r>
          </a:p>
          <a:p>
            <a:pPr lvl="1"/>
            <a:r>
              <a:rPr lang="en-GB" dirty="0"/>
              <a:t>Lass hierarchy and relationship among them is defined</a:t>
            </a:r>
          </a:p>
          <a:p>
            <a:pPr lvl="1"/>
            <a:r>
              <a:rPr lang="en-GB" dirty="0"/>
              <a:t>Application framework is defined</a:t>
            </a:r>
          </a:p>
          <a:p>
            <a:pPr marL="457200" lvl="1" indent="0">
              <a:buNone/>
            </a:pPr>
            <a:endParaRPr lang="en-GB" dirty="0"/>
          </a:p>
          <a:p>
            <a:pPr marL="457200" lvl="1" indent="0">
              <a:buNone/>
            </a:pPr>
            <a:r>
              <a:rPr lang="en-GB" dirty="0"/>
              <a:t>Software Design Approaches</a:t>
            </a:r>
          </a:p>
          <a:p>
            <a:pPr lvl="1">
              <a:buFont typeface="Arial" panose="020B0604020202020204" pitchFamily="34" charset="0"/>
              <a:buChar char="•"/>
            </a:pPr>
            <a:r>
              <a:rPr lang="en-GB" dirty="0"/>
              <a:t>Top Down Design : takes the whole software system as one entity and then decomposes it to achieve more than one sub-system based don some characteristics</a:t>
            </a:r>
          </a:p>
          <a:p>
            <a:pPr lvl="1">
              <a:buFont typeface="Arial" panose="020B0604020202020204" pitchFamily="34" charset="0"/>
              <a:buChar char="•"/>
            </a:pPr>
            <a:r>
              <a:rPr lang="en-GB" dirty="0"/>
              <a:t>Bottom-up Design: It starts with most specific and basic components. It proceeds with composing higher level of components by using basic or lower level components.</a:t>
            </a:r>
          </a:p>
        </p:txBody>
      </p:sp>
    </p:spTree>
    <p:extLst>
      <p:ext uri="{BB962C8B-B14F-4D97-AF65-F5344CB8AC3E}">
        <p14:creationId xmlns:p14="http://schemas.microsoft.com/office/powerpoint/2010/main" val="540612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19144F-5DDB-4214-8120-CBAAC1D02860}"/>
              </a:ext>
            </a:extLst>
          </p:cNvPr>
          <p:cNvSpPr>
            <a:spLocks noGrp="1"/>
          </p:cNvSpPr>
          <p:nvPr>
            <p:ph idx="1"/>
          </p:nvPr>
        </p:nvSpPr>
        <p:spPr>
          <a:xfrm>
            <a:off x="2032000" y="342900"/>
            <a:ext cx="9472612" cy="6172200"/>
          </a:xfrm>
        </p:spPr>
        <p:txBody>
          <a:bodyPr>
            <a:normAutofit lnSpcReduction="10000"/>
          </a:bodyPr>
          <a:lstStyle/>
          <a:p>
            <a:pPr marL="0" indent="0">
              <a:buNone/>
            </a:pPr>
            <a:r>
              <a:rPr lang="en-GB" sz="2400" b="1" dirty="0"/>
              <a:t>Modularization</a:t>
            </a:r>
          </a:p>
          <a:p>
            <a:pPr marL="0" indent="0">
              <a:buNone/>
            </a:pPr>
            <a:r>
              <a:rPr lang="en-GB" sz="2000" dirty="0"/>
              <a:t>Is a technique to divide a software system into multiple discrete and independent modules, which are expected to be capable of carrying out task(s) independently.</a:t>
            </a:r>
          </a:p>
          <a:p>
            <a:pPr marL="0" indent="0">
              <a:buNone/>
            </a:pPr>
            <a:r>
              <a:rPr lang="en-GB" sz="2400" b="1" dirty="0"/>
              <a:t>Advantages of modularization</a:t>
            </a:r>
          </a:p>
          <a:p>
            <a:pPr lvl="1"/>
            <a:r>
              <a:rPr lang="en-GB" sz="2000" dirty="0"/>
              <a:t>Concurrent execution can be made possible</a:t>
            </a:r>
          </a:p>
          <a:p>
            <a:pPr lvl="1"/>
            <a:r>
              <a:rPr lang="en-GB" sz="2000" dirty="0"/>
              <a:t>Easy to maintain</a:t>
            </a:r>
          </a:p>
          <a:p>
            <a:pPr lvl="1"/>
            <a:r>
              <a:rPr lang="en-GB" sz="2000" dirty="0"/>
              <a:t>Components with high cohesion can be re-used again</a:t>
            </a:r>
          </a:p>
          <a:p>
            <a:pPr lvl="1"/>
            <a:r>
              <a:rPr lang="en-GB" sz="2000" dirty="0"/>
              <a:t>Program can be divided based of functional aspects</a:t>
            </a:r>
          </a:p>
          <a:p>
            <a:pPr marL="457200" lvl="1" indent="0" algn="just">
              <a:buNone/>
            </a:pPr>
            <a:r>
              <a:rPr lang="en-GB" sz="2000" b="1" dirty="0"/>
              <a:t>Concurrency: </a:t>
            </a:r>
            <a:r>
              <a:rPr lang="en-GB" sz="2000" dirty="0"/>
              <a:t>is implemented by splitting the software into multiple independent units of execution, like modules and executing them in parallel.</a:t>
            </a:r>
          </a:p>
          <a:p>
            <a:pPr marL="457200" lvl="1" indent="0" algn="just">
              <a:buNone/>
            </a:pPr>
            <a:endParaRPr lang="en-GB" dirty="0"/>
          </a:p>
          <a:p>
            <a:pPr marL="457200" lvl="1" indent="0" algn="just">
              <a:buNone/>
            </a:pPr>
            <a:r>
              <a:rPr lang="en-GB" sz="2400" b="1" dirty="0"/>
              <a:t>Measuring The Quality of Modularization</a:t>
            </a:r>
          </a:p>
          <a:p>
            <a:pPr lvl="1" algn="just">
              <a:buFont typeface="Arial" panose="020B0604020202020204" pitchFamily="34" charset="0"/>
              <a:buChar char="•"/>
            </a:pPr>
            <a:r>
              <a:rPr lang="en-GB" sz="2000" dirty="0"/>
              <a:t>Cohesion</a:t>
            </a:r>
          </a:p>
          <a:p>
            <a:pPr lvl="1" algn="just">
              <a:buFont typeface="Arial" panose="020B0604020202020204" pitchFamily="34" charset="0"/>
              <a:buChar char="•"/>
            </a:pPr>
            <a:r>
              <a:rPr lang="en-GB" sz="2000" dirty="0"/>
              <a:t>Coupling</a:t>
            </a:r>
          </a:p>
          <a:p>
            <a:pPr marL="457200" lvl="1" indent="0" algn="just">
              <a:buNone/>
            </a:pPr>
            <a:endParaRPr lang="en-GB" dirty="0"/>
          </a:p>
        </p:txBody>
      </p:sp>
    </p:spTree>
    <p:extLst>
      <p:ext uri="{BB962C8B-B14F-4D97-AF65-F5344CB8AC3E}">
        <p14:creationId xmlns:p14="http://schemas.microsoft.com/office/powerpoint/2010/main" val="3770266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F6848C-B18C-4FA5-9E2A-9F49D93F1D2E}"/>
              </a:ext>
            </a:extLst>
          </p:cNvPr>
          <p:cNvSpPr>
            <a:spLocks noGrp="1"/>
          </p:cNvSpPr>
          <p:nvPr>
            <p:ph idx="1"/>
          </p:nvPr>
        </p:nvSpPr>
        <p:spPr>
          <a:xfrm>
            <a:off x="2044700" y="482600"/>
            <a:ext cx="9459912" cy="5892800"/>
          </a:xfrm>
        </p:spPr>
        <p:txBody>
          <a:bodyPr/>
          <a:lstStyle/>
          <a:p>
            <a:pPr marL="0" indent="0">
              <a:buNone/>
            </a:pPr>
            <a:r>
              <a:rPr lang="en-GB" sz="2400" b="1" dirty="0"/>
              <a:t>Cohesion </a:t>
            </a:r>
            <a:r>
              <a:rPr lang="en-GB" b="1" dirty="0"/>
              <a:t>: </a:t>
            </a:r>
            <a:r>
              <a:rPr lang="en-GB" sz="2000" dirty="0"/>
              <a:t>is a measure that defines the degree of intra-dependability within elements of a module. The greater the cohesion, the better the program design.</a:t>
            </a:r>
          </a:p>
          <a:p>
            <a:pPr marL="0" indent="0">
              <a:buNone/>
            </a:pPr>
            <a:endParaRPr lang="en-GB" dirty="0"/>
          </a:p>
          <a:p>
            <a:pPr marL="0" indent="0">
              <a:buNone/>
            </a:pPr>
            <a:r>
              <a:rPr lang="en-GB" sz="2400" b="1" dirty="0"/>
              <a:t>Types Of Cohesion</a:t>
            </a:r>
          </a:p>
          <a:p>
            <a:r>
              <a:rPr lang="en-GB" sz="2000" dirty="0"/>
              <a:t>Co-incidental cohesion</a:t>
            </a:r>
          </a:p>
          <a:p>
            <a:r>
              <a:rPr lang="en-GB" sz="2000" dirty="0"/>
              <a:t>Logical cohesion</a:t>
            </a:r>
          </a:p>
          <a:p>
            <a:r>
              <a:rPr lang="en-GB" sz="2000" dirty="0"/>
              <a:t>Emporal cohesion</a:t>
            </a:r>
          </a:p>
          <a:p>
            <a:r>
              <a:rPr lang="en-GB" sz="2000" dirty="0"/>
              <a:t>Procedural cohesion</a:t>
            </a:r>
          </a:p>
          <a:p>
            <a:r>
              <a:rPr lang="en-GB" sz="2000" dirty="0"/>
              <a:t>Communicational cohesion</a:t>
            </a:r>
          </a:p>
          <a:p>
            <a:r>
              <a:rPr lang="en-GB" sz="2000" dirty="0"/>
              <a:t>Sequential cohesion</a:t>
            </a:r>
          </a:p>
          <a:p>
            <a:r>
              <a:rPr lang="en-GB" sz="2000" dirty="0"/>
              <a:t>Functional cohesion</a:t>
            </a:r>
          </a:p>
          <a:p>
            <a:r>
              <a:rPr lang="en-GB" sz="2000" dirty="0"/>
              <a:t>Functional cohesion</a:t>
            </a:r>
          </a:p>
        </p:txBody>
      </p:sp>
    </p:spTree>
    <p:extLst>
      <p:ext uri="{BB962C8B-B14F-4D97-AF65-F5344CB8AC3E}">
        <p14:creationId xmlns:p14="http://schemas.microsoft.com/office/powerpoint/2010/main" val="1850892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ACA224-4700-4A55-826F-AB529912AEBF}"/>
              </a:ext>
            </a:extLst>
          </p:cNvPr>
          <p:cNvSpPr>
            <a:spLocks noGrp="1"/>
          </p:cNvSpPr>
          <p:nvPr>
            <p:ph idx="1"/>
          </p:nvPr>
        </p:nvSpPr>
        <p:spPr>
          <a:xfrm>
            <a:off x="1955800" y="406400"/>
            <a:ext cx="9548812" cy="6057900"/>
          </a:xfrm>
        </p:spPr>
        <p:txBody>
          <a:bodyPr/>
          <a:lstStyle/>
          <a:p>
            <a:pPr marL="0" indent="0">
              <a:buNone/>
            </a:pPr>
            <a:r>
              <a:rPr lang="en-GB" sz="2400" b="1" dirty="0"/>
              <a:t>Coupling </a:t>
            </a:r>
            <a:r>
              <a:rPr lang="en-GB" sz="2000" dirty="0"/>
              <a:t>is a measure that defines the level of inter-dependability among modules of a program. The lower the coupling, the better the program.</a:t>
            </a:r>
          </a:p>
          <a:p>
            <a:pPr marL="0" indent="0">
              <a:buNone/>
            </a:pPr>
            <a:endParaRPr lang="en-GB" sz="2000" dirty="0"/>
          </a:p>
          <a:p>
            <a:pPr marL="0" indent="0">
              <a:buNone/>
            </a:pPr>
            <a:r>
              <a:rPr lang="en-GB" sz="2400" b="1" dirty="0"/>
              <a:t>Types of Coupling</a:t>
            </a:r>
          </a:p>
          <a:p>
            <a:pPr lvl="1"/>
            <a:r>
              <a:rPr lang="en-GB" sz="2000" dirty="0"/>
              <a:t>Content coupling</a:t>
            </a:r>
          </a:p>
          <a:p>
            <a:pPr lvl="1"/>
            <a:r>
              <a:rPr lang="en-GB" sz="2000" dirty="0"/>
              <a:t>Common coupling</a:t>
            </a:r>
          </a:p>
          <a:p>
            <a:pPr lvl="1"/>
            <a:r>
              <a:rPr lang="en-GB" sz="2000" dirty="0"/>
              <a:t>Control coupling</a:t>
            </a:r>
          </a:p>
          <a:p>
            <a:pPr lvl="1"/>
            <a:r>
              <a:rPr lang="en-GB" sz="2000" dirty="0"/>
              <a:t>Stamp coupling</a:t>
            </a:r>
          </a:p>
          <a:p>
            <a:pPr lvl="1"/>
            <a:r>
              <a:rPr lang="en-GB" sz="2000" dirty="0"/>
              <a:t>Data coupling</a:t>
            </a:r>
          </a:p>
          <a:p>
            <a:pPr marL="0" indent="0">
              <a:buNone/>
            </a:pPr>
            <a:endParaRPr lang="en-GB" b="1" dirty="0"/>
          </a:p>
          <a:p>
            <a:pPr marL="0" indent="0">
              <a:buNone/>
            </a:pPr>
            <a:r>
              <a:rPr lang="en-GB" sz="2400" b="1" dirty="0"/>
              <a:t>Design Verification</a:t>
            </a:r>
          </a:p>
          <a:p>
            <a:pPr marL="0" indent="0">
              <a:buNone/>
            </a:pPr>
            <a:r>
              <a:rPr lang="en-GB" sz="2000" dirty="0"/>
              <a:t>The act of ensuring the output of a software based on documentation, pseudo codes, detailed logic diagrams and process diagrams are in alignment with the required software. </a:t>
            </a:r>
          </a:p>
        </p:txBody>
      </p:sp>
    </p:spTree>
    <p:extLst>
      <p:ext uri="{BB962C8B-B14F-4D97-AF65-F5344CB8AC3E}">
        <p14:creationId xmlns:p14="http://schemas.microsoft.com/office/powerpoint/2010/main" val="3072899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5DC2F-908D-4AFD-9AAC-7D43E926A996}"/>
              </a:ext>
            </a:extLst>
          </p:cNvPr>
          <p:cNvSpPr>
            <a:spLocks noGrp="1"/>
          </p:cNvSpPr>
          <p:nvPr>
            <p:ph type="title"/>
          </p:nvPr>
        </p:nvSpPr>
        <p:spPr>
          <a:xfrm>
            <a:off x="2592925" y="624110"/>
            <a:ext cx="8911687" cy="620490"/>
          </a:xfrm>
        </p:spPr>
        <p:txBody>
          <a:bodyPr>
            <a:normAutofit fontScale="90000"/>
          </a:bodyPr>
          <a:lstStyle/>
          <a:p>
            <a:r>
              <a:rPr lang="en-GB" dirty="0"/>
              <a:t>SOFTWARE ANALYSIS AND DESIGN TOOLS</a:t>
            </a:r>
          </a:p>
        </p:txBody>
      </p:sp>
      <p:sp>
        <p:nvSpPr>
          <p:cNvPr id="3" name="Content Placeholder 2">
            <a:extLst>
              <a:ext uri="{FF2B5EF4-FFF2-40B4-BE49-F238E27FC236}">
                <a16:creationId xmlns:a16="http://schemas.microsoft.com/office/drawing/2014/main" id="{28CEC2B5-6E7E-45BC-B9C6-872ED0A89AE7}"/>
              </a:ext>
            </a:extLst>
          </p:cNvPr>
          <p:cNvSpPr>
            <a:spLocks noGrp="1"/>
          </p:cNvSpPr>
          <p:nvPr>
            <p:ph idx="1"/>
          </p:nvPr>
        </p:nvSpPr>
        <p:spPr>
          <a:xfrm>
            <a:off x="2589212" y="1397000"/>
            <a:ext cx="8915400" cy="5029200"/>
          </a:xfrm>
        </p:spPr>
        <p:txBody>
          <a:bodyPr/>
          <a:lstStyle/>
          <a:p>
            <a:pPr marL="0" indent="0">
              <a:buNone/>
            </a:pPr>
            <a:r>
              <a:rPr lang="en-GB" dirty="0"/>
              <a:t>Software analysis and design includes all activities, which help the transformation of requirement specification into implementation. It serves as an intermediate step which helps human-readable requirements to be transformed into actual code.</a:t>
            </a:r>
          </a:p>
          <a:p>
            <a:pPr marL="0" indent="0">
              <a:buNone/>
            </a:pPr>
            <a:r>
              <a:rPr lang="en-GB" b="1" dirty="0"/>
              <a:t>Design And Analysis Tools</a:t>
            </a:r>
          </a:p>
          <a:p>
            <a:r>
              <a:rPr lang="en-GB" dirty="0"/>
              <a:t>Data flow diagram</a:t>
            </a:r>
          </a:p>
          <a:p>
            <a:r>
              <a:rPr lang="en-GB" dirty="0"/>
              <a:t>Structural charts</a:t>
            </a:r>
          </a:p>
          <a:p>
            <a:r>
              <a:rPr lang="en-GB" dirty="0"/>
              <a:t> HIPO diagram</a:t>
            </a:r>
          </a:p>
          <a:p>
            <a:r>
              <a:rPr lang="en-GB" dirty="0"/>
              <a:t>Structured English</a:t>
            </a:r>
          </a:p>
          <a:p>
            <a:r>
              <a:rPr lang="en-GB" dirty="0"/>
              <a:t>Pseudo-Code</a:t>
            </a:r>
          </a:p>
          <a:p>
            <a:r>
              <a:rPr lang="en-GB" dirty="0"/>
              <a:t>Decision Tables</a:t>
            </a:r>
          </a:p>
          <a:p>
            <a:r>
              <a:rPr lang="en-GB" dirty="0"/>
              <a:t>Entity-Relationship Model</a:t>
            </a:r>
          </a:p>
          <a:p>
            <a:r>
              <a:rPr lang="en-GB" dirty="0"/>
              <a:t>Data dictionary.</a:t>
            </a: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p:txBody>
      </p:sp>
      <p:sp>
        <p:nvSpPr>
          <p:cNvPr id="4" name="Rectangle 3">
            <a:extLst>
              <a:ext uri="{FF2B5EF4-FFF2-40B4-BE49-F238E27FC236}">
                <a16:creationId xmlns:a16="http://schemas.microsoft.com/office/drawing/2014/main" id="{756DA498-F568-4196-ACD6-56CF65E3E67B}"/>
              </a:ext>
            </a:extLst>
          </p:cNvPr>
          <p:cNvSpPr/>
          <p:nvPr/>
        </p:nvSpPr>
        <p:spPr>
          <a:xfrm>
            <a:off x="10960100" y="624110"/>
            <a:ext cx="544512" cy="6204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6</a:t>
            </a:r>
          </a:p>
        </p:txBody>
      </p:sp>
    </p:spTree>
    <p:extLst>
      <p:ext uri="{BB962C8B-B14F-4D97-AF65-F5344CB8AC3E}">
        <p14:creationId xmlns:p14="http://schemas.microsoft.com/office/powerpoint/2010/main" val="3825068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A69D32-A855-491F-900B-47A22A4514CA}"/>
              </a:ext>
            </a:extLst>
          </p:cNvPr>
          <p:cNvSpPr>
            <a:spLocks noGrp="1"/>
          </p:cNvSpPr>
          <p:nvPr>
            <p:ph idx="1"/>
          </p:nvPr>
        </p:nvSpPr>
        <p:spPr>
          <a:xfrm>
            <a:off x="2500312" y="101600"/>
            <a:ext cx="8915400" cy="6629400"/>
          </a:xfrm>
        </p:spPr>
        <p:txBody>
          <a:bodyPr/>
          <a:lstStyle/>
          <a:p>
            <a:pPr marL="0" indent="0">
              <a:buNone/>
            </a:pPr>
            <a:r>
              <a:rPr lang="en-GB" b="1" dirty="0"/>
              <a:t>Data Flow Diagram (DFD): </a:t>
            </a:r>
            <a:r>
              <a:rPr lang="en-GB" dirty="0"/>
              <a:t>is a graphical representation of flow of data in an information system. It is capable of depicting the incoming and outgoing data flow. DFD can either be logical or physical. DFD can represent source, destination, storage and flow of data using the following set of component;</a:t>
            </a:r>
          </a:p>
          <a:p>
            <a:pPr marL="0" indent="0">
              <a:buNone/>
            </a:pPr>
            <a:endParaRPr lang="en-GB" dirty="0"/>
          </a:p>
          <a:p>
            <a:pPr marL="0" indent="0">
              <a:buNone/>
            </a:pPr>
            <a:r>
              <a:rPr lang="en-GB" b="1" dirty="0"/>
              <a:t>													</a:t>
            </a:r>
          </a:p>
          <a:p>
            <a:pPr marL="0" indent="0">
              <a:buNone/>
            </a:pPr>
            <a:endParaRPr lang="en-GB" b="1" dirty="0"/>
          </a:p>
          <a:p>
            <a:pPr marL="0" indent="0">
              <a:buNone/>
            </a:pPr>
            <a:endParaRPr lang="en-GB" b="1" dirty="0"/>
          </a:p>
          <a:p>
            <a:pPr marL="0" indent="0">
              <a:buNone/>
            </a:pPr>
            <a:r>
              <a:rPr lang="en-GB" b="1" dirty="0"/>
              <a:t>Entities </a:t>
            </a:r>
            <a:r>
              <a:rPr lang="en-GB" dirty="0"/>
              <a:t>are sources and destinations of information data.</a:t>
            </a:r>
          </a:p>
          <a:p>
            <a:pPr marL="0" indent="0">
              <a:buNone/>
            </a:pPr>
            <a:r>
              <a:rPr lang="en-GB" b="1" dirty="0"/>
              <a:t>Process </a:t>
            </a:r>
            <a:r>
              <a:rPr lang="en-GB" dirty="0"/>
              <a:t>activities and actions taken on the data storage. It can also be represented by round edged rectangle.</a:t>
            </a:r>
          </a:p>
          <a:p>
            <a:pPr marL="0" indent="0">
              <a:buNone/>
            </a:pPr>
            <a:r>
              <a:rPr lang="en-GB" b="1" dirty="0"/>
              <a:t>Data Storage </a:t>
            </a:r>
            <a:r>
              <a:rPr lang="en-GB" dirty="0"/>
              <a:t>can be represented as a rectangle with absence of both smaller sides or an open sided rectangle</a:t>
            </a:r>
          </a:p>
          <a:p>
            <a:pPr marL="0" indent="0">
              <a:buNone/>
            </a:pPr>
            <a:r>
              <a:rPr lang="en-GB" b="1" dirty="0"/>
              <a:t>Levels of DFD</a:t>
            </a:r>
          </a:p>
          <a:p>
            <a:pPr lvl="1">
              <a:buFont typeface="Arial" panose="020B0604020202020204" pitchFamily="34" charset="0"/>
              <a:buChar char="•"/>
            </a:pPr>
            <a:r>
              <a:rPr lang="en-GB" dirty="0"/>
              <a:t>The highest abstraction level  which depicts the entire information system as one diagram concealing all the underlying details.</a:t>
            </a:r>
          </a:p>
        </p:txBody>
      </p:sp>
      <p:sp>
        <p:nvSpPr>
          <p:cNvPr id="5" name="Rectangle 4">
            <a:extLst>
              <a:ext uri="{FF2B5EF4-FFF2-40B4-BE49-F238E27FC236}">
                <a16:creationId xmlns:a16="http://schemas.microsoft.com/office/drawing/2014/main" id="{DF3F2592-75E5-49A2-98E2-B2079E91475F}"/>
              </a:ext>
            </a:extLst>
          </p:cNvPr>
          <p:cNvSpPr/>
          <p:nvPr/>
        </p:nvSpPr>
        <p:spPr>
          <a:xfrm>
            <a:off x="2589212" y="2089150"/>
            <a:ext cx="1270000" cy="527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Entity </a:t>
            </a:r>
          </a:p>
        </p:txBody>
      </p:sp>
      <p:sp>
        <p:nvSpPr>
          <p:cNvPr id="6" name="Oval 5">
            <a:extLst>
              <a:ext uri="{FF2B5EF4-FFF2-40B4-BE49-F238E27FC236}">
                <a16:creationId xmlns:a16="http://schemas.microsoft.com/office/drawing/2014/main" id="{F298C30F-EFFB-422A-8ED0-C50224AF0C59}"/>
              </a:ext>
            </a:extLst>
          </p:cNvPr>
          <p:cNvSpPr/>
          <p:nvPr/>
        </p:nvSpPr>
        <p:spPr>
          <a:xfrm>
            <a:off x="4254500" y="1644650"/>
            <a:ext cx="1460500" cy="1333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Process</a:t>
            </a:r>
          </a:p>
        </p:txBody>
      </p:sp>
      <p:cxnSp>
        <p:nvCxnSpPr>
          <p:cNvPr id="8" name="Straight Connector 7">
            <a:extLst>
              <a:ext uri="{FF2B5EF4-FFF2-40B4-BE49-F238E27FC236}">
                <a16:creationId xmlns:a16="http://schemas.microsoft.com/office/drawing/2014/main" id="{70015A48-27EE-4C6E-8476-66B32FC40F30}"/>
              </a:ext>
            </a:extLst>
          </p:cNvPr>
          <p:cNvCxnSpPr/>
          <p:nvPr/>
        </p:nvCxnSpPr>
        <p:spPr>
          <a:xfrm>
            <a:off x="6261100" y="2089150"/>
            <a:ext cx="0" cy="5270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2256EBB-7ADF-42A3-8548-AB03480BCC53}"/>
              </a:ext>
            </a:extLst>
          </p:cNvPr>
          <p:cNvCxnSpPr/>
          <p:nvPr/>
        </p:nvCxnSpPr>
        <p:spPr>
          <a:xfrm>
            <a:off x="6261100" y="2616200"/>
            <a:ext cx="14605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F01F26B-CA4B-4787-9D7C-47467E270AB0}"/>
              </a:ext>
            </a:extLst>
          </p:cNvPr>
          <p:cNvCxnSpPr>
            <a:cxnSpLocks/>
          </p:cNvCxnSpPr>
          <p:nvPr/>
        </p:nvCxnSpPr>
        <p:spPr>
          <a:xfrm>
            <a:off x="6261100" y="2089150"/>
            <a:ext cx="1528762"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5FBF829-8E5F-4A71-82DC-D587909D3484}"/>
              </a:ext>
            </a:extLst>
          </p:cNvPr>
          <p:cNvSpPr txBox="1"/>
          <p:nvPr/>
        </p:nvSpPr>
        <p:spPr>
          <a:xfrm>
            <a:off x="6303962" y="2169041"/>
            <a:ext cx="1417636" cy="369332"/>
          </a:xfrm>
          <a:prstGeom prst="rect">
            <a:avLst/>
          </a:prstGeom>
          <a:noFill/>
        </p:spPr>
        <p:txBody>
          <a:bodyPr wrap="square" rtlCol="0">
            <a:spAutoFit/>
          </a:bodyPr>
          <a:lstStyle/>
          <a:p>
            <a:r>
              <a:rPr lang="en-GB" dirty="0"/>
              <a:t>Data store</a:t>
            </a:r>
          </a:p>
        </p:txBody>
      </p:sp>
      <p:cxnSp>
        <p:nvCxnSpPr>
          <p:cNvPr id="16" name="Straight Arrow Connector 15">
            <a:extLst>
              <a:ext uri="{FF2B5EF4-FFF2-40B4-BE49-F238E27FC236}">
                <a16:creationId xmlns:a16="http://schemas.microsoft.com/office/drawing/2014/main" id="{890FCA92-13B2-4997-96AA-48EA07F8B8BD}"/>
              </a:ext>
            </a:extLst>
          </p:cNvPr>
          <p:cNvCxnSpPr>
            <a:cxnSpLocks/>
          </p:cNvCxnSpPr>
          <p:nvPr/>
        </p:nvCxnSpPr>
        <p:spPr>
          <a:xfrm>
            <a:off x="8698125" y="2169041"/>
            <a:ext cx="13461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619C98B-550B-45D0-9F7F-58BA82DA3B53}"/>
              </a:ext>
            </a:extLst>
          </p:cNvPr>
          <p:cNvCxnSpPr>
            <a:cxnSpLocks/>
          </p:cNvCxnSpPr>
          <p:nvPr/>
        </p:nvCxnSpPr>
        <p:spPr>
          <a:xfrm flipH="1">
            <a:off x="8674100" y="2616200"/>
            <a:ext cx="13461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27083E2-4C6D-4B77-A3DA-FB084F52BE97}"/>
              </a:ext>
            </a:extLst>
          </p:cNvPr>
          <p:cNvSpPr txBox="1"/>
          <p:nvPr/>
        </p:nvSpPr>
        <p:spPr>
          <a:xfrm>
            <a:off x="8698125" y="1721883"/>
            <a:ext cx="1322172" cy="369332"/>
          </a:xfrm>
          <a:prstGeom prst="rect">
            <a:avLst/>
          </a:prstGeom>
          <a:noFill/>
        </p:spPr>
        <p:txBody>
          <a:bodyPr wrap="square" rtlCol="0">
            <a:spAutoFit/>
          </a:bodyPr>
          <a:lstStyle/>
          <a:p>
            <a:r>
              <a:rPr lang="en-GB" dirty="0"/>
              <a:t>Data flow</a:t>
            </a:r>
          </a:p>
        </p:txBody>
      </p:sp>
    </p:spTree>
    <p:extLst>
      <p:ext uri="{BB962C8B-B14F-4D97-AF65-F5344CB8AC3E}">
        <p14:creationId xmlns:p14="http://schemas.microsoft.com/office/powerpoint/2010/main" val="890060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5405B408-1513-475F-AFA2-BDE4CCFC37D5}"/>
              </a:ext>
            </a:extLst>
          </p:cNvPr>
          <p:cNvSpPr>
            <a:spLocks noGrp="1"/>
          </p:cNvSpPr>
          <p:nvPr>
            <p:ph idx="1"/>
          </p:nvPr>
        </p:nvSpPr>
        <p:spPr>
          <a:xfrm>
            <a:off x="1866900" y="317500"/>
            <a:ext cx="9637712" cy="6261100"/>
          </a:xfrm>
        </p:spPr>
        <p:txBody>
          <a:bodyPr/>
          <a:lstStyle/>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r>
              <a:rPr lang="en-GB" dirty="0"/>
              <a:t>Level 1 – depicts basic modules in the system and flow of data among various modules. </a:t>
            </a: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b="1" dirty="0"/>
          </a:p>
          <a:p>
            <a:pPr marL="0" indent="0">
              <a:buNone/>
            </a:pPr>
            <a:r>
              <a:rPr lang="en-GB" b="1" dirty="0"/>
              <a:t>Level 2 – </a:t>
            </a:r>
            <a:r>
              <a:rPr lang="en-GB" dirty="0"/>
              <a:t>depicts how data flows inside the modules stated in level 1.</a:t>
            </a: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p:txBody>
      </p:sp>
      <p:pic>
        <p:nvPicPr>
          <p:cNvPr id="8" name="Picture 7">
            <a:extLst>
              <a:ext uri="{FF2B5EF4-FFF2-40B4-BE49-F238E27FC236}">
                <a16:creationId xmlns:a16="http://schemas.microsoft.com/office/drawing/2014/main" id="{FC5244D2-6B63-4E1C-96F4-2C079C7E88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900" y="317500"/>
            <a:ext cx="5158702" cy="2219227"/>
          </a:xfrm>
          <a:prstGeom prst="rect">
            <a:avLst/>
          </a:prstGeom>
        </p:spPr>
      </p:pic>
      <p:pic>
        <p:nvPicPr>
          <p:cNvPr id="10" name="Picture 9">
            <a:extLst>
              <a:ext uri="{FF2B5EF4-FFF2-40B4-BE49-F238E27FC236}">
                <a16:creationId xmlns:a16="http://schemas.microsoft.com/office/drawing/2014/main" id="{3AF916C9-6C66-4BCB-9881-1125828780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6858" y="3399516"/>
            <a:ext cx="5188744" cy="2316295"/>
          </a:xfrm>
          <a:prstGeom prst="rect">
            <a:avLst/>
          </a:prstGeom>
        </p:spPr>
      </p:pic>
    </p:spTree>
    <p:extLst>
      <p:ext uri="{BB962C8B-B14F-4D97-AF65-F5344CB8AC3E}">
        <p14:creationId xmlns:p14="http://schemas.microsoft.com/office/powerpoint/2010/main" val="539675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B11942-BAB5-4572-8C28-94C447B9655D}"/>
              </a:ext>
            </a:extLst>
          </p:cNvPr>
          <p:cNvSpPr>
            <a:spLocks noGrp="1"/>
          </p:cNvSpPr>
          <p:nvPr>
            <p:ph idx="1"/>
          </p:nvPr>
        </p:nvSpPr>
        <p:spPr>
          <a:xfrm>
            <a:off x="1905000" y="355600"/>
            <a:ext cx="9599612" cy="6108700"/>
          </a:xfrm>
        </p:spPr>
        <p:txBody>
          <a:bodyPr/>
          <a:lstStyle/>
          <a:p>
            <a:pPr marL="0" indent="0">
              <a:buNone/>
            </a:pPr>
            <a:r>
              <a:rPr lang="en-GB" b="1" dirty="0"/>
              <a:t>Structured Charts </a:t>
            </a:r>
            <a:r>
              <a:rPr lang="en-GB" dirty="0"/>
              <a:t>is a chart derived from DFD. It breaks down the entire system into the lowest functional modules describes functions and sub-functions of each module of the system</a:t>
            </a:r>
            <a:r>
              <a:rPr lang="en-GB" b="1" dirty="0"/>
              <a:t> </a:t>
            </a:r>
            <a:r>
              <a:rPr lang="en-GB" dirty="0"/>
              <a:t>to a greater detail than DFD.</a:t>
            </a:r>
          </a:p>
          <a:p>
            <a:pPr marL="0" indent="0">
              <a:buNone/>
            </a:pPr>
            <a:r>
              <a:rPr lang="en-GB" b="1" dirty="0"/>
              <a:t>Module </a:t>
            </a:r>
            <a:r>
              <a:rPr lang="en-GB" dirty="0"/>
              <a:t> represents process or subroutine or task. A control model branches to more than one sub-model. Library modules are re-useable and invokable from any model.</a:t>
            </a: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r>
              <a:rPr lang="en-GB" b="1" dirty="0"/>
              <a:t>Condition </a:t>
            </a:r>
            <a:r>
              <a:rPr lang="en-GB" dirty="0"/>
              <a:t>is represented by a small diamond at the base of the module which depicts that control module can select any of the sub-routine based on some condition.</a:t>
            </a:r>
          </a:p>
        </p:txBody>
      </p:sp>
      <p:pic>
        <p:nvPicPr>
          <p:cNvPr id="5" name="Picture 4">
            <a:extLst>
              <a:ext uri="{FF2B5EF4-FFF2-40B4-BE49-F238E27FC236}">
                <a16:creationId xmlns:a16="http://schemas.microsoft.com/office/drawing/2014/main" id="{B280FEDC-33DD-4F1B-B57A-7756574C52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0200" y="2017556"/>
            <a:ext cx="4305901" cy="2238687"/>
          </a:xfrm>
          <a:prstGeom prst="rect">
            <a:avLst/>
          </a:prstGeom>
        </p:spPr>
      </p:pic>
      <p:pic>
        <p:nvPicPr>
          <p:cNvPr id="7" name="Picture 6">
            <a:extLst>
              <a:ext uri="{FF2B5EF4-FFF2-40B4-BE49-F238E27FC236}">
                <a16:creationId xmlns:a16="http://schemas.microsoft.com/office/drawing/2014/main" id="{BA3FF432-7524-4C69-8A1B-4E238FCA25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0200" y="5029200"/>
            <a:ext cx="4305901" cy="1828800"/>
          </a:xfrm>
          <a:prstGeom prst="rect">
            <a:avLst/>
          </a:prstGeom>
        </p:spPr>
      </p:pic>
    </p:spTree>
    <p:extLst>
      <p:ext uri="{BB962C8B-B14F-4D97-AF65-F5344CB8AC3E}">
        <p14:creationId xmlns:p14="http://schemas.microsoft.com/office/powerpoint/2010/main" val="1619957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73CD05-8929-4C57-98D9-BFF7E9116853}"/>
              </a:ext>
            </a:extLst>
          </p:cNvPr>
          <p:cNvSpPr>
            <a:spLocks noGrp="1"/>
          </p:cNvSpPr>
          <p:nvPr>
            <p:ph idx="1"/>
          </p:nvPr>
        </p:nvSpPr>
        <p:spPr>
          <a:xfrm>
            <a:off x="1981200" y="381000"/>
            <a:ext cx="9523412" cy="6096000"/>
          </a:xfrm>
        </p:spPr>
        <p:txBody>
          <a:bodyPr/>
          <a:lstStyle/>
          <a:p>
            <a:pPr marL="0" indent="0">
              <a:buNone/>
            </a:pPr>
            <a:r>
              <a:rPr lang="en-GB" b="1" dirty="0"/>
              <a:t>Jump - </a:t>
            </a:r>
            <a:r>
              <a:rPr lang="en-GB" dirty="0"/>
              <a:t>an arrow pointing inside the module to depict that the control will jump in the middle of the sub-module.</a:t>
            </a: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r>
              <a:rPr lang="en-GB" b="1" dirty="0"/>
              <a:t>Loop</a:t>
            </a:r>
            <a:r>
              <a:rPr lang="en-GB" dirty="0"/>
              <a:t> – a curved arrow represents loop in the module. All the sub-models covered by the loop repeat execution of module. </a:t>
            </a:r>
          </a:p>
        </p:txBody>
      </p:sp>
      <p:pic>
        <p:nvPicPr>
          <p:cNvPr id="5" name="Picture 4">
            <a:extLst>
              <a:ext uri="{FF2B5EF4-FFF2-40B4-BE49-F238E27FC236}">
                <a16:creationId xmlns:a16="http://schemas.microsoft.com/office/drawing/2014/main" id="{401A1FC4-448F-45E5-AAB4-350B789AB1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0681" y="1212201"/>
            <a:ext cx="3197519" cy="2019582"/>
          </a:xfrm>
          <a:prstGeom prst="rect">
            <a:avLst/>
          </a:prstGeom>
        </p:spPr>
      </p:pic>
      <p:pic>
        <p:nvPicPr>
          <p:cNvPr id="7" name="Picture 6">
            <a:extLst>
              <a:ext uri="{FF2B5EF4-FFF2-40B4-BE49-F238E27FC236}">
                <a16:creationId xmlns:a16="http://schemas.microsoft.com/office/drawing/2014/main" id="{91F3ED73-B4AC-423B-A25A-34EB7BFC43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0681" y="4362310"/>
            <a:ext cx="3268967" cy="1905266"/>
          </a:xfrm>
          <a:prstGeom prst="rect">
            <a:avLst/>
          </a:prstGeom>
        </p:spPr>
      </p:pic>
    </p:spTree>
    <p:extLst>
      <p:ext uri="{BB962C8B-B14F-4D97-AF65-F5344CB8AC3E}">
        <p14:creationId xmlns:p14="http://schemas.microsoft.com/office/powerpoint/2010/main" val="413254897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docProps/app.xml><?xml version="1.0" encoding="utf-8"?>
<Properties xmlns="http://schemas.openxmlformats.org/officeDocument/2006/extended-properties" xmlns:vt="http://schemas.openxmlformats.org/officeDocument/2006/docPropsVTypes">
  <Template>Wisp</Template>
  <TotalTime>754</TotalTime>
  <Words>1130</Words>
  <Application>Microsoft Office PowerPoint</Application>
  <PresentationFormat>Widescreen</PresentationFormat>
  <Paragraphs>151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Century Gothic</vt:lpstr>
      <vt:lpstr>Wingdings</vt:lpstr>
      <vt:lpstr>Wingdings 3</vt:lpstr>
      <vt:lpstr>Wisp</vt:lpstr>
      <vt:lpstr>SOFTWARE DESIGN BASICS</vt:lpstr>
      <vt:lpstr>PowerPoint Presentation</vt:lpstr>
      <vt:lpstr>PowerPoint Presentation</vt:lpstr>
      <vt:lpstr>PowerPoint Presentation</vt:lpstr>
      <vt:lpstr>SOFTWARE ANALYSIS AND DESIGN TOOLS</vt:lpstr>
      <vt:lpstr>PowerPoint Presentation</vt:lpstr>
      <vt:lpstr>PowerPoint Presentation</vt:lpstr>
      <vt:lpstr>PowerPoint Presentation</vt:lpstr>
      <vt:lpstr>PowerPoint Presentation</vt:lpstr>
      <vt:lpstr>PowerPoint Presentation</vt:lpstr>
      <vt:lpstr>PowerPoint Presentation</vt:lpstr>
      <vt:lpstr>SOFTWARE DESIGN STRATEGIES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Abby Harns</dc:creator>
  <cp:lastModifiedBy>Abby Harns</cp:lastModifiedBy>
  <cp:revision>44</cp:revision>
  <dcterms:created xsi:type="dcterms:W3CDTF">2020-10-30T14:40:25Z</dcterms:created>
  <dcterms:modified xsi:type="dcterms:W3CDTF">2022-03-16T13:31:14Z</dcterms:modified>
</cp:coreProperties>
</file>