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72" y="13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C03E02-2544-42F0-AB00-BDA2AECD02E1}"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47137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C03E02-2544-42F0-AB00-BDA2AECD02E1}"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3354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C03E02-2544-42F0-AB00-BDA2AECD02E1}"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819727-AB32-480D-BF3B-25D5CC268DBB}"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441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8C03E02-2544-42F0-AB00-BDA2AECD02E1}"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1386125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8C03E02-2544-42F0-AB00-BDA2AECD02E1}"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819727-AB32-480D-BF3B-25D5CC268DBB}"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5354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8C03E02-2544-42F0-AB00-BDA2AECD02E1}"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529592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03E02-2544-42F0-AB00-BDA2AECD02E1}"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2027075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03E02-2544-42F0-AB00-BDA2AECD02E1}"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387887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03E02-2544-42F0-AB00-BDA2AECD02E1}"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106293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C03E02-2544-42F0-AB00-BDA2AECD02E1}"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48141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03E02-2544-42F0-AB00-BDA2AECD02E1}"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158020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03E02-2544-42F0-AB00-BDA2AECD02E1}" type="datetimeFigureOut">
              <a:rPr lang="en-GB" smtClean="0"/>
              <a:t>16/03/2022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188699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03E02-2544-42F0-AB00-BDA2AECD02E1}" type="datetimeFigureOut">
              <a:rPr lang="en-GB" smtClean="0"/>
              <a:t>16/03/2022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416022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03E02-2544-42F0-AB00-BDA2AECD02E1}" type="datetimeFigureOut">
              <a:rPr lang="en-GB" smtClean="0"/>
              <a:t>16/03/2022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322247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C03E02-2544-42F0-AB00-BDA2AECD02E1}"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87110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C03E02-2544-42F0-AB00-BDA2AECD02E1}"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819727-AB32-480D-BF3B-25D5CC268DBB}" type="slidenum">
              <a:rPr lang="en-GB" smtClean="0"/>
              <a:t>‹#›</a:t>
            </a:fld>
            <a:endParaRPr lang="en-GB"/>
          </a:p>
        </p:txBody>
      </p:sp>
    </p:spTree>
    <p:extLst>
      <p:ext uri="{BB962C8B-B14F-4D97-AF65-F5344CB8AC3E}">
        <p14:creationId xmlns:p14="http://schemas.microsoft.com/office/powerpoint/2010/main" val="22254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C03E02-2544-42F0-AB00-BDA2AECD02E1}" type="datetimeFigureOut">
              <a:rPr lang="en-GB" smtClean="0"/>
              <a:t>16/03/2022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819727-AB32-480D-BF3B-25D5CC268DBB}" type="slidenum">
              <a:rPr lang="en-GB" smtClean="0"/>
              <a:t>‹#›</a:t>
            </a:fld>
            <a:endParaRPr lang="en-GB"/>
          </a:p>
        </p:txBody>
      </p:sp>
    </p:spTree>
    <p:extLst>
      <p:ext uri="{BB962C8B-B14F-4D97-AF65-F5344CB8AC3E}">
        <p14:creationId xmlns:p14="http://schemas.microsoft.com/office/powerpoint/2010/main" val="19986590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6ADE-85FD-4856-AC29-86A77C4DBE64}"/>
              </a:ext>
            </a:extLst>
          </p:cNvPr>
          <p:cNvSpPr>
            <a:spLocks noGrp="1"/>
          </p:cNvSpPr>
          <p:nvPr>
            <p:ph type="ctrTitle"/>
          </p:nvPr>
        </p:nvSpPr>
        <p:spPr>
          <a:xfrm>
            <a:off x="1878013" y="393701"/>
            <a:ext cx="8915399" cy="673100"/>
          </a:xfrm>
        </p:spPr>
        <p:txBody>
          <a:bodyPr>
            <a:normAutofit/>
          </a:bodyPr>
          <a:lstStyle/>
          <a:p>
            <a:pPr algn="just"/>
            <a:r>
              <a:rPr lang="en-GB" sz="3200" b="1" dirty="0"/>
              <a:t>SOFTWARE DEVELOPMENT CYCLE (SDLC)</a:t>
            </a:r>
          </a:p>
        </p:txBody>
      </p:sp>
      <p:sp>
        <p:nvSpPr>
          <p:cNvPr id="3" name="Subtitle 2">
            <a:extLst>
              <a:ext uri="{FF2B5EF4-FFF2-40B4-BE49-F238E27FC236}">
                <a16:creationId xmlns:a16="http://schemas.microsoft.com/office/drawing/2014/main" id="{AFBF5DB0-FC55-4A98-9284-72F7F569743C}"/>
              </a:ext>
            </a:extLst>
          </p:cNvPr>
          <p:cNvSpPr>
            <a:spLocks noGrp="1"/>
          </p:cNvSpPr>
          <p:nvPr>
            <p:ph type="subTitle" idx="1"/>
          </p:nvPr>
        </p:nvSpPr>
        <p:spPr>
          <a:xfrm>
            <a:off x="1878013" y="1270000"/>
            <a:ext cx="8915399" cy="5499100"/>
          </a:xfrm>
        </p:spPr>
        <p:txBody>
          <a:bodyPr/>
          <a:lstStyle/>
          <a:p>
            <a:r>
              <a:rPr lang="en-GB" dirty="0"/>
              <a:t>Software Development Life Cycle is a well defined, structured sequence of stages in software engineering to develop the intended software product.</a:t>
            </a:r>
          </a:p>
          <a:p>
            <a:endParaRPr lang="en-GB" dirty="0"/>
          </a:p>
          <a:p>
            <a:r>
              <a:rPr lang="en-GB" b="1" dirty="0"/>
              <a:t>SDLC Activities</a:t>
            </a:r>
            <a:endParaRPr lang="en-GB" dirty="0"/>
          </a:p>
          <a:p>
            <a:r>
              <a:rPr lang="en-GB" dirty="0"/>
              <a:t>SDLC provides a series of steps to be followed to design and develop a software product efficiently. The SDLC framework includes the following steps:</a:t>
            </a:r>
          </a:p>
          <a:p>
            <a:endParaRPr lang="en-GB" dirty="0"/>
          </a:p>
        </p:txBody>
      </p:sp>
      <p:sp>
        <p:nvSpPr>
          <p:cNvPr id="4" name="Rectangle 3">
            <a:extLst>
              <a:ext uri="{FF2B5EF4-FFF2-40B4-BE49-F238E27FC236}">
                <a16:creationId xmlns:a16="http://schemas.microsoft.com/office/drawing/2014/main" id="{814F9137-8963-4362-AE6F-7D5C9A81FBED}"/>
              </a:ext>
            </a:extLst>
          </p:cNvPr>
          <p:cNvSpPr/>
          <p:nvPr/>
        </p:nvSpPr>
        <p:spPr>
          <a:xfrm>
            <a:off x="9766300" y="444500"/>
            <a:ext cx="8382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2</a:t>
            </a:r>
          </a:p>
        </p:txBody>
      </p:sp>
      <p:pic>
        <p:nvPicPr>
          <p:cNvPr id="6" name="Picture 5">
            <a:extLst>
              <a:ext uri="{FF2B5EF4-FFF2-40B4-BE49-F238E27FC236}">
                <a16:creationId xmlns:a16="http://schemas.microsoft.com/office/drawing/2014/main" id="{57ECCFE0-35C2-41AF-9145-DEBBEE820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500" y="3532003"/>
            <a:ext cx="5333999" cy="3110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893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651E3-59F6-4CDB-B0C5-6CAD71398A23}"/>
              </a:ext>
            </a:extLst>
          </p:cNvPr>
          <p:cNvSpPr>
            <a:spLocks noGrp="1"/>
          </p:cNvSpPr>
          <p:nvPr>
            <p:ph idx="1"/>
          </p:nvPr>
        </p:nvSpPr>
        <p:spPr>
          <a:xfrm>
            <a:off x="1955800" y="393700"/>
            <a:ext cx="9536112" cy="6172200"/>
          </a:xfrm>
        </p:spPr>
        <p:txBody>
          <a:bodyPr/>
          <a:lstStyle/>
          <a:p>
            <a:pPr marL="0" indent="0">
              <a:buNone/>
            </a:pPr>
            <a:r>
              <a:rPr lang="en-GB" b="1" dirty="0"/>
              <a:t>Project Scheduling</a:t>
            </a:r>
          </a:p>
          <a:p>
            <a:pPr marL="0" indent="0">
              <a:buNone/>
            </a:pPr>
            <a:r>
              <a:rPr lang="en-GB" dirty="0"/>
              <a:t>Roadmap of all activities to be done with specified order and within time slot allotted to each activity. </a:t>
            </a:r>
          </a:p>
          <a:p>
            <a:pPr marL="0" indent="0">
              <a:buNone/>
            </a:pPr>
            <a:r>
              <a:rPr lang="en-GB" dirty="0"/>
              <a:t>In scheduling a project, it is necessary to :</a:t>
            </a:r>
          </a:p>
          <a:p>
            <a:pPr>
              <a:buFont typeface="Wingdings" panose="05000000000000000000" pitchFamily="2" charset="2"/>
              <a:buChar char="§"/>
            </a:pPr>
            <a:r>
              <a:rPr lang="en-GB" dirty="0"/>
              <a:t>Breakdown the projects task</a:t>
            </a:r>
          </a:p>
          <a:p>
            <a:pPr>
              <a:buFont typeface="Wingdings" panose="05000000000000000000" pitchFamily="2" charset="2"/>
              <a:buChar char="§"/>
            </a:pPr>
            <a:r>
              <a:rPr lang="en-GB" dirty="0"/>
              <a:t>Find out various tasks and correlate them.</a:t>
            </a:r>
          </a:p>
          <a:p>
            <a:pPr>
              <a:buFont typeface="Wingdings" panose="05000000000000000000" pitchFamily="2" charset="2"/>
              <a:buChar char="§"/>
            </a:pPr>
            <a:r>
              <a:rPr lang="en-GB" dirty="0"/>
              <a:t>Estimate time frame for each task</a:t>
            </a:r>
          </a:p>
          <a:p>
            <a:pPr>
              <a:buFont typeface="Wingdings" panose="05000000000000000000" pitchFamily="2" charset="2"/>
              <a:buChar char="§"/>
            </a:pPr>
            <a:r>
              <a:rPr lang="en-GB" dirty="0"/>
              <a:t>Assign adequate number of work-units per task</a:t>
            </a:r>
          </a:p>
          <a:p>
            <a:pPr>
              <a:buFont typeface="Wingdings" panose="05000000000000000000" pitchFamily="2" charset="2"/>
              <a:buChar char="§"/>
            </a:pPr>
            <a:r>
              <a:rPr lang="en-GB" dirty="0"/>
              <a:t>Calculate total time required for the project </a:t>
            </a:r>
          </a:p>
          <a:p>
            <a:pPr marL="0" indent="0">
              <a:buNone/>
            </a:pPr>
            <a:r>
              <a:rPr lang="en-GB" b="1" dirty="0"/>
              <a:t>Resource Management</a:t>
            </a:r>
          </a:p>
          <a:p>
            <a:pPr marL="0" indent="0">
              <a:buNone/>
            </a:pPr>
            <a:r>
              <a:rPr lang="en-GB" dirty="0"/>
              <a:t> All elements used to develop software product may be assumed as resource for that project, which ay include human resource, productive tools and software libraries and hence the need for management. It includes:</a:t>
            </a:r>
          </a:p>
          <a:p>
            <a:pPr>
              <a:buFont typeface="Wingdings" panose="05000000000000000000" pitchFamily="2" charset="2"/>
              <a:buChar char="§"/>
            </a:pPr>
            <a:r>
              <a:rPr lang="en-GB" dirty="0"/>
              <a:t>Project organization by building a project team and allocating responsibilities</a:t>
            </a:r>
          </a:p>
          <a:p>
            <a:pPr>
              <a:buFont typeface="Wingdings" panose="05000000000000000000" pitchFamily="2" charset="2"/>
              <a:buChar char="§"/>
            </a:pPr>
            <a:r>
              <a:rPr lang="en-GB" dirty="0"/>
              <a:t>Determining availability of resources required at a stage</a:t>
            </a:r>
          </a:p>
          <a:p>
            <a:pPr>
              <a:buFont typeface="Wingdings" panose="05000000000000000000" pitchFamily="2" charset="2"/>
              <a:buChar char="§"/>
            </a:pPr>
            <a:r>
              <a:rPr lang="en-GB" dirty="0"/>
              <a:t>Generating required resource request and de-allocating when not needed.</a:t>
            </a:r>
          </a:p>
          <a:p>
            <a:pPr marL="0" indent="0">
              <a:buNone/>
            </a:pPr>
            <a:endParaRPr lang="en-GB" dirty="0"/>
          </a:p>
          <a:p>
            <a:pPr marL="0" indent="0">
              <a:buNone/>
            </a:pP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47747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7DFAF-0073-4FA3-BC71-122A561A8F66}"/>
              </a:ext>
            </a:extLst>
          </p:cNvPr>
          <p:cNvSpPr>
            <a:spLocks noGrp="1"/>
          </p:cNvSpPr>
          <p:nvPr>
            <p:ph idx="1"/>
          </p:nvPr>
        </p:nvSpPr>
        <p:spPr>
          <a:xfrm>
            <a:off x="2589212" y="304800"/>
            <a:ext cx="8915400" cy="6235700"/>
          </a:xfrm>
        </p:spPr>
        <p:txBody>
          <a:bodyPr/>
          <a:lstStyle/>
          <a:p>
            <a:pPr marL="0" indent="0">
              <a:buNone/>
            </a:pPr>
            <a:r>
              <a:rPr lang="en-GB" b="1" dirty="0"/>
              <a:t>Project Risk Management</a:t>
            </a:r>
          </a:p>
          <a:p>
            <a:pPr marL="0" indent="0">
              <a:buNone/>
            </a:pPr>
            <a:r>
              <a:rPr lang="en-GB" dirty="0"/>
              <a:t>Involves all activities pertaining to identification, analysing and making provision for predictable and non-predictable risks in the project. Risk May include:</a:t>
            </a:r>
          </a:p>
          <a:p>
            <a:pPr>
              <a:buFont typeface="Arial" panose="020B0604020202020204" pitchFamily="34" charset="0"/>
              <a:buChar char="•"/>
            </a:pPr>
            <a:r>
              <a:rPr lang="en-GB" dirty="0"/>
              <a:t>Experienced staff leaving the project and new staff coming in</a:t>
            </a:r>
          </a:p>
          <a:p>
            <a:pPr>
              <a:buFont typeface="Arial" panose="020B0604020202020204" pitchFamily="34" charset="0"/>
              <a:buChar char="•"/>
            </a:pPr>
            <a:r>
              <a:rPr lang="en-GB" dirty="0"/>
              <a:t>Change in organizational management</a:t>
            </a:r>
          </a:p>
          <a:p>
            <a:pPr>
              <a:buFont typeface="Arial" panose="020B0604020202020204" pitchFamily="34" charset="0"/>
              <a:buChar char="•"/>
            </a:pPr>
            <a:r>
              <a:rPr lang="en-GB" dirty="0"/>
              <a:t>Requirement change or misinterpreting requirement</a:t>
            </a:r>
          </a:p>
          <a:p>
            <a:pPr>
              <a:buFont typeface="Arial" panose="020B0604020202020204" pitchFamily="34" charset="0"/>
              <a:buChar char="•"/>
            </a:pPr>
            <a:r>
              <a:rPr lang="en-GB" dirty="0"/>
              <a:t>Under-estimation of required time and resources</a:t>
            </a:r>
          </a:p>
          <a:p>
            <a:pPr>
              <a:buFont typeface="Arial" panose="020B0604020202020204" pitchFamily="34" charset="0"/>
              <a:buChar char="•"/>
            </a:pPr>
            <a:r>
              <a:rPr lang="en-GB" dirty="0"/>
              <a:t>Technological &amp; environmental changes, business competition.</a:t>
            </a:r>
          </a:p>
          <a:p>
            <a:pPr marL="0" indent="0">
              <a:buNone/>
            </a:pPr>
            <a:endParaRPr lang="en-GB" dirty="0"/>
          </a:p>
          <a:p>
            <a:pPr marL="0" indent="0">
              <a:buNone/>
            </a:pPr>
            <a:r>
              <a:rPr lang="en-GB" b="1" dirty="0"/>
              <a:t>Risk Management Process</a:t>
            </a:r>
          </a:p>
          <a:p>
            <a:pPr marL="0" indent="0">
              <a:buNone/>
            </a:pPr>
            <a:r>
              <a:rPr lang="en-GB" dirty="0"/>
              <a:t>Identification</a:t>
            </a:r>
          </a:p>
          <a:p>
            <a:pPr marL="0" indent="0">
              <a:buNone/>
            </a:pPr>
            <a:r>
              <a:rPr lang="en-GB" dirty="0"/>
              <a:t>Categorization</a:t>
            </a:r>
          </a:p>
          <a:p>
            <a:pPr marL="0" indent="0">
              <a:buNone/>
            </a:pPr>
            <a:r>
              <a:rPr lang="en-GB" dirty="0"/>
              <a:t>Management</a:t>
            </a:r>
          </a:p>
          <a:p>
            <a:pPr marL="0" indent="0">
              <a:buNone/>
            </a:pPr>
            <a:r>
              <a:rPr lang="en-GB" dirty="0"/>
              <a:t>Monitoring</a:t>
            </a:r>
          </a:p>
          <a:p>
            <a:pPr marL="0" indent="0">
              <a:buNone/>
            </a:pPr>
            <a:r>
              <a:rPr lang="en-GB" dirty="0"/>
              <a:t> </a:t>
            </a:r>
          </a:p>
        </p:txBody>
      </p:sp>
    </p:spTree>
    <p:extLst>
      <p:ext uri="{BB962C8B-B14F-4D97-AF65-F5344CB8AC3E}">
        <p14:creationId xmlns:p14="http://schemas.microsoft.com/office/powerpoint/2010/main" val="320172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6253B-0414-4ECE-AE98-C887214DDDBF}"/>
              </a:ext>
            </a:extLst>
          </p:cNvPr>
          <p:cNvSpPr>
            <a:spLocks noGrp="1"/>
          </p:cNvSpPr>
          <p:nvPr>
            <p:ph idx="1"/>
          </p:nvPr>
        </p:nvSpPr>
        <p:spPr>
          <a:xfrm>
            <a:off x="1917700" y="330200"/>
            <a:ext cx="9586912" cy="6197600"/>
          </a:xfrm>
        </p:spPr>
        <p:txBody>
          <a:bodyPr/>
          <a:lstStyle/>
          <a:p>
            <a:pPr marL="0" indent="0">
              <a:buNone/>
            </a:pPr>
            <a:r>
              <a:rPr lang="en-GB" b="1" dirty="0"/>
              <a:t>Project Execution &amp; Monitoring</a:t>
            </a:r>
          </a:p>
          <a:p>
            <a:pPr marL="0" indent="0">
              <a:buNone/>
            </a:pPr>
            <a:r>
              <a:rPr lang="en-GB" sz="2000" dirty="0"/>
              <a:t>In this phase, the tasks described in project pans are executed according to schedules and observed to check the probability of risk and taking measures to address it. The measures include</a:t>
            </a:r>
          </a:p>
          <a:p>
            <a:pPr>
              <a:buFont typeface="Arial" panose="020B0604020202020204" pitchFamily="34" charset="0"/>
              <a:buChar char="•"/>
            </a:pPr>
            <a:r>
              <a:rPr lang="en-GB" sz="2000" dirty="0"/>
              <a:t>Activity Monitoring</a:t>
            </a:r>
          </a:p>
          <a:p>
            <a:pPr>
              <a:buFont typeface="Arial" panose="020B0604020202020204" pitchFamily="34" charset="0"/>
              <a:buChar char="•"/>
            </a:pPr>
            <a:r>
              <a:rPr lang="en-GB" sz="2000" dirty="0"/>
              <a:t>Status Reports</a:t>
            </a:r>
          </a:p>
          <a:p>
            <a:pPr>
              <a:buFont typeface="Arial" panose="020B0604020202020204" pitchFamily="34" charset="0"/>
              <a:buChar char="•"/>
            </a:pPr>
            <a:r>
              <a:rPr lang="en-GB" sz="2000" dirty="0"/>
              <a:t>Milestones Checklists</a:t>
            </a:r>
          </a:p>
          <a:p>
            <a:pPr marL="0" indent="0">
              <a:buNone/>
            </a:pPr>
            <a:r>
              <a:rPr lang="en-GB" b="1" dirty="0"/>
              <a:t>Project Communication Management</a:t>
            </a:r>
          </a:p>
          <a:p>
            <a:pPr marL="400050" lvl="1" indent="0">
              <a:buNone/>
            </a:pPr>
            <a:r>
              <a:rPr lang="en-GB" sz="2000" dirty="0"/>
              <a:t>Effective communication plays a vital role in the success of a project. It bridges the gap between client and the organization, among team members as well other stake holders. Communication management steps includes:</a:t>
            </a:r>
          </a:p>
          <a:p>
            <a:pPr marL="685800" lvl="1">
              <a:buFont typeface="Arial" panose="020B0604020202020204" pitchFamily="34" charset="0"/>
              <a:buChar char="•"/>
            </a:pPr>
            <a:r>
              <a:rPr lang="en-GB" sz="2000" dirty="0"/>
              <a:t>Planning</a:t>
            </a:r>
          </a:p>
          <a:p>
            <a:pPr marL="685800" lvl="1">
              <a:buFont typeface="Arial" panose="020B0604020202020204" pitchFamily="34" charset="0"/>
              <a:buChar char="•"/>
            </a:pPr>
            <a:r>
              <a:rPr lang="en-GB" sz="2000" dirty="0"/>
              <a:t>Sharing</a:t>
            </a:r>
          </a:p>
          <a:p>
            <a:pPr marL="685800" lvl="1">
              <a:buFont typeface="Arial" panose="020B0604020202020204" pitchFamily="34" charset="0"/>
              <a:buChar char="•"/>
            </a:pPr>
            <a:r>
              <a:rPr lang="en-GB" sz="2000" dirty="0"/>
              <a:t>Feedback</a:t>
            </a:r>
          </a:p>
          <a:p>
            <a:pPr marL="685800" lvl="1">
              <a:buFont typeface="Arial" panose="020B0604020202020204" pitchFamily="34" charset="0"/>
              <a:buChar char="•"/>
            </a:pPr>
            <a:r>
              <a:rPr lang="en-GB" sz="2000" dirty="0"/>
              <a:t>Closure</a:t>
            </a:r>
          </a:p>
          <a:p>
            <a:pPr marL="0" indent="0">
              <a:buNone/>
            </a:pPr>
            <a:endParaRPr lang="en-GB" dirty="0"/>
          </a:p>
        </p:txBody>
      </p:sp>
    </p:spTree>
    <p:extLst>
      <p:ext uri="{BB962C8B-B14F-4D97-AF65-F5344CB8AC3E}">
        <p14:creationId xmlns:p14="http://schemas.microsoft.com/office/powerpoint/2010/main" val="330645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2A408-0F5A-444A-8438-427DBDAE8AE9}"/>
              </a:ext>
            </a:extLst>
          </p:cNvPr>
          <p:cNvSpPr>
            <a:spLocks noGrp="1"/>
          </p:cNvSpPr>
          <p:nvPr>
            <p:ph idx="1"/>
          </p:nvPr>
        </p:nvSpPr>
        <p:spPr>
          <a:xfrm>
            <a:off x="1816274" y="313151"/>
            <a:ext cx="9688338" cy="6200383"/>
          </a:xfrm>
        </p:spPr>
        <p:txBody>
          <a:bodyPr>
            <a:normAutofit fontScale="92500" lnSpcReduction="10000"/>
          </a:bodyPr>
          <a:lstStyle/>
          <a:p>
            <a:pPr marL="0" indent="0">
              <a:buNone/>
            </a:pPr>
            <a:r>
              <a:rPr lang="en-GB" b="1" dirty="0"/>
              <a:t>Configuration Management</a:t>
            </a:r>
          </a:p>
          <a:p>
            <a:pPr marL="0" indent="0">
              <a:buNone/>
            </a:pPr>
            <a:r>
              <a:rPr lang="en-GB" sz="2000" dirty="0"/>
              <a:t>IEEE defines it as “the process of identifying and defining the items in the system,</a:t>
            </a:r>
          </a:p>
          <a:p>
            <a:pPr marL="0" indent="0">
              <a:buNone/>
            </a:pPr>
            <a:r>
              <a:rPr lang="en-GB" sz="2000" dirty="0"/>
              <a:t>controlling the change of these items throughout their life cycle, recording and</a:t>
            </a:r>
          </a:p>
          <a:p>
            <a:pPr marL="0" indent="0">
              <a:buNone/>
            </a:pPr>
            <a:r>
              <a:rPr lang="en-GB" sz="2000" dirty="0"/>
              <a:t>reporting the status of items and change requests, and verifying the completeness</a:t>
            </a:r>
          </a:p>
          <a:p>
            <a:pPr marL="0" indent="0">
              <a:buNone/>
            </a:pPr>
            <a:r>
              <a:rPr lang="en-GB" sz="2000" dirty="0"/>
              <a:t>and correctness of items”.</a:t>
            </a:r>
          </a:p>
          <a:p>
            <a:pPr marL="0" indent="0">
              <a:buNone/>
            </a:pPr>
            <a:r>
              <a:rPr lang="en-GB" b="1" dirty="0"/>
              <a:t>Change Control</a:t>
            </a:r>
          </a:p>
          <a:p>
            <a:pPr marL="0" indent="0">
              <a:buNone/>
            </a:pPr>
            <a:r>
              <a:rPr lang="en-GB" sz="2000" dirty="0"/>
              <a:t>Is function of configuration management, which ensures that all changes made to software system are consistent and made as per organizational rules and regulations.</a:t>
            </a:r>
          </a:p>
          <a:p>
            <a:pPr marL="0" indent="0">
              <a:buNone/>
            </a:pPr>
            <a:r>
              <a:rPr lang="en-GB" sz="2000" dirty="0"/>
              <a:t>Steps involved in Change Control:</a:t>
            </a:r>
          </a:p>
          <a:p>
            <a:pPr>
              <a:buFont typeface="Arial" panose="020B0604020202020204" pitchFamily="34" charset="0"/>
              <a:buChar char="•"/>
            </a:pPr>
            <a:r>
              <a:rPr lang="en-GB" sz="2000" dirty="0"/>
              <a:t>Identification</a:t>
            </a:r>
          </a:p>
          <a:p>
            <a:pPr>
              <a:buFont typeface="Arial" panose="020B0604020202020204" pitchFamily="34" charset="0"/>
              <a:buChar char="•"/>
            </a:pPr>
            <a:r>
              <a:rPr lang="en-GB" sz="2000" dirty="0"/>
              <a:t>Validation</a:t>
            </a:r>
          </a:p>
          <a:p>
            <a:pPr>
              <a:buFont typeface="Arial" panose="020B0604020202020204" pitchFamily="34" charset="0"/>
              <a:buChar char="•"/>
            </a:pPr>
            <a:r>
              <a:rPr lang="en-GB" sz="2000" dirty="0"/>
              <a:t>Analysis</a:t>
            </a:r>
          </a:p>
          <a:p>
            <a:pPr>
              <a:buFont typeface="Arial" panose="020B0604020202020204" pitchFamily="34" charset="0"/>
              <a:buChar char="•"/>
            </a:pPr>
            <a:r>
              <a:rPr lang="en-GB" sz="2000" dirty="0"/>
              <a:t>Control</a:t>
            </a:r>
          </a:p>
          <a:p>
            <a:pPr>
              <a:buFont typeface="Arial" panose="020B0604020202020204" pitchFamily="34" charset="0"/>
              <a:buChar char="•"/>
            </a:pPr>
            <a:r>
              <a:rPr lang="en-GB" sz="2000" dirty="0"/>
              <a:t>Execution</a:t>
            </a:r>
          </a:p>
          <a:p>
            <a:pPr>
              <a:buFont typeface="Arial" panose="020B0604020202020204" pitchFamily="34" charset="0"/>
              <a:buChar char="•"/>
            </a:pPr>
            <a:r>
              <a:rPr lang="en-GB" sz="2000" dirty="0"/>
              <a:t>Close Request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79806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2A7BC-B68E-4F2F-B9BC-08CA0239B3A9}"/>
              </a:ext>
            </a:extLst>
          </p:cNvPr>
          <p:cNvSpPr>
            <a:spLocks noGrp="1"/>
          </p:cNvSpPr>
          <p:nvPr>
            <p:ph idx="1"/>
          </p:nvPr>
        </p:nvSpPr>
        <p:spPr>
          <a:xfrm>
            <a:off x="2016689" y="300625"/>
            <a:ext cx="9935455" cy="6313117"/>
          </a:xfrm>
        </p:spPr>
        <p:txBody>
          <a:bodyPr/>
          <a:lstStyle/>
          <a:p>
            <a:pPr marL="0" indent="0">
              <a:buNone/>
            </a:pPr>
            <a:r>
              <a:rPr lang="en-GB" b="1" dirty="0"/>
              <a:t>Project Management Tools</a:t>
            </a:r>
          </a:p>
          <a:p>
            <a:pPr marL="0" indent="0">
              <a:buNone/>
            </a:pPr>
            <a:r>
              <a:rPr lang="en-GB" dirty="0"/>
              <a:t>The risk and uncertainty rises multi-fold with respect to the size of the project, even when the project is developed according to set methodologies. There are tools available that aids in effective project management:</a:t>
            </a:r>
          </a:p>
          <a:p>
            <a:pPr marL="0" indent="0">
              <a:buNone/>
            </a:pPr>
            <a:endParaRPr lang="en-GB" b="1" dirty="0"/>
          </a:p>
        </p:txBody>
      </p:sp>
      <p:pic>
        <p:nvPicPr>
          <p:cNvPr id="11" name="Picture 10">
            <a:extLst>
              <a:ext uri="{FF2B5EF4-FFF2-40B4-BE49-F238E27FC236}">
                <a16:creationId xmlns:a16="http://schemas.microsoft.com/office/drawing/2014/main" id="{DF99D348-0530-450A-9C43-18800C3E2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690" y="2152006"/>
            <a:ext cx="3269294" cy="4111007"/>
          </a:xfrm>
          <a:prstGeom prst="rect">
            <a:avLst/>
          </a:prstGeom>
        </p:spPr>
      </p:pic>
      <p:pic>
        <p:nvPicPr>
          <p:cNvPr id="13" name="Picture 12">
            <a:extLst>
              <a:ext uri="{FF2B5EF4-FFF2-40B4-BE49-F238E27FC236}">
                <a16:creationId xmlns:a16="http://schemas.microsoft.com/office/drawing/2014/main" id="{582808F6-34D0-471F-A917-709560D62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365" y="2148874"/>
            <a:ext cx="3269295" cy="4111005"/>
          </a:xfrm>
          <a:prstGeom prst="rect">
            <a:avLst/>
          </a:prstGeom>
        </p:spPr>
      </p:pic>
      <p:pic>
        <p:nvPicPr>
          <p:cNvPr id="15" name="Picture 14">
            <a:extLst>
              <a:ext uri="{FF2B5EF4-FFF2-40B4-BE49-F238E27FC236}">
                <a16:creationId xmlns:a16="http://schemas.microsoft.com/office/drawing/2014/main" id="{3AB7B39F-EF5C-4987-8CC3-403F32178F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042" y="2152007"/>
            <a:ext cx="2832104" cy="4111004"/>
          </a:xfrm>
          <a:prstGeom prst="rect">
            <a:avLst/>
          </a:prstGeom>
        </p:spPr>
      </p:pic>
      <p:sp>
        <p:nvSpPr>
          <p:cNvPr id="17" name="TextBox 16">
            <a:extLst>
              <a:ext uri="{FF2B5EF4-FFF2-40B4-BE49-F238E27FC236}">
                <a16:creationId xmlns:a16="http://schemas.microsoft.com/office/drawing/2014/main" id="{46EFD676-8871-47FC-8E09-CEC0B855D17C}"/>
              </a:ext>
            </a:extLst>
          </p:cNvPr>
          <p:cNvSpPr txBox="1"/>
          <p:nvPr/>
        </p:nvSpPr>
        <p:spPr>
          <a:xfrm>
            <a:off x="5962389" y="1782674"/>
            <a:ext cx="2986914" cy="369332"/>
          </a:xfrm>
          <a:prstGeom prst="rect">
            <a:avLst/>
          </a:prstGeom>
          <a:noFill/>
        </p:spPr>
        <p:txBody>
          <a:bodyPr wrap="square" rtlCol="0">
            <a:spAutoFit/>
          </a:bodyPr>
          <a:lstStyle/>
          <a:p>
            <a:r>
              <a:rPr lang="en-GB" dirty="0"/>
              <a:t>PERT Chart</a:t>
            </a:r>
          </a:p>
        </p:txBody>
      </p:sp>
      <p:sp>
        <p:nvSpPr>
          <p:cNvPr id="18" name="TextBox 17">
            <a:extLst>
              <a:ext uri="{FF2B5EF4-FFF2-40B4-BE49-F238E27FC236}">
                <a16:creationId xmlns:a16="http://schemas.microsoft.com/office/drawing/2014/main" id="{95CA12F8-85BA-47F0-8F5E-6646853DD371}"/>
              </a:ext>
            </a:extLst>
          </p:cNvPr>
          <p:cNvSpPr txBox="1"/>
          <p:nvPr/>
        </p:nvSpPr>
        <p:spPr>
          <a:xfrm>
            <a:off x="9549009" y="1723652"/>
            <a:ext cx="2403135" cy="369332"/>
          </a:xfrm>
          <a:prstGeom prst="rect">
            <a:avLst/>
          </a:prstGeom>
          <a:noFill/>
        </p:spPr>
        <p:txBody>
          <a:bodyPr wrap="square" rtlCol="0">
            <a:spAutoFit/>
          </a:bodyPr>
          <a:lstStyle/>
          <a:p>
            <a:r>
              <a:rPr lang="en-GB" dirty="0"/>
              <a:t>Gantt Chart</a:t>
            </a:r>
          </a:p>
        </p:txBody>
      </p:sp>
      <p:sp>
        <p:nvSpPr>
          <p:cNvPr id="19" name="TextBox 18">
            <a:extLst>
              <a:ext uri="{FF2B5EF4-FFF2-40B4-BE49-F238E27FC236}">
                <a16:creationId xmlns:a16="http://schemas.microsoft.com/office/drawing/2014/main" id="{F1061F7D-E749-4D45-B3C1-C83EB72F07DA}"/>
              </a:ext>
            </a:extLst>
          </p:cNvPr>
          <p:cNvSpPr txBox="1"/>
          <p:nvPr/>
        </p:nvSpPr>
        <p:spPr>
          <a:xfrm>
            <a:off x="2229632" y="1782674"/>
            <a:ext cx="2555309" cy="369332"/>
          </a:xfrm>
          <a:prstGeom prst="rect">
            <a:avLst/>
          </a:prstGeom>
          <a:noFill/>
        </p:spPr>
        <p:txBody>
          <a:bodyPr wrap="square" rtlCol="0">
            <a:spAutoFit/>
          </a:bodyPr>
          <a:lstStyle/>
          <a:p>
            <a:r>
              <a:rPr lang="en-GB" dirty="0"/>
              <a:t>Resource Histogram</a:t>
            </a:r>
          </a:p>
        </p:txBody>
      </p:sp>
    </p:spTree>
    <p:extLst>
      <p:ext uri="{BB962C8B-B14F-4D97-AF65-F5344CB8AC3E}">
        <p14:creationId xmlns:p14="http://schemas.microsoft.com/office/powerpoint/2010/main" val="116087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20C4-BE80-45A2-B9A8-3BC95B446912}"/>
              </a:ext>
            </a:extLst>
          </p:cNvPr>
          <p:cNvSpPr>
            <a:spLocks noGrp="1"/>
          </p:cNvSpPr>
          <p:nvPr>
            <p:ph type="title"/>
          </p:nvPr>
        </p:nvSpPr>
        <p:spPr>
          <a:xfrm>
            <a:off x="2592925" y="347440"/>
            <a:ext cx="8911687" cy="553337"/>
          </a:xfrm>
        </p:spPr>
        <p:txBody>
          <a:bodyPr>
            <a:normAutofit fontScale="90000"/>
          </a:bodyPr>
          <a:lstStyle/>
          <a:p>
            <a:pPr algn="ctr"/>
            <a:r>
              <a:rPr lang="en-GB" b="1" dirty="0"/>
              <a:t>SOFTAWARE REQUIREMENT </a:t>
            </a:r>
          </a:p>
        </p:txBody>
      </p:sp>
      <p:sp>
        <p:nvSpPr>
          <p:cNvPr id="3" name="Content Placeholder 2">
            <a:extLst>
              <a:ext uri="{FF2B5EF4-FFF2-40B4-BE49-F238E27FC236}">
                <a16:creationId xmlns:a16="http://schemas.microsoft.com/office/drawing/2014/main" id="{CCD8A2A3-A0B1-4F1B-B478-6DC105DEA4A0}"/>
              </a:ext>
            </a:extLst>
          </p:cNvPr>
          <p:cNvSpPr>
            <a:spLocks noGrp="1"/>
          </p:cNvSpPr>
          <p:nvPr>
            <p:ph idx="1"/>
          </p:nvPr>
        </p:nvSpPr>
        <p:spPr>
          <a:xfrm>
            <a:off x="2217108" y="900777"/>
            <a:ext cx="9412765" cy="5830866"/>
          </a:xfrm>
        </p:spPr>
        <p:txBody>
          <a:bodyPr>
            <a:normAutofit/>
          </a:bodyPr>
          <a:lstStyle/>
          <a:p>
            <a:pPr marL="0" indent="0">
              <a:buNone/>
            </a:pPr>
            <a:r>
              <a:rPr lang="en-GB" b="1" dirty="0"/>
              <a:t>Requirement Engineering</a:t>
            </a:r>
          </a:p>
          <a:p>
            <a:pPr marL="0" indent="0">
              <a:buNone/>
            </a:pPr>
            <a:r>
              <a:rPr lang="en-GB" dirty="0"/>
              <a:t> The process to gather the software requirements from client, analyse, and document. The goal of requirement engineering is to develop and maintain sophisticated and descriptive ‘System Requirements Specification’ document.</a:t>
            </a:r>
          </a:p>
          <a:p>
            <a:pPr marL="0" indent="0" algn="just">
              <a:buNone/>
            </a:pPr>
            <a:r>
              <a:rPr lang="en-GB" b="1" dirty="0"/>
              <a:t>Requirement Engineering Process</a:t>
            </a:r>
          </a:p>
          <a:p>
            <a:pPr marL="0" indent="0" algn="just">
              <a:buNone/>
            </a:pPr>
            <a:r>
              <a:rPr lang="en-GB" dirty="0"/>
              <a:t>It is a four step process, which includes:</a:t>
            </a:r>
          </a:p>
          <a:p>
            <a:pPr algn="just">
              <a:buFont typeface="Arial" panose="020B0604020202020204" pitchFamily="34" charset="0"/>
              <a:buChar char="•"/>
            </a:pPr>
            <a:r>
              <a:rPr lang="en-GB" dirty="0"/>
              <a:t>Feasibility Study</a:t>
            </a:r>
          </a:p>
          <a:p>
            <a:pPr algn="just">
              <a:buFont typeface="Arial" panose="020B0604020202020204" pitchFamily="34" charset="0"/>
              <a:buChar char="•"/>
            </a:pPr>
            <a:r>
              <a:rPr lang="en-GB" dirty="0"/>
              <a:t> Software Requirement Gathering</a:t>
            </a:r>
          </a:p>
          <a:p>
            <a:pPr algn="just">
              <a:buFont typeface="Arial" panose="020B0604020202020204" pitchFamily="34" charset="0"/>
              <a:buChar char="•"/>
            </a:pPr>
            <a:r>
              <a:rPr lang="en-GB" dirty="0"/>
              <a:t>Software Requirement Specification(SRS)</a:t>
            </a:r>
          </a:p>
          <a:p>
            <a:pPr algn="just">
              <a:buFont typeface="Arial" panose="020B0604020202020204" pitchFamily="34" charset="0"/>
              <a:buChar char="•"/>
            </a:pPr>
            <a:r>
              <a:rPr lang="en-GB" dirty="0"/>
              <a:t>Software Requirement Validation(SRV)</a:t>
            </a:r>
          </a:p>
          <a:p>
            <a:pPr marL="0" indent="0" algn="just">
              <a:buNone/>
            </a:pPr>
            <a:r>
              <a:rPr lang="en-GB" b="1" dirty="0"/>
              <a:t>Features of SRS</a:t>
            </a:r>
          </a:p>
          <a:p>
            <a:pPr algn="just">
              <a:buFont typeface="Courier New" panose="02070309020205020404" pitchFamily="49" charset="0"/>
              <a:buChar char="o"/>
            </a:pPr>
            <a:r>
              <a:rPr lang="en-GB" dirty="0"/>
              <a:t>User requirement are expressed in natural language</a:t>
            </a:r>
          </a:p>
          <a:p>
            <a:pPr algn="just">
              <a:buFont typeface="Courier New" panose="02070309020205020404" pitchFamily="49" charset="0"/>
              <a:buChar char="o"/>
            </a:pPr>
            <a:r>
              <a:rPr lang="en-GB" dirty="0"/>
              <a:t>Technical requirements are expressed in structured language</a:t>
            </a:r>
          </a:p>
          <a:p>
            <a:pPr algn="just">
              <a:buFont typeface="Courier New" panose="02070309020205020404" pitchFamily="49" charset="0"/>
              <a:buChar char="o"/>
            </a:pPr>
            <a:r>
              <a:rPr lang="en-GB" dirty="0"/>
              <a:t>Design description in a Pseudo code</a:t>
            </a:r>
          </a:p>
          <a:p>
            <a:pPr algn="just">
              <a:buFont typeface="Courier New" panose="02070309020205020404" pitchFamily="49" charset="0"/>
              <a:buChar char="o"/>
            </a:pPr>
            <a:r>
              <a:rPr lang="en-GB" dirty="0"/>
              <a:t>Format of Forms and GUI screen prints</a:t>
            </a:r>
          </a:p>
          <a:p>
            <a:pPr algn="just">
              <a:buFont typeface="Courier New" panose="02070309020205020404" pitchFamily="49" charset="0"/>
              <a:buChar char="o"/>
            </a:pPr>
            <a:endParaRPr lang="en-GB" dirty="0"/>
          </a:p>
          <a:p>
            <a:pPr marL="0" indent="0" algn="just">
              <a:buNone/>
            </a:pPr>
            <a:endParaRPr lang="en-GB" b="1" dirty="0"/>
          </a:p>
        </p:txBody>
      </p:sp>
      <p:sp>
        <p:nvSpPr>
          <p:cNvPr id="5" name="Rectangle 4">
            <a:extLst>
              <a:ext uri="{FF2B5EF4-FFF2-40B4-BE49-F238E27FC236}">
                <a16:creationId xmlns:a16="http://schemas.microsoft.com/office/drawing/2014/main" id="{D59D358C-FF27-4B44-9EA1-8534253ECBEB}"/>
              </a:ext>
            </a:extLst>
          </p:cNvPr>
          <p:cNvSpPr/>
          <p:nvPr/>
        </p:nvSpPr>
        <p:spPr>
          <a:xfrm>
            <a:off x="10721192" y="347440"/>
            <a:ext cx="776613" cy="55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Tree>
    <p:extLst>
      <p:ext uri="{BB962C8B-B14F-4D97-AF65-F5344CB8AC3E}">
        <p14:creationId xmlns:p14="http://schemas.microsoft.com/office/powerpoint/2010/main" val="270392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7980C-5AC5-4017-BE71-0892C7B6D1DA}"/>
              </a:ext>
            </a:extLst>
          </p:cNvPr>
          <p:cNvSpPr>
            <a:spLocks noGrp="1"/>
          </p:cNvSpPr>
          <p:nvPr>
            <p:ph idx="1"/>
          </p:nvPr>
        </p:nvSpPr>
        <p:spPr>
          <a:xfrm>
            <a:off x="2016690" y="313151"/>
            <a:ext cx="9487922" cy="6338170"/>
          </a:xfrm>
        </p:spPr>
        <p:txBody>
          <a:bodyPr/>
          <a:lstStyle/>
          <a:p>
            <a:pPr marL="0" indent="0">
              <a:buNone/>
            </a:pPr>
            <a:r>
              <a:rPr lang="en-GB" b="1" dirty="0"/>
              <a:t>SRV Conditions</a:t>
            </a:r>
          </a:p>
          <a:p>
            <a:pPr>
              <a:buFont typeface="Courier New" panose="02070309020205020404" pitchFamily="49" charset="0"/>
              <a:buChar char="o"/>
            </a:pPr>
            <a:r>
              <a:rPr lang="en-GB" dirty="0"/>
              <a:t>Practically implementable</a:t>
            </a:r>
          </a:p>
          <a:p>
            <a:pPr>
              <a:buFont typeface="Courier New" panose="02070309020205020404" pitchFamily="49" charset="0"/>
              <a:buChar char="o"/>
            </a:pPr>
            <a:r>
              <a:rPr lang="en-GB" dirty="0"/>
              <a:t>Valid as per functionality and software domain</a:t>
            </a:r>
          </a:p>
          <a:p>
            <a:pPr>
              <a:buFont typeface="Courier New" panose="02070309020205020404" pitchFamily="49" charset="0"/>
              <a:buChar char="o"/>
            </a:pPr>
            <a:r>
              <a:rPr lang="en-GB" dirty="0"/>
              <a:t>Existence of ambiguities</a:t>
            </a:r>
          </a:p>
          <a:p>
            <a:pPr>
              <a:buFont typeface="Courier New" panose="02070309020205020404" pitchFamily="49" charset="0"/>
              <a:buChar char="o"/>
            </a:pPr>
            <a:r>
              <a:rPr lang="en-GB" dirty="0"/>
              <a:t>Complete</a:t>
            </a:r>
          </a:p>
          <a:p>
            <a:pPr>
              <a:buFont typeface="Courier New" panose="02070309020205020404" pitchFamily="49" charset="0"/>
              <a:buChar char="o"/>
            </a:pPr>
            <a:r>
              <a:rPr lang="en-GB" dirty="0"/>
              <a:t>Can be demonstrated.</a:t>
            </a:r>
          </a:p>
          <a:p>
            <a:pPr>
              <a:buFont typeface="Courier New" panose="02070309020205020404" pitchFamily="49" charset="0"/>
              <a:buChar char="o"/>
            </a:pPr>
            <a:endParaRPr lang="en-GB" dirty="0"/>
          </a:p>
          <a:p>
            <a:pPr marL="0" indent="0">
              <a:buNone/>
            </a:pPr>
            <a:r>
              <a:rPr lang="en-GB" b="1" dirty="0"/>
              <a:t>Requirement Elicitation Process</a:t>
            </a:r>
          </a:p>
          <a:p>
            <a:pPr marL="0" indent="0">
              <a:buNone/>
            </a:pPr>
            <a:r>
              <a:rPr lang="en-GB" dirty="0"/>
              <a:t>Is the process to find out the requirements for an intended software system by communication with client, end users, system users and others who have a stake in the software development.</a:t>
            </a:r>
          </a:p>
        </p:txBody>
      </p:sp>
      <p:pic>
        <p:nvPicPr>
          <p:cNvPr id="5" name="Picture 4">
            <a:extLst>
              <a:ext uri="{FF2B5EF4-FFF2-40B4-BE49-F238E27FC236}">
                <a16:creationId xmlns:a16="http://schemas.microsoft.com/office/drawing/2014/main" id="{9EF88487-1F07-4C52-9703-AE5C71623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338" y="4434214"/>
            <a:ext cx="5363323" cy="21106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9262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8813B-1B2F-4BB0-A5F6-F4B5F43C5A19}"/>
              </a:ext>
            </a:extLst>
          </p:cNvPr>
          <p:cNvSpPr>
            <a:spLocks noGrp="1"/>
          </p:cNvSpPr>
          <p:nvPr>
            <p:ph idx="1"/>
          </p:nvPr>
        </p:nvSpPr>
        <p:spPr>
          <a:xfrm>
            <a:off x="1966586" y="350729"/>
            <a:ext cx="9538026" cy="6175331"/>
          </a:xfrm>
        </p:spPr>
        <p:txBody>
          <a:bodyPr/>
          <a:lstStyle/>
          <a:p>
            <a:pPr marL="0" indent="0">
              <a:buNone/>
            </a:pPr>
            <a:r>
              <a:rPr lang="en-GB" b="1" dirty="0"/>
              <a:t>Requirement Elicitation Techniques</a:t>
            </a:r>
          </a:p>
          <a:p>
            <a:r>
              <a:rPr lang="en-GB" dirty="0"/>
              <a:t>Interviews</a:t>
            </a:r>
          </a:p>
          <a:p>
            <a:r>
              <a:rPr lang="en-GB" dirty="0"/>
              <a:t>Surveys</a:t>
            </a:r>
          </a:p>
          <a:p>
            <a:r>
              <a:rPr lang="en-GB" dirty="0"/>
              <a:t>Questionnaires</a:t>
            </a:r>
          </a:p>
          <a:p>
            <a:r>
              <a:rPr lang="en-GB" dirty="0"/>
              <a:t>Task analysis</a:t>
            </a:r>
          </a:p>
          <a:p>
            <a:r>
              <a:rPr lang="en-GB" dirty="0"/>
              <a:t>Brainstorming</a:t>
            </a:r>
          </a:p>
          <a:p>
            <a:r>
              <a:rPr lang="en-GB" dirty="0"/>
              <a:t>Prototyping</a:t>
            </a:r>
          </a:p>
          <a:p>
            <a:r>
              <a:rPr lang="en-GB" dirty="0"/>
              <a:t>Observation</a:t>
            </a:r>
          </a:p>
          <a:p>
            <a:pPr marL="0" indent="0">
              <a:buNone/>
            </a:pPr>
            <a:endParaRPr lang="en-GB" dirty="0"/>
          </a:p>
          <a:p>
            <a:pPr marL="0" indent="0">
              <a:buNone/>
            </a:pPr>
            <a:r>
              <a:rPr lang="en-GB" b="1" dirty="0"/>
              <a:t>Characteristics of A Good SRS</a:t>
            </a:r>
          </a:p>
          <a:p>
            <a:pPr marL="0" indent="0">
              <a:buNone/>
            </a:pPr>
            <a:r>
              <a:rPr lang="en-GB" dirty="0"/>
              <a:t>Clear</a:t>
            </a:r>
          </a:p>
          <a:p>
            <a:pPr marL="0" indent="0">
              <a:buNone/>
            </a:pPr>
            <a:r>
              <a:rPr lang="en-GB" dirty="0"/>
              <a:t>Comprehensible</a:t>
            </a:r>
          </a:p>
          <a:p>
            <a:pPr marL="0" indent="0">
              <a:buNone/>
            </a:pPr>
            <a:r>
              <a:rPr lang="en-GB" dirty="0"/>
              <a:t>Unambiguous</a:t>
            </a:r>
          </a:p>
          <a:p>
            <a:pPr marL="0" indent="0">
              <a:buNone/>
            </a:pPr>
            <a:r>
              <a:rPr lang="en-GB" dirty="0"/>
              <a:t>Correct</a:t>
            </a:r>
          </a:p>
          <a:p>
            <a:pPr marL="0" indent="0">
              <a:buNone/>
            </a:pPr>
            <a:r>
              <a:rPr lang="en-GB" dirty="0"/>
              <a:t>Consistent</a:t>
            </a:r>
          </a:p>
        </p:txBody>
      </p:sp>
    </p:spTree>
    <p:extLst>
      <p:ext uri="{BB962C8B-B14F-4D97-AF65-F5344CB8AC3E}">
        <p14:creationId xmlns:p14="http://schemas.microsoft.com/office/powerpoint/2010/main" val="313163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E809E-6A6C-45DF-9FE0-BF0BCA25CC93}"/>
              </a:ext>
            </a:extLst>
          </p:cNvPr>
          <p:cNvSpPr>
            <a:spLocks noGrp="1"/>
          </p:cNvSpPr>
          <p:nvPr>
            <p:ph idx="1"/>
          </p:nvPr>
        </p:nvSpPr>
        <p:spPr>
          <a:xfrm>
            <a:off x="1878904" y="688932"/>
            <a:ext cx="9625708" cy="4559473"/>
          </a:xfrm>
        </p:spPr>
        <p:txBody>
          <a:bodyPr/>
          <a:lstStyle/>
          <a:p>
            <a:pPr marL="0" indent="0">
              <a:buNone/>
            </a:pPr>
            <a:r>
              <a:rPr lang="en-GB" sz="2400" b="1" dirty="0"/>
              <a:t>Categories Of Software Requirement</a:t>
            </a:r>
          </a:p>
          <a:p>
            <a:pPr marL="0" indent="0">
              <a:buNone/>
            </a:pPr>
            <a:r>
              <a:rPr lang="en-GB" sz="2000" dirty="0"/>
              <a:t>Functional requirements</a:t>
            </a:r>
          </a:p>
          <a:p>
            <a:pPr marL="0" indent="0">
              <a:buNone/>
            </a:pPr>
            <a:r>
              <a:rPr lang="en-GB" sz="2000" dirty="0"/>
              <a:t>Non- Functional requirements</a:t>
            </a:r>
          </a:p>
          <a:p>
            <a:pPr marL="0" indent="0">
              <a:buNone/>
            </a:pPr>
            <a:r>
              <a:rPr lang="en-GB" sz="2000" dirty="0"/>
              <a:t>User interface requirement</a:t>
            </a:r>
          </a:p>
          <a:p>
            <a:pPr marL="0" indent="0">
              <a:buNone/>
            </a:pPr>
            <a:endParaRPr lang="en-GB" dirty="0"/>
          </a:p>
          <a:p>
            <a:pPr marL="0" indent="0">
              <a:buNone/>
            </a:pPr>
            <a:r>
              <a:rPr lang="en-GB" sz="2400" b="1" dirty="0"/>
              <a:t>Software Metrics and Measures</a:t>
            </a:r>
          </a:p>
          <a:p>
            <a:pPr marL="0" indent="0">
              <a:buNone/>
            </a:pPr>
            <a:r>
              <a:rPr lang="en-GB" sz="2000" dirty="0"/>
              <a:t>Size metrics </a:t>
            </a:r>
          </a:p>
          <a:p>
            <a:pPr marL="0" indent="0">
              <a:buNone/>
            </a:pPr>
            <a:r>
              <a:rPr lang="en-GB" sz="2000" dirty="0"/>
              <a:t>Quality metrics</a:t>
            </a:r>
          </a:p>
          <a:p>
            <a:pPr marL="0" indent="0">
              <a:buNone/>
            </a:pPr>
            <a:r>
              <a:rPr lang="en-GB" sz="2000" dirty="0"/>
              <a:t>Process metrics</a:t>
            </a:r>
          </a:p>
          <a:p>
            <a:pPr marL="0" indent="0">
              <a:buNone/>
            </a:pPr>
            <a:r>
              <a:rPr lang="en-GB" sz="2000" dirty="0"/>
              <a:t>Resources</a:t>
            </a:r>
          </a:p>
        </p:txBody>
      </p:sp>
    </p:spTree>
    <p:extLst>
      <p:ext uri="{BB962C8B-B14F-4D97-AF65-F5344CB8AC3E}">
        <p14:creationId xmlns:p14="http://schemas.microsoft.com/office/powerpoint/2010/main" val="354835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3F355-A828-4C11-9F91-8F94B8CD52F8}"/>
              </a:ext>
            </a:extLst>
          </p:cNvPr>
          <p:cNvSpPr>
            <a:spLocks noGrp="1"/>
          </p:cNvSpPr>
          <p:nvPr>
            <p:ph idx="1"/>
          </p:nvPr>
        </p:nvSpPr>
        <p:spPr>
          <a:xfrm>
            <a:off x="1892300" y="355600"/>
            <a:ext cx="9612312" cy="6159500"/>
          </a:xfrm>
        </p:spPr>
        <p:txBody>
          <a:bodyPr/>
          <a:lstStyle/>
          <a:p>
            <a:pPr marL="0" indent="0">
              <a:buNone/>
            </a:pPr>
            <a:r>
              <a:rPr lang="en-GB" b="1" dirty="0"/>
              <a:t>Software Development Paradigm</a:t>
            </a:r>
          </a:p>
          <a:p>
            <a:pPr marL="0" indent="0">
              <a:buNone/>
            </a:pPr>
            <a:r>
              <a:rPr lang="en-GB" dirty="0"/>
              <a:t>Helps  developers to select a strategy to develop the software. It has its own set of tools, methods and procedures expressed clearly defines SDLC. Examples of software development paradigms or process models:</a:t>
            </a:r>
          </a:p>
          <a:p>
            <a:pPr marL="0" indent="0">
              <a:buNone/>
            </a:pPr>
            <a:endParaRPr lang="en-GB" dirty="0"/>
          </a:p>
          <a:p>
            <a:pPr marL="0" indent="0">
              <a:buNone/>
            </a:pPr>
            <a:r>
              <a:rPr lang="en-GB" dirty="0"/>
              <a:t>Waterfall Model : simplest, SDLC in linear manner.</a:t>
            </a:r>
          </a:p>
          <a:p>
            <a:pPr marL="0" indent="0">
              <a:buNone/>
            </a:pPr>
            <a:endParaRPr lang="en-GB" dirty="0"/>
          </a:p>
        </p:txBody>
      </p:sp>
      <p:pic>
        <p:nvPicPr>
          <p:cNvPr id="5" name="Picture 4">
            <a:extLst>
              <a:ext uri="{FF2B5EF4-FFF2-40B4-BE49-F238E27FC236}">
                <a16:creationId xmlns:a16="http://schemas.microsoft.com/office/drawing/2014/main" id="{A3CB92F8-8DAC-4698-9077-EDD401A1C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2857500"/>
            <a:ext cx="5651499" cy="3365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654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1D302-BCAF-4604-87FF-151DBC14793F}"/>
              </a:ext>
            </a:extLst>
          </p:cNvPr>
          <p:cNvSpPr>
            <a:spLocks noGrp="1"/>
          </p:cNvSpPr>
          <p:nvPr>
            <p:ph idx="1"/>
          </p:nvPr>
        </p:nvSpPr>
        <p:spPr>
          <a:xfrm>
            <a:off x="2373312" y="495300"/>
            <a:ext cx="8915400" cy="5867400"/>
          </a:xfrm>
        </p:spPr>
        <p:txBody>
          <a:bodyPr/>
          <a:lstStyle/>
          <a:p>
            <a:pPr marL="0" indent="0">
              <a:buNone/>
            </a:pPr>
            <a:r>
              <a:rPr lang="en-GB" dirty="0"/>
              <a:t>Iterative Model</a:t>
            </a:r>
          </a:p>
          <a:p>
            <a:pPr marL="0" indent="0">
              <a:buNone/>
            </a:pPr>
            <a:r>
              <a:rPr lang="en-GB" dirty="0"/>
              <a:t>Leads the software development process in iterations, SDLC in cyclic manner.</a:t>
            </a:r>
          </a:p>
          <a:p>
            <a:pPr marL="0" indent="0">
              <a:buNone/>
            </a:pPr>
            <a:endParaRPr lang="en-GB" dirty="0"/>
          </a:p>
        </p:txBody>
      </p:sp>
      <p:pic>
        <p:nvPicPr>
          <p:cNvPr id="5" name="Picture 4">
            <a:extLst>
              <a:ext uri="{FF2B5EF4-FFF2-40B4-BE49-F238E27FC236}">
                <a16:creationId xmlns:a16="http://schemas.microsoft.com/office/drawing/2014/main" id="{8536D800-A546-4045-AE01-A23FEE9F3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100" y="1809604"/>
            <a:ext cx="6605587" cy="3537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967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EBCD8-0C2E-40BD-B3D7-93D64460BE6B}"/>
              </a:ext>
            </a:extLst>
          </p:cNvPr>
          <p:cNvSpPr>
            <a:spLocks noGrp="1"/>
          </p:cNvSpPr>
          <p:nvPr>
            <p:ph idx="1"/>
          </p:nvPr>
        </p:nvSpPr>
        <p:spPr>
          <a:xfrm>
            <a:off x="2006600" y="558800"/>
            <a:ext cx="9155112" cy="6108700"/>
          </a:xfrm>
        </p:spPr>
        <p:txBody>
          <a:bodyPr/>
          <a:lstStyle/>
          <a:p>
            <a:pPr marL="0" indent="0">
              <a:buNone/>
            </a:pPr>
            <a:r>
              <a:rPr lang="en-GB" dirty="0"/>
              <a:t>Spiral Model</a:t>
            </a:r>
          </a:p>
          <a:p>
            <a:pPr marL="0" indent="0">
              <a:buNone/>
            </a:pPr>
            <a:r>
              <a:rPr lang="en-GB" dirty="0"/>
              <a:t>Is a combination of both, iterative and one of the SDLC model. The model considers risk which is goes unnoticed by the other models. </a:t>
            </a:r>
          </a:p>
          <a:p>
            <a:pPr marL="0" indent="0">
              <a:buNone/>
            </a:pPr>
            <a:r>
              <a:rPr lang="en-GB" dirty="0"/>
              <a:t>It begins with determining objectives and constraints of the software at the start of one iteration. The next phase is prototyping the software which includes risk analysis, followed by one standard SDLC model and preparation for next iteration.</a:t>
            </a:r>
          </a:p>
        </p:txBody>
      </p:sp>
      <p:pic>
        <p:nvPicPr>
          <p:cNvPr id="5" name="Picture 4">
            <a:extLst>
              <a:ext uri="{FF2B5EF4-FFF2-40B4-BE49-F238E27FC236}">
                <a16:creationId xmlns:a16="http://schemas.microsoft.com/office/drawing/2014/main" id="{84DAA275-A451-46E7-8DAA-E3D466D8B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2823844"/>
            <a:ext cx="6019800" cy="3843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004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DF104-55CE-4892-9E18-379C952F1A58}"/>
              </a:ext>
            </a:extLst>
          </p:cNvPr>
          <p:cNvSpPr>
            <a:spLocks noGrp="1"/>
          </p:cNvSpPr>
          <p:nvPr>
            <p:ph idx="1"/>
          </p:nvPr>
        </p:nvSpPr>
        <p:spPr>
          <a:xfrm>
            <a:off x="2209800" y="444500"/>
            <a:ext cx="9294812" cy="6134100"/>
          </a:xfrm>
        </p:spPr>
        <p:txBody>
          <a:bodyPr/>
          <a:lstStyle/>
          <a:p>
            <a:pPr marL="0" indent="0">
              <a:buNone/>
            </a:pPr>
            <a:r>
              <a:rPr lang="en-GB" dirty="0"/>
              <a:t>V- Model</a:t>
            </a:r>
          </a:p>
          <a:p>
            <a:pPr marL="0" indent="0">
              <a:buNone/>
            </a:pPr>
            <a:r>
              <a:rPr lang="en-GB" dirty="0"/>
              <a:t>Provides a means of testing the software at each stage in reverse manner. At every stage, test plans and test cases are created to verify and validate the product according to the requirement at each stage. Also known as verification &amp; validation model.</a:t>
            </a:r>
          </a:p>
        </p:txBody>
      </p:sp>
      <p:pic>
        <p:nvPicPr>
          <p:cNvPr id="5" name="Picture 4">
            <a:extLst>
              <a:ext uri="{FF2B5EF4-FFF2-40B4-BE49-F238E27FC236}">
                <a16:creationId xmlns:a16="http://schemas.microsoft.com/office/drawing/2014/main" id="{9AD0534B-74DF-4F0B-A79D-9931ECF83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00" y="2260600"/>
            <a:ext cx="5956300" cy="398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87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937AF-E1A0-49FB-8758-A0F4950D5FAC}"/>
              </a:ext>
            </a:extLst>
          </p:cNvPr>
          <p:cNvSpPr>
            <a:spLocks noGrp="1"/>
          </p:cNvSpPr>
          <p:nvPr>
            <p:ph idx="1"/>
          </p:nvPr>
        </p:nvSpPr>
        <p:spPr>
          <a:xfrm>
            <a:off x="1968500" y="990600"/>
            <a:ext cx="9320212" cy="5753100"/>
          </a:xfrm>
        </p:spPr>
        <p:txBody>
          <a:bodyPr/>
          <a:lstStyle/>
          <a:p>
            <a:pPr marL="0" indent="0">
              <a:buNone/>
            </a:pPr>
            <a:r>
              <a:rPr lang="en-GB" dirty="0"/>
              <a:t>Big Bang Model</a:t>
            </a:r>
          </a:p>
          <a:p>
            <a:pPr marL="0" indent="0">
              <a:buNone/>
            </a:pPr>
            <a:r>
              <a:rPr lang="en-GB" dirty="0"/>
              <a:t>The simplest and requires little planning, lots of programming and lots of funds</a:t>
            </a:r>
          </a:p>
          <a:p>
            <a:pPr marL="0" indent="0">
              <a:buNone/>
            </a:pPr>
            <a:r>
              <a:rPr lang="en-GB" dirty="0"/>
              <a:t> </a:t>
            </a:r>
          </a:p>
        </p:txBody>
      </p:sp>
      <p:pic>
        <p:nvPicPr>
          <p:cNvPr id="5" name="Picture 4">
            <a:extLst>
              <a:ext uri="{FF2B5EF4-FFF2-40B4-BE49-F238E27FC236}">
                <a16:creationId xmlns:a16="http://schemas.microsoft.com/office/drawing/2014/main" id="{F7263DA3-22D7-4E15-927A-4A2E68D16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2070100"/>
            <a:ext cx="6134099" cy="396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58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98F8-C8C9-48C5-9673-456F7C59AF58}"/>
              </a:ext>
            </a:extLst>
          </p:cNvPr>
          <p:cNvSpPr>
            <a:spLocks noGrp="1"/>
          </p:cNvSpPr>
          <p:nvPr>
            <p:ph type="title"/>
          </p:nvPr>
        </p:nvSpPr>
        <p:spPr>
          <a:xfrm>
            <a:off x="2592925" y="624110"/>
            <a:ext cx="8911687" cy="582390"/>
          </a:xfrm>
        </p:spPr>
        <p:txBody>
          <a:bodyPr>
            <a:normAutofit fontScale="90000"/>
          </a:bodyPr>
          <a:lstStyle/>
          <a:p>
            <a:pPr algn="ctr"/>
            <a:r>
              <a:rPr lang="en-GB" b="1" dirty="0"/>
              <a:t>SOFTWARE PROJECT MANAGEMENT</a:t>
            </a:r>
          </a:p>
        </p:txBody>
      </p:sp>
      <p:sp>
        <p:nvSpPr>
          <p:cNvPr id="3" name="Content Placeholder 2">
            <a:extLst>
              <a:ext uri="{FF2B5EF4-FFF2-40B4-BE49-F238E27FC236}">
                <a16:creationId xmlns:a16="http://schemas.microsoft.com/office/drawing/2014/main" id="{12BDF433-500D-4621-9CB4-ECAAF9AEC683}"/>
              </a:ext>
            </a:extLst>
          </p:cNvPr>
          <p:cNvSpPr>
            <a:spLocks noGrp="1"/>
          </p:cNvSpPr>
          <p:nvPr>
            <p:ph idx="1"/>
          </p:nvPr>
        </p:nvSpPr>
        <p:spPr>
          <a:xfrm>
            <a:off x="1701800" y="1435100"/>
            <a:ext cx="9802812" cy="4508500"/>
          </a:xfrm>
        </p:spPr>
        <p:txBody>
          <a:bodyPr/>
          <a:lstStyle/>
          <a:p>
            <a:pPr marL="0" indent="0">
              <a:buNone/>
            </a:pPr>
            <a:r>
              <a:rPr lang="en-GB" dirty="0"/>
              <a:t>Software development can be split into two parts; software creation &amp; software project management.</a:t>
            </a:r>
          </a:p>
          <a:p>
            <a:pPr marL="0" indent="0">
              <a:buNone/>
            </a:pPr>
            <a:r>
              <a:rPr lang="en-GB" dirty="0"/>
              <a:t>A project is a well-defined task which is a collection of several operations done in order to achieve a goal.</a:t>
            </a:r>
          </a:p>
          <a:p>
            <a:pPr marL="0" indent="0">
              <a:buNone/>
            </a:pPr>
            <a:endParaRPr lang="en-GB" dirty="0"/>
          </a:p>
          <a:p>
            <a:pPr marL="0" indent="0" algn="just">
              <a:buNone/>
            </a:pPr>
            <a:r>
              <a:rPr lang="en-GB" b="1" dirty="0"/>
              <a:t>Characteristics Of A Project:									</a:t>
            </a:r>
          </a:p>
          <a:p>
            <a:pPr algn="just"/>
            <a:r>
              <a:rPr lang="en-GB" dirty="0"/>
              <a:t>Unique and distinct</a:t>
            </a:r>
          </a:p>
          <a:p>
            <a:pPr algn="just"/>
            <a:r>
              <a:rPr lang="en-GB" dirty="0"/>
              <a:t>Non routine activity	</a:t>
            </a:r>
          </a:p>
          <a:p>
            <a:pPr algn="just"/>
            <a:r>
              <a:rPr lang="en-GB" dirty="0"/>
              <a:t>Timelines specific</a:t>
            </a:r>
          </a:p>
          <a:p>
            <a:pPr algn="just"/>
            <a:r>
              <a:rPr lang="en-GB" dirty="0"/>
              <a:t>Goal oriented</a:t>
            </a:r>
          </a:p>
          <a:p>
            <a:pPr algn="just"/>
            <a:r>
              <a:rPr lang="en-GB" dirty="0"/>
              <a:t>Resources oriented</a:t>
            </a:r>
          </a:p>
          <a:p>
            <a:pPr algn="just"/>
            <a:endParaRPr lang="en-GB" b="1" dirty="0"/>
          </a:p>
        </p:txBody>
      </p:sp>
      <p:sp>
        <p:nvSpPr>
          <p:cNvPr id="4" name="Rectangle 3">
            <a:extLst>
              <a:ext uri="{FF2B5EF4-FFF2-40B4-BE49-F238E27FC236}">
                <a16:creationId xmlns:a16="http://schemas.microsoft.com/office/drawing/2014/main" id="{D207424F-56E3-4FD8-9991-71DECCD2E9B3}"/>
              </a:ext>
            </a:extLst>
          </p:cNvPr>
          <p:cNvSpPr/>
          <p:nvPr/>
        </p:nvSpPr>
        <p:spPr>
          <a:xfrm>
            <a:off x="10604500" y="624110"/>
            <a:ext cx="647700" cy="582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pic>
        <p:nvPicPr>
          <p:cNvPr id="6" name="Picture 5">
            <a:extLst>
              <a:ext uri="{FF2B5EF4-FFF2-40B4-BE49-F238E27FC236}">
                <a16:creationId xmlns:a16="http://schemas.microsoft.com/office/drawing/2014/main" id="{B814A15C-5811-4BFC-98EA-9FA86046A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206" y="2933701"/>
            <a:ext cx="3776855" cy="2654300"/>
          </a:xfrm>
          <a:prstGeom prst="rect">
            <a:avLst/>
          </a:prstGeom>
        </p:spPr>
      </p:pic>
      <p:sp>
        <p:nvSpPr>
          <p:cNvPr id="7" name="TextBox 6">
            <a:extLst>
              <a:ext uri="{FF2B5EF4-FFF2-40B4-BE49-F238E27FC236}">
                <a16:creationId xmlns:a16="http://schemas.microsoft.com/office/drawing/2014/main" id="{74AF28A0-4FC2-4F7C-8934-7EAF2E5B27F3}"/>
              </a:ext>
            </a:extLst>
          </p:cNvPr>
          <p:cNvSpPr txBox="1"/>
          <p:nvPr/>
        </p:nvSpPr>
        <p:spPr>
          <a:xfrm>
            <a:off x="6891433" y="5705901"/>
            <a:ext cx="3200400" cy="276999"/>
          </a:xfrm>
          <a:prstGeom prst="rect">
            <a:avLst/>
          </a:prstGeom>
          <a:noFill/>
        </p:spPr>
        <p:txBody>
          <a:bodyPr wrap="square" rtlCol="0">
            <a:spAutoFit/>
          </a:bodyPr>
          <a:lstStyle/>
          <a:p>
            <a:r>
              <a:rPr lang="en-GB" sz="1200" dirty="0"/>
              <a:t>Triple constraints of software projects</a:t>
            </a:r>
          </a:p>
        </p:txBody>
      </p:sp>
    </p:spTree>
    <p:extLst>
      <p:ext uri="{BB962C8B-B14F-4D97-AF65-F5344CB8AC3E}">
        <p14:creationId xmlns:p14="http://schemas.microsoft.com/office/powerpoint/2010/main" val="240085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3DF38-705A-4FE7-A3F2-FABF8542DF85}"/>
              </a:ext>
            </a:extLst>
          </p:cNvPr>
          <p:cNvSpPr>
            <a:spLocks noGrp="1"/>
          </p:cNvSpPr>
          <p:nvPr>
            <p:ph idx="1"/>
          </p:nvPr>
        </p:nvSpPr>
        <p:spPr>
          <a:xfrm>
            <a:off x="2006600" y="368300"/>
            <a:ext cx="9472612" cy="6121400"/>
          </a:xfrm>
        </p:spPr>
        <p:txBody>
          <a:bodyPr/>
          <a:lstStyle/>
          <a:p>
            <a:pPr marL="0" indent="0">
              <a:buNone/>
            </a:pPr>
            <a:r>
              <a:rPr lang="en-GB" b="1" dirty="0"/>
              <a:t>Software Project Manager</a:t>
            </a:r>
          </a:p>
          <a:p>
            <a:pPr marL="0" indent="0">
              <a:buNone/>
            </a:pPr>
            <a:r>
              <a:rPr lang="en-GB" dirty="0"/>
              <a:t>A person who undertakes the responsibility of executing the software project. He controls and manages the activities involved in production.</a:t>
            </a:r>
          </a:p>
          <a:p>
            <a:pPr marL="0" indent="0">
              <a:buNone/>
            </a:pPr>
            <a:r>
              <a:rPr lang="en-GB" dirty="0"/>
              <a:t> The key role of a manager is to manage the people and the project:</a:t>
            </a:r>
          </a:p>
          <a:p>
            <a:pPr marL="0" indent="0">
              <a:buNone/>
            </a:pPr>
            <a:r>
              <a:rPr lang="en-GB" b="1" dirty="0"/>
              <a:t>Managing People</a:t>
            </a:r>
          </a:p>
          <a:p>
            <a:pPr>
              <a:buFont typeface="Wingdings" panose="05000000000000000000" pitchFamily="2" charset="2"/>
              <a:buChar char="§"/>
            </a:pPr>
            <a:r>
              <a:rPr lang="en-GB" dirty="0"/>
              <a:t>Acts as project leader</a:t>
            </a:r>
          </a:p>
          <a:p>
            <a:pPr>
              <a:buFont typeface="Wingdings" panose="05000000000000000000" pitchFamily="2" charset="2"/>
              <a:buChar char="§"/>
            </a:pPr>
            <a:r>
              <a:rPr lang="en-GB" dirty="0"/>
              <a:t>Negotiates with stakeholders</a:t>
            </a:r>
          </a:p>
          <a:p>
            <a:pPr>
              <a:buFont typeface="Wingdings" panose="05000000000000000000" pitchFamily="2" charset="2"/>
              <a:buChar char="§"/>
            </a:pPr>
            <a:r>
              <a:rPr lang="en-GB" dirty="0"/>
              <a:t>Manage human resources</a:t>
            </a:r>
          </a:p>
          <a:p>
            <a:pPr>
              <a:buFont typeface="Wingdings" panose="05000000000000000000" pitchFamily="2" charset="2"/>
              <a:buChar char="§"/>
            </a:pPr>
            <a:r>
              <a:rPr lang="en-GB" dirty="0"/>
              <a:t>Sets up reporting hierarchy</a:t>
            </a:r>
          </a:p>
          <a:p>
            <a:pPr marL="0" indent="0">
              <a:buNone/>
            </a:pPr>
            <a:r>
              <a:rPr lang="en-GB" b="1" dirty="0"/>
              <a:t>Managing Project</a:t>
            </a:r>
          </a:p>
          <a:p>
            <a:pPr>
              <a:buFont typeface="Wingdings" panose="05000000000000000000" pitchFamily="2" charset="2"/>
              <a:buChar char="§"/>
            </a:pPr>
            <a:r>
              <a:rPr lang="en-GB" dirty="0"/>
              <a:t>Defines and sets up project scope</a:t>
            </a:r>
          </a:p>
          <a:p>
            <a:pPr>
              <a:buFont typeface="Wingdings" panose="05000000000000000000" pitchFamily="2" charset="2"/>
              <a:buChar char="§"/>
            </a:pPr>
            <a:r>
              <a:rPr lang="en-GB" dirty="0"/>
              <a:t>Manages project management activities</a:t>
            </a:r>
          </a:p>
          <a:p>
            <a:pPr>
              <a:buFont typeface="Wingdings" panose="05000000000000000000" pitchFamily="2" charset="2"/>
              <a:buChar char="§"/>
            </a:pPr>
            <a:r>
              <a:rPr lang="en-GB" dirty="0"/>
              <a:t>Risk analysis at every phase</a:t>
            </a:r>
          </a:p>
          <a:p>
            <a:pPr>
              <a:buFont typeface="Wingdings" panose="05000000000000000000" pitchFamily="2" charset="2"/>
              <a:buChar char="§"/>
            </a:pPr>
            <a:r>
              <a:rPr lang="en-GB" dirty="0"/>
              <a:t>Acts as a spoke person</a:t>
            </a:r>
          </a:p>
        </p:txBody>
      </p:sp>
    </p:spTree>
    <p:extLst>
      <p:ext uri="{BB962C8B-B14F-4D97-AF65-F5344CB8AC3E}">
        <p14:creationId xmlns:p14="http://schemas.microsoft.com/office/powerpoint/2010/main" val="291320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274D8-41B0-4E65-A2B2-DA73377A3644}"/>
              </a:ext>
            </a:extLst>
          </p:cNvPr>
          <p:cNvSpPr>
            <a:spLocks noGrp="1"/>
          </p:cNvSpPr>
          <p:nvPr>
            <p:ph idx="1"/>
          </p:nvPr>
        </p:nvSpPr>
        <p:spPr>
          <a:xfrm>
            <a:off x="2095500" y="457200"/>
            <a:ext cx="9409112" cy="5969000"/>
          </a:xfrm>
        </p:spPr>
        <p:txBody>
          <a:bodyPr/>
          <a:lstStyle/>
          <a:p>
            <a:pPr marL="0" indent="0">
              <a:buNone/>
            </a:pPr>
            <a:r>
              <a:rPr lang="en-GB" sz="2400" b="1" dirty="0"/>
              <a:t>Software Management Activities</a:t>
            </a:r>
          </a:p>
          <a:p>
            <a:pPr>
              <a:buFont typeface="Wingdings" panose="05000000000000000000" pitchFamily="2" charset="2"/>
              <a:buChar char="§"/>
            </a:pPr>
            <a:r>
              <a:rPr lang="en-GB" sz="2000" dirty="0"/>
              <a:t>Project Planning</a:t>
            </a:r>
          </a:p>
          <a:p>
            <a:pPr>
              <a:buFont typeface="Wingdings" panose="05000000000000000000" pitchFamily="2" charset="2"/>
              <a:buChar char="§"/>
            </a:pPr>
            <a:endParaRPr lang="en-GB" sz="2000" dirty="0"/>
          </a:p>
          <a:p>
            <a:pPr>
              <a:buFont typeface="Wingdings" panose="05000000000000000000" pitchFamily="2" charset="2"/>
              <a:buChar char="§"/>
            </a:pPr>
            <a:r>
              <a:rPr lang="en-GB" sz="2000" dirty="0"/>
              <a:t>Scope Management</a:t>
            </a:r>
          </a:p>
          <a:p>
            <a:pPr marL="0" indent="0">
              <a:buNone/>
            </a:pPr>
            <a:endParaRPr lang="en-GB" sz="2000" dirty="0"/>
          </a:p>
          <a:p>
            <a:pPr>
              <a:buFont typeface="Wingdings" panose="05000000000000000000" pitchFamily="2" charset="2"/>
              <a:buChar char="§"/>
            </a:pPr>
            <a:r>
              <a:rPr lang="en-GB" sz="2000" dirty="0"/>
              <a:t>Project Estimation</a:t>
            </a:r>
          </a:p>
          <a:p>
            <a:pPr>
              <a:buFont typeface="Wingdings" panose="05000000000000000000" pitchFamily="2" charset="2"/>
              <a:buChar char="§"/>
            </a:pPr>
            <a:endParaRPr lang="en-GB" dirty="0"/>
          </a:p>
          <a:p>
            <a:pPr marL="0" indent="0">
              <a:buNone/>
            </a:pPr>
            <a:r>
              <a:rPr lang="en-GB" sz="2400" b="1" dirty="0"/>
              <a:t>Project Estimation Techniques</a:t>
            </a:r>
          </a:p>
          <a:p>
            <a:pPr>
              <a:buFont typeface="Wingdings" panose="05000000000000000000" pitchFamily="2" charset="2"/>
              <a:buChar char="§"/>
            </a:pPr>
            <a:r>
              <a:rPr lang="en-GB" sz="2000" dirty="0"/>
              <a:t>Decomposition</a:t>
            </a:r>
          </a:p>
          <a:p>
            <a:pPr>
              <a:buFont typeface="Wingdings" panose="05000000000000000000" pitchFamily="2" charset="2"/>
              <a:buChar char="§"/>
            </a:pPr>
            <a:endParaRPr lang="en-GB" sz="2000" dirty="0"/>
          </a:p>
          <a:p>
            <a:pPr>
              <a:buFont typeface="Wingdings" panose="05000000000000000000" pitchFamily="2" charset="2"/>
              <a:buChar char="§"/>
            </a:pPr>
            <a:r>
              <a:rPr lang="en-GB" sz="2000" dirty="0"/>
              <a:t>Empirical (COCOMO)</a:t>
            </a:r>
          </a:p>
        </p:txBody>
      </p:sp>
    </p:spTree>
    <p:extLst>
      <p:ext uri="{BB962C8B-B14F-4D97-AF65-F5344CB8AC3E}">
        <p14:creationId xmlns:p14="http://schemas.microsoft.com/office/powerpoint/2010/main" val="26668208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1244</TotalTime>
  <Words>1053</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Courier New</vt:lpstr>
      <vt:lpstr>Wingdings</vt:lpstr>
      <vt:lpstr>Wingdings 3</vt:lpstr>
      <vt:lpstr>Wisp</vt:lpstr>
      <vt:lpstr>SOFTWARE DEVELOPMENT CYCLE (SDLC)</vt:lpstr>
      <vt:lpstr>PowerPoint Presentation</vt:lpstr>
      <vt:lpstr>PowerPoint Presentation</vt:lpstr>
      <vt:lpstr>PowerPoint Presentation</vt:lpstr>
      <vt:lpstr>PowerPoint Presentation</vt:lpstr>
      <vt:lpstr>PowerPoint Presentation</vt:lpstr>
      <vt:lpstr>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SOFTAWARE REQUIREMENT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CYCLE</dc:title>
  <dc:creator>Abby Harns</dc:creator>
  <cp:lastModifiedBy>Abby Harns</cp:lastModifiedBy>
  <cp:revision>54</cp:revision>
  <dcterms:created xsi:type="dcterms:W3CDTF">2020-10-28T10:09:13Z</dcterms:created>
  <dcterms:modified xsi:type="dcterms:W3CDTF">2022-03-16T13:31:20Z</dcterms:modified>
</cp:coreProperties>
</file>