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38" autoAdjust="0"/>
  </p:normalViewPr>
  <p:slideViewPr>
    <p:cSldViewPr snapToGrid="0">
      <p:cViewPr varScale="1">
        <p:scale>
          <a:sx n="45" d="100"/>
          <a:sy n="45" d="100"/>
        </p:scale>
        <p:origin x="16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6E87-C864-4328-9A99-340A0E4A3403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C2C4-A9A1-45EC-AD05-D35F6EF3F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3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я студент группы 1912с Рюгин Алексей, хочу представить вам свой курсовой проект на тему «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ПРОЕКТИРОВАНИЕ И РАЗРАБОТКА REST API СЕРВЕРА НА ФРЕЙМВОРКЕ LARAVEL И МОБИЛЬНОГО ПРИЛОЖЕНИЯ «САМОКАТ ПРО» ДЛЯ АДМИНИСТРАТОРОВ</a:t>
            </a:r>
            <a:r>
              <a:rPr lang="ru-RU" dirty="0"/>
              <a:t>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05-1830-4A36-9E9C-F801FC3A4AD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7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динамичном мире доставки, эффективное управление курьерской службой является ключевым фактором успеха. Одним из важнейших аспектов такого управления является контроль смен.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данного курсового проекта была поставлена задача разработки кроссплатформенного мобильного приложения для автоматизации процесса подтверждения доступностей курьерам. Приложение, разработанное на платформе .NET MAUI, призвано предоставить удобный и интуитивно понятный интерфейс для администраторов, позволяя им эффективно контролировать и отслеживать доступности, а также обмениваться информацией в режиме реального времени.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Безопасное взаимодействие приложения с серверной частью, реализованной на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обеспечивается через REST API, где каждый запрос проходит строгую аутентификацию и авторизацию посредством токенов.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0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Страница содержит интерфейс включает логотип, приветственное сообщение, поля ввода логина и пароля, а также кнопку входа. Для удобства пользователей реализован индикатор загрузки, который отображается во время обработки запроса.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3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 страницы состоит из нескольких разделов, включая приветствие, информацию о пользователе, доступный функционал для администратора и возможность выхода из системы. Каждый раздел включает карточки с иконками и краткими описаниями, на которые можно кликнуть для перехода к соответствующим действиям. Страница использует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ScrollView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прокрутки содержимого и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оформления элементов интерфейса. Для каждого элемента предусмотрены обработчики событий, которые выполняют навигацию к другим страницам приложения.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28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страницы включает заголовок, отображение информации о пользователе (фамилия, имя, отчество, логин) и кнопку редактирования профиля. Данные представлены в виде стилизованного фрейма с тенями, а для удобства пользователей предусмотрен разделитель между информацией и кнопкой редактирования.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6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состоит из заголовка, индикатора загрузки, сообщения об отсутствии данных, а также коллекции доступностей, сгруппированных по датам. Каждая группа доступностей включает дату и иконку для раскрытия/сокрытия доступностей. Также предусмотрены элементы для отображения информации о доступности, включая имя пользователя, время начала и окончания, а также статус подтверждения доступности, который отображается с помощью динамически меняющегося цвета текста.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77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страницы включает заголовок, отображающий список курьеров, а также индикатор загрузки и сообщение об отсутствии данных. Курьеры представлены в виде карточек внутри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CollectionView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содержащих имя, фамилию и логин. Если список пуст, пользователю выводится соответствующее сообщение.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23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включает в себя логотип, заголовок, форму регистрации с полями для ввода фамилии, имени, отчества, логина и пароля. Также присутствуют два поля для подтверждения пароля и кнопка для отправки данных на сервер. Для улучшения пользовательского опыта добавлен индикатор загрузки, который отображается во время отправки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41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индикатор загрузки, который появляется при загрузке данных, и сообщение о том, что бонусы отсутствуют, если данные пусты. В странице также содержится заголовок, список бонусов (с использованием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CollectionView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отображающий информацию о каждом бонусе, и кнопка для создания нового бонуса.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07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включает индикатор загрузки, отображаемый во время загрузки данных, сообщение о пустом списке штрафов, а также коллекцию штрафов, представленных в виде карточек с описанием. В нижней части экрана расположена кнопка для создания нового штрафа.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1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содержит заголовок, текстовые поля для изменения фамилии, имени, отчества и логина пользователя, а также опциональные поля для изменения пароля. Для улучшения взаимодействия с пользователем реализован чекбокс, позволяющий скрывать или отображать поля смены пароля. Также предусмотрен индикатор загрузки, который активируется во время обновления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48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состоит из нескольких секций: заголовок страницы, информация о доступности пользователя и кнопки действий. Раздел с информацией включает такие данные, как дата доступности, имя пользователя, время начала и окончания доступности, а также статус подтверждения. Для отображения информации используется привязка данных. Также на странице предусмотрены кнопки для просмотра данных пользователя, подтверждения или отмены доступности, а также частичного подтверждения или отмены. Каждая кнопка имеет соответствующую иконку, текст и индикатор загрузки, который появляется во время обработки запросов.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1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информацию о доступности пользователя, такую как дата, имя, время начала и окончания доступности. Страница также содержит два выпадающих списка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выбора времени начала и окончания, а также кнопки для подтверждения или отмены выбранного времени. Для удобства отображается индикатор загрузки, который появляется во время обработки запроса.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19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карточки с основной информацией о курьере, его штрафах и статусе, а также кнопки для редактирования профиля и удаления курьера. Для удобства пользователей предусмотрены индикаторы загрузки, отображаемые при получении данных с сервера.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заголовок, поля ввода для фамилии, имени, отчества, логина, а также возможность изменения пароля. Реализован выпадающий список для выбора статуса курьера. Для удобства пользователей предусмотрен индикатор загрузки, который отображается во время обновления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2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данные о бонусе, такие как название, описание, цена и роль, для которой предоставлен бонус. Также присутствуют две кнопки: "Изменить" для перехода на страницу редактирования бонуса и "Удалить" для удаления бонуса. Внизу страницы находится индикатор загрузки, который отображается во время обработки запроса.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531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заголовок, поля ввода названия, описания и суммы награды, а также выпадающий список для выбора роли. Для удобства пользователей реализована кнопка сохранения и индикатор загрузки, который отображается во время обработки запроса.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28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форму для ввода данных о бонусе, таких как название, описание, награда и роль. В верхней части страницы отображается логотип и текстовое описание. Также предусмотрена кнопка для создания бонуса. В процессе создания отображается индикатор загрузки, который активируется во время обработки запроса.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14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описание штрафа, список доступных курьеров, а также кнопки для редактирования, удаления штрафа и его назначения курьеру. Если курьеры отсутствуют, отображается соответствующее сообщение. Для удобства пользователей реализован индикатор загрузки, который показывается во время выполнения сетевых запросов.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67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включает заголовок, поле ввода для изменения описания штрафа и кнопку сохранения. Для удобства пользователей реализован индикатор загрузки, который отображается во время выполнения запроса к серверу.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070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 включает логотип, текстовое описание, поле ввода для описания штрафа и кнопку создания. Для удобства пользователей реализован индикатор загрузки, который отображается во время обработки запроса, а также механизм скрытия основной формы на время отправки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0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Используемые языки программирования и фреймворки: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широко используемый язык программирования общего назначения, который применяется в основном для разработки веб-приложений и веб-серверных скриптов.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специализированный язык программирования, который используется для работы с реляционными базами данных.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Laravel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бесплатный и с открытым исходным кодом фреймворк для создания веб-приложений на языке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- это объектно-ориентированный язык программирования, разработанный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Предназначен для создания широкого спектра приложений, включая веб-приложения, мобильные приложения, десктопные приложения, игры и многое другое.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Используемое программное обеспечение: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Draw.io — это бесплатный онлайн инструмент для создания диаграмм и схем.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 Server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бесплатное программное обеспечение для Windows, которое предоставляет локальную среду разработки для веб-приложений.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PhpStorm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интегрированная среда разработки для языка программирования PHP, разработанная компанией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JetBrains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Postman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популярный инструмент для разработки, тестирования и документирования API.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— это интегрированная среда разработки от Microsoft, предназначенная для создания, отладки и развертывания приложений на различных платформах и языках программирования.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97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05-1830-4A36-9E9C-F801FC3A4AD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8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66992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установки фреймворка требуется установка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управления зависимостями. Можно скачать и установить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официального сайта.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корневой директории сайта создаем файл .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htaccess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прописываем правила перенаправления запросов в точку входа в приложение (в папку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0" dirty="0" err="1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RewriteEngine</a:t>
            </a:r>
            <a:r>
              <a:rPr lang="ru-RU" sz="1800" kern="0" dirty="0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ru-RU" sz="1800" kern="0" dirty="0">
              <a:solidFill>
                <a:srgbClr val="6AAB73"/>
              </a:solidFill>
              <a:effectLst/>
              <a:latin typeface="JetBrains Mon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0" dirty="0" err="1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RewriteRule</a:t>
            </a:r>
            <a:r>
              <a:rPr lang="en-US" sz="1800" kern="0" dirty="0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^(.*)$ public/$1 [L]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4020"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66992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фрагмент кода предназначен для настройки правил перезаписи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веб-сервера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0" dirty="0" err="1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RewriteEngine</a:t>
            </a:r>
            <a:r>
              <a:rPr lang="en-US" sz="1800" kern="0" dirty="0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- Эта строка включает модуль перезаписи модуля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mod_rewrite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Apache.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0" dirty="0" err="1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RewriteRule</a:t>
            </a:r>
            <a:r>
              <a:rPr lang="en-US" sz="1800" kern="0" dirty="0">
                <a:solidFill>
                  <a:srgbClr val="CF8E6D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^(.*)$ </a:t>
            </a:r>
            <a:r>
              <a:rPr lang="en-US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/$1 [</a:t>
            </a:r>
            <a:r>
              <a:rPr lang="en-US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kern="0" dirty="0">
                <a:solidFill>
                  <a:srgbClr val="6AAB73"/>
                </a:solidFill>
                <a:effectLst/>
                <a:latin typeface="JetBrains Mono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правило перезаписи, которое перенаправляет все запросы на веб-сервере к корневому каталогу 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в файле .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являются настройками подключения к базе данных MySQL для проекта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8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Миграции 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способ создания и изменения структуры базы данных с использованием кода PHP вместо прямых SQL-запросов. Это помогает сохранить структуру базы данных в репозитории проекта и упростить совместную работу над базой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миграции для таблиц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bonuses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этого в корневой директории проекта выполняются следующие команды: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Выполняем миграцию с помощью команды: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artisan migrate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Созданный класс исключения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ApiException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расширяет базовый класс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конструкторе он принимает код и сообщение исключения, а также, при необходимости, массив ошибок. При создании объекта исключения он вызывает конструктор родительского класса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передавая ему сообщение и код исключения.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3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в фреймворке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играют ключевую роль в работе с данными приложения, например:</a:t>
            </a: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данными базы данных: Модели представляют собой объектно-ориентированный способ взаимодействия с таблицами базы данных. Каждая модель обычно связана с определенной таблицей в базе данных, и она предоставляет удобные методы для выполнения запросов к этой таблице, таких как создание, чтение, обновление и удаление записей.</a:t>
            </a:r>
          </a:p>
          <a:p>
            <a:pPr marL="0" lvl="0" indent="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бизнес-логики: Модели часто содержат бизнес-логику вашего приложения, связанную с данными. Например, методы модели могут включать валидацию данных, вычисления или другие операции, связанные с обработкой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 между таблицами: 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отношения между таблицами базы данных могут быть легко определены в моделях. Это позволяет вам работать с данными, которые связаны между собой, например, получать связанные записи или устанавливать связи между ними.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фреймворке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контроллеры играют важную роль в организации логики приложения. Они обрабатывают HTTP-запросы и возвращают соответствующие HTTP-ответы.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Выполним генерация контроллеров, необходимых для решения технического задания, для этого выполняются следующие команды: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Маршрутизация 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процесс определения того, как приложение должно отвечать на различные HTTP-запросы. В фреймворке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маршруты определяются в файле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web.php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веб-маршрутов 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api.php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API-маршрутов.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Маршруты, определенные в файле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api.php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вложены в группу маршрутов 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RouteServiceProvider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Внутри этой группы автоматически применяется префикс URI/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поэтому не нужно вручную добавлять его к каждому маршруту в файле маршрутов.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Исходя из технического задания были разработаны маршруты, которые записаны в файле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api.php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C2C4-A9A1-45EC-AD05-D35F6EF3F3B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6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57DA9-88DC-5C04-7A78-3EA8E685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C589C1-2C43-641B-826E-AEB4F70F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9F2CF-0D0B-C725-F340-3AA2B7A9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E3DA2-5F11-F3A1-2FD7-D9B6926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6C021-1636-B397-4F24-70D6145D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CEB81-FF53-CC72-520B-9AF1705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50463D-EBDB-429A-0088-C39D81F7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9AD2A-66DF-D660-EBE1-621050D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FED4A-4C4F-BFEA-3AE2-604DB197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0EC4F-B216-D0FF-5DE1-F0B78801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0602C8-8769-15EB-1A3E-3126EDC85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E72C6D-FF51-65D2-F1E1-00869567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6A2AD-FF99-C5C9-4EE7-0DF8AF49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DA109-F62D-27C5-7329-3983EE2E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0F0FB-D4D8-813D-F3A9-E83EEE4A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31C99-400E-C119-B5E4-62C00D3F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ED4B5-AE1D-6EAF-C8F6-E90ABCBD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C514B-3D60-421C-F28B-172D5352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D352D5-EE10-1CA3-7FAB-F336C9D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4ECFD-CC4C-24BA-65ED-1C18C7D6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B61DC-11EB-5213-D527-5D6F7C53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9A848-2DFD-E245-F5B1-91E0F83B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76AF0-AFF0-F59E-FD16-0E4C45EF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BA94B-40A2-E539-1299-93A6BCBC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FE5D1-85DE-AA68-DCB8-DB9F1E43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0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BBC32-2067-BA12-B297-ECD8B7B7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12AD8-6733-05A1-D9F8-BE13CB1D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AD729-4424-CEEC-7ADD-03FF84C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1A20-1E99-746B-8F92-8C696D0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D0443-F3C4-520A-DA46-A328A18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B095F-5296-77C8-3541-A63AF15B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E7AB4-4D3A-A7E0-0980-32451E7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A79DC-12C6-2B24-C8D6-7E02481F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BC05C-4B92-2C0C-8710-08D7421E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BFD885-4D6A-7D8B-DE3F-224D28744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199C4-3373-CB26-F732-E6FF0D85F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1F68F-79CE-00B0-9924-118066C7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EBE47A-B9D5-F7C3-6476-4F5855B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89E161-6754-CFF1-B805-084D298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68674-A07B-9052-8918-2E905C3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99DA8-E677-831E-571F-3B354F80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56DEF9-9F29-2EEA-2D0F-5B0DBC4B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A5A004-253F-5ADA-2CDD-4C900E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72CA05-E1D4-1E2B-37D0-110A40D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240142-A78C-2801-EB68-2EBFC972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B62C6-5E94-3E32-0069-B4FF33A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2ED0E-7641-E4EF-ED94-0598169A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1C43E-F135-8F31-6445-10B45102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2C2EAF-4240-AE81-4AA7-FAF8AC09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5529D3-2F88-CDC5-26FC-10B9A10A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EA496-E034-B5F4-B5C7-27FBCA39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0278A-DE1A-9CDA-3FAD-6AADAD6E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1D359-4148-67C5-E4B8-8961C2B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876B-BE5C-9775-EF6C-538668281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037923-9F46-E3ED-8445-875810A3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B9541F-9357-F911-A934-1C73ED3E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CCAE79-C8D9-19D8-3540-C0043DB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BEEE6-9202-7420-1BEE-99F976C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2204A-0D5A-6EEE-3781-4E3932BD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28FC-F25E-BAA5-001B-AF5DCAC2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C56F3-3D7C-6809-2D56-8938050C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86EDD-494B-D5EC-4CEA-DBF4F8D8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6E0BF-E90D-27CA-D913-ACFEE5733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ebp"/><Relationship Id="rId11" Type="http://schemas.openxmlformats.org/officeDocument/2006/relationships/image" Target="../media/image9.webp"/><Relationship Id="rId5" Type="http://schemas.openxmlformats.org/officeDocument/2006/relationships/image" Target="../media/image3.web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uginleha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17442"/>
            <a:ext cx="9144000" cy="60125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ПРОЕКТИРОВАНИЕ И РАЗРАБОТКА REST API СЕРВЕРА НА ФРЕЙМВОРКЕ LARAVEL И МОБИЛЬНОГО ПРИЛОЖЕНИЯ «САМОКАТ ПРО» ДЛЯ АДМИНИСТРАТОРОВ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39309" y="4514130"/>
            <a:ext cx="2686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Студент группы 1912с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Рюгин А.И.</a:t>
            </a:r>
          </a:p>
          <a:p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Проверил: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Руководитель КП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Уляхин В.А.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908" y="318136"/>
            <a:ext cx="888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ОГБПОУ «ТОМСКИЙ ЭКОНОМИКО-ПРОМЫШЛЕННЫЙ КОЛЛЕДЖ» </a:t>
            </a:r>
            <a:endParaRPr lang="en-US" sz="20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grpSp>
        <p:nvGrpSpPr>
          <p:cNvPr id="14" name="Группа 13"/>
          <p:cNvGrpSpPr/>
          <p:nvPr/>
        </p:nvGrpSpPr>
        <p:grpSpPr>
          <a:xfrm>
            <a:off x="225861" y="1760401"/>
            <a:ext cx="1298139" cy="4779195"/>
            <a:chOff x="234328" y="1372719"/>
            <a:chExt cx="1500172" cy="5309381"/>
          </a:xfrm>
          <a:effectLst>
            <a:outerShdw dist="88900" dir="10680000" sx="90000" sy="90000" algn="ctr" rotWithShape="0">
              <a:schemeClr val="bg2">
                <a:lumMod val="75000"/>
              </a:schemeClr>
            </a:outerShdw>
            <a:reflection endPos="0" dist="50800" dir="5400000" sy="-100000" algn="bl" rotWithShape="0"/>
          </a:effectLst>
        </p:grpSpPr>
        <p:sp>
          <p:nvSpPr>
            <p:cNvPr id="15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B96EBA-BE32-9658-DF6A-2A16B2537990}"/>
              </a:ext>
            </a:extLst>
          </p:cNvPr>
          <p:cNvSpPr/>
          <p:nvPr/>
        </p:nvSpPr>
        <p:spPr>
          <a:xfrm>
            <a:off x="4881840" y="3378623"/>
            <a:ext cx="2686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1DE9DA-A872-652B-5AFC-D0D7A779146A}"/>
              </a:ext>
            </a:extLst>
          </p:cNvPr>
          <p:cNvSpPr/>
          <p:nvPr/>
        </p:nvSpPr>
        <p:spPr>
          <a:xfrm>
            <a:off x="3138443" y="3807877"/>
            <a:ext cx="591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77F9DE-D2F3-924F-D3B1-87BE7E6B4431}"/>
              </a:ext>
            </a:extLst>
          </p:cNvPr>
          <p:cNvSpPr/>
          <p:nvPr/>
        </p:nvSpPr>
        <p:spPr>
          <a:xfrm>
            <a:off x="3138443" y="6170264"/>
            <a:ext cx="591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Томск 2025</a:t>
            </a:r>
          </a:p>
        </p:txBody>
      </p:sp>
    </p:spTree>
    <p:extLst>
      <p:ext uri="{BB962C8B-B14F-4D97-AF65-F5344CB8AC3E}">
        <p14:creationId xmlns:p14="http://schemas.microsoft.com/office/powerpoint/2010/main" val="8460172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82EA-F904-D73F-7903-0288F8B3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3C4699C-53EF-DE1D-CFED-50A39BAE217C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3B562925-4723-2C26-9D16-24690C76171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5ED52EF-BDEF-5C73-AA1A-CCE318352C4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15EF4E2-9E31-6717-F768-673309AA7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4725B-07CC-E950-BAEC-E51D6A7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контроллеров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6F2FE-FA89-C2F5-35F7-21971A40F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3A005DC4-2E59-34C1-7E76-5028F41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3508A40-719C-FF07-A4B3-92272B9A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9A170-969C-1584-7BE4-7833756BA182}"/>
              </a:ext>
            </a:extLst>
          </p:cNvPr>
          <p:cNvSpPr txBox="1"/>
          <p:nvPr/>
        </p:nvSpPr>
        <p:spPr>
          <a:xfrm>
            <a:off x="1192673" y="1045316"/>
            <a:ext cx="9237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Выполним генерацию контроллеров, необходимых для решения технического задания, для этого выполним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AuthController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AccesseController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BonusController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FineController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StatusController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UserController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ConfirmController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app/Http/Controllers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7032EB-932F-961A-F050-49E49A7B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90" y="3907638"/>
            <a:ext cx="2537220" cy="244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0355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EAB8-15B4-FED9-6F32-8BC30163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0C0245-E44D-A9D0-85D4-27A020AC571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25C81C72-54B8-2575-AF8D-4D65967B5E4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DA7B072-56BE-A489-A9D3-6574000EC3D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699FA8D-3A85-05D0-F938-FB568D156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2D238E-8099-74CE-88FB-3A294CE8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Маршрутизация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8C6132-3A56-521E-F446-90D67C213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DB74D44D-6FFD-A5F5-46BA-E5246739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3541D9B-7E45-42E0-CFF4-49F3031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11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483B-5D2E-2A5F-B305-B714B5556980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Маршруты, определенные в файле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вложены в группу маршрутов в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RouteServiceProvider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Внутри этой группы автоматически применяется префикс URI/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поэтому не нужно вручную добавлять его к каждому маршруту в файле маршрутов.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Исходя из технического задания были разработаны маршруты, которые записаны в файле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B23CA1-AE4E-9E74-2D75-A6BB8444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42" y="2362365"/>
            <a:ext cx="7442909" cy="3993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796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54B7B-BA63-F746-C9F9-346C0DEF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53171DB-0B5D-E0F6-1BBD-D903BA3C035F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6522953-D8DD-9A3B-3F0C-CFE1EEF83FB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1A1DDE9-682C-1E45-4142-BAFCA8E4176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4B46AA-6EEC-2E60-6935-DBA54C429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8D6D85-7A18-3A71-49C8-0061A256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E59B3-752B-BDAB-318D-0754606C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5FC9E8BF-F7A8-3453-7129-8E5D3191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54B8864-327A-828E-1B40-584F0FD1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F169A-256F-21EB-42BC-38E52EC6213A}"/>
              </a:ext>
            </a:extLst>
          </p:cNvPr>
          <p:cNvSpPr txBox="1"/>
          <p:nvPr/>
        </p:nvSpPr>
        <p:spPr>
          <a:xfrm>
            <a:off x="1328657" y="2968752"/>
            <a:ext cx="923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 рамках разработки системы было проведено комплексное автоматизированное тестирование API с применением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Postman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Были разработаны тестовые сценарии, охватывающие основные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эндпоинты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 сценарии взаимодействия с 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8254651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CEC34-E6A6-43C3-8411-902AA631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7842409-74AC-ADF8-FBA0-C7CB96E76ACD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F4B312F-3490-8B47-352C-090A9CFCE13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C99934B-A00D-9E30-910B-27CCD5F6A09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48F18E1-4539-5F41-6280-F84C26775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970C5D-7107-8B4E-EC2C-BA01EA48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(401 Unauthorized)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82BE-AFDA-B53A-5819-8C5F3994C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89492A39-C746-F88E-FE25-A4DE75E1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4726570-35DA-99B5-B59B-4575F72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7097C-C7A9-725B-4D9B-8D27825F64FA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401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Unauthorized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запрос к API не может быть выполнен, поскольку отсутствует действующая аутентификация; это означает, что клиент должен предоставить учетные данные для доступа к защищенному ресурсу, например, предоставить верный токен в заголовке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Authorization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либо у текущего пользователя недостаточно прав для доступа.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12FD6-FBB1-4CAE-6B92-4DAD78BF8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3" y="2443108"/>
            <a:ext cx="3677296" cy="383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668063-356D-BFE2-74E1-FA990737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842" y="3742838"/>
            <a:ext cx="4281918" cy="918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7EE010-8248-B13B-1253-28EFD295B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42" y="4657753"/>
            <a:ext cx="4281918" cy="36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53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06F3-E920-E2FB-58A9-516881D3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F1836-D6B9-D1D7-D3CC-D5BAFF783E0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183CB06-1237-377F-53F6-58322243997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02D909B0-1CA4-2678-388E-248BD1443CA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505503-C484-07E3-8F7C-32132039D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77A775-6072-C17A-EAC6-E4D73D8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(403 Forbidden)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EC21A-0798-147A-188A-6C55FEB75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7D499D2-65B0-E42A-5E11-B05289CA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FC28B49-595F-967A-F5CC-31D51979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E4FB1-AD82-B5A4-D8AE-FEBE564105E5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403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Forbidden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сервер понимает запрос, но отказывается его выполнять, даже если клиент аутентифицирован; это означает, что у пользователя, даже после успешной аутентификации, недостаточно прав доступа к запрошенному ресурсу или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эндпоинту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либо доступ к этому ресурсу запрещен по другим причинам, не связанным с аутентификацией.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D6AC1-9B23-0F5D-DCC8-6D4104AE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44" y="3213584"/>
            <a:ext cx="6344511" cy="128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5942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CCCB-00AD-FEB4-3192-891F5F47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264B4D-BF71-81B4-6915-2FA98A155CB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B3EB629-66EF-F018-9321-E56DA9D0DDE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ABABB96-69EB-B799-87EC-074D250F79F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0D90934-BF3C-F1A3-2F9A-5AC3A12D6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7ED248-CB10-10CB-90C4-6007B94B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(404 Not Found)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5AF16B-C406-A05C-6647-0B44B8FDF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788D211-876C-4B3E-859E-963C946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549040A-13EB-885E-1577-15C1EA3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694F-B2E2-CE51-F015-EED8EC35BFFA}"/>
              </a:ext>
            </a:extLst>
          </p:cNvPr>
          <p:cNvSpPr txBox="1"/>
          <p:nvPr/>
        </p:nvSpPr>
        <p:spPr>
          <a:xfrm>
            <a:off x="1192673" y="885037"/>
            <a:ext cx="923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404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Not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Found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сервер не смог найти ресурс, соответствующий запрошенному URL; это означает, что запрошенный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или ресурс не существует на сервере, либо был удален, либо URL был введен с ошибкой, и сервер не может обработать запрос, так как целевой ресурс не идентифицирован.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2CD6EE-F6CA-FE0D-21DD-F654363C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3" y="2587325"/>
            <a:ext cx="4294126" cy="302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DFC5C5-1E01-C8A4-3682-EB85C30A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19" y="3363565"/>
            <a:ext cx="4785531" cy="147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5084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BC90-8D7C-92B5-C51F-6D5C20A7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DADB564-50CB-3433-37B4-8AF27CAB960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5285485-CB75-9E3B-6E5A-11F3060ED27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B437A4D-3F27-36CD-7C09-391B1E53D0E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3E20035-FC45-B4C2-F0A1-3C8D2AAA9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B75EF6-DF90-79EA-1FAB-DAFAFFC5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(200 OK)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D25182-B7D4-E6B0-2F5B-0DBD9021E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69D6A478-297C-FDDE-CDD0-48CEB393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E65B5CB-31E6-B2C5-93CB-1DD55ED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16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9C97C-71D4-7286-5E01-0781F574FB08}"/>
              </a:ext>
            </a:extLst>
          </p:cNvPr>
          <p:cNvSpPr txBox="1"/>
          <p:nvPr/>
        </p:nvSpPr>
        <p:spPr>
          <a:xfrm>
            <a:off x="1192673" y="885037"/>
            <a:ext cx="923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200 OK указывает на то, что запрос был успешно обработан сервером; это означает, что запрошенное действие было выполнено, и сервер возвращает запрошенные данные или подтверждение успешного выполнения операции в теле ответа.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7E67C-F9B7-049E-6173-1F67656A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06" y="1864444"/>
            <a:ext cx="4469388" cy="432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8525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376B-83A0-0902-C665-7774311C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9294C58-469F-EC12-EF52-7B0FAEE5A5B3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8686C50-46E3-6025-2DB2-B84F6F96169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03E66A9-292D-B368-CB28-92C5705F1F1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893B6EC-B5A8-4983-B158-DFFA945C2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9C627E-C71F-3697-241F-8B042E7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(201 Created)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49CCC-CB76-72CC-F391-D663935C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BA40289-8323-6991-9682-16DC4B9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25F2F63-319D-239F-85F0-6033F99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3F0FC-7AC0-B70B-175C-95B7D9A4E214}"/>
              </a:ext>
            </a:extLst>
          </p:cNvPr>
          <p:cNvSpPr txBox="1"/>
          <p:nvPr/>
        </p:nvSpPr>
        <p:spPr>
          <a:xfrm>
            <a:off x="1192673" y="885037"/>
            <a:ext cx="923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201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запрос был успешно обработан и в результате на сервере был создан новый ресурс; это означает, что сервер успешно создал новый элемент (например, запись в базе данных) на основе данных, предоставленных в запросе, и возвращает URI нового ресурса в заголовке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Location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A810ED-6B41-FD13-D2F4-20D3150C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37" y="2740092"/>
            <a:ext cx="7338926" cy="181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5613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0E3F-15D0-4AA8-11DB-97BAE780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D61FB6C-C23B-3B64-D60C-C8F56A1E4285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E64C8FE-C24E-003F-C2E6-01C37B2228E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0C2112D8-78C4-F59A-A439-E013E6245AD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A2BC892-446E-FC88-F0BA-015B42812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339310-513F-83B0-86DC-D283AA81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28" y="2763577"/>
            <a:ext cx="10025143" cy="31455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мобильного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58F472-7685-1F87-BCE7-422E4ABF7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12EA8AA-912E-4CEA-D81E-4592FE91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92FABBA-3FFD-FF5D-4C93-C54E871E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448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D5A0-4795-610C-4727-3CECE3AA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6810B-CFBF-FFE8-DF8E-EC65C86339D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337F162-DBE5-92C4-2087-F19550DB9E1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0A90DF6-217B-D8B2-F57E-9DE3BBB2387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4D9D157-E66E-8A83-951B-FBEA77A66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F71E11-D085-91A5-9919-CCF18A45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Базовые ошибки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04F5C1-8DF6-0E4A-1B89-BF45703F7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63C4A59-928C-0021-B649-AD59A54D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46CF025-6379-A303-7F5B-AA52117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19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8A822-5C79-F933-D300-10CA7250DF3F}"/>
              </a:ext>
            </a:extLst>
          </p:cNvPr>
          <p:cNvSpPr txBox="1"/>
          <p:nvPr/>
        </p:nvSpPr>
        <p:spPr>
          <a:xfrm>
            <a:off x="302928" y="996982"/>
            <a:ext cx="329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попасть на какую-нибудь с неактуальным токеном: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D27E3-AA8C-AB1E-F6CF-A6152A41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3" y="4201537"/>
            <a:ext cx="2952000" cy="156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478FA-2A4E-4DFD-BE8C-CF6B3C849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19" y="4129621"/>
            <a:ext cx="2950839" cy="174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9C5E07-491C-790F-1233-FA4131C0C76B}"/>
              </a:ext>
            </a:extLst>
          </p:cNvPr>
          <p:cNvSpPr txBox="1"/>
          <p:nvPr/>
        </p:nvSpPr>
        <p:spPr>
          <a:xfrm>
            <a:off x="7289370" y="996982"/>
            <a:ext cx="329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авторизоваться под неправильным логином или паролем: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9BEAB-DFBC-86CA-FFDB-F39EF77ED8D4}"/>
              </a:ext>
            </a:extLst>
          </p:cNvPr>
          <p:cNvSpPr txBox="1"/>
          <p:nvPr/>
        </p:nvSpPr>
        <p:spPr>
          <a:xfrm>
            <a:off x="3796737" y="996982"/>
            <a:ext cx="329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авторизоваться под пользователем с ролью «Курьер»: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E176BB-8FE0-475A-7A16-5C12074D0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151" y="4140061"/>
            <a:ext cx="2952000" cy="168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FAFC1755-4AE3-A4D5-C9FB-357C9F00FA8C}"/>
              </a:ext>
            </a:extLst>
          </p:cNvPr>
          <p:cNvSpPr/>
          <p:nvPr/>
        </p:nvSpPr>
        <p:spPr>
          <a:xfrm>
            <a:off x="1222563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882D90A8-A909-49B0-2E6F-96D1E30F0F1B}"/>
              </a:ext>
            </a:extLst>
          </p:cNvPr>
          <p:cNvSpPr/>
          <p:nvPr/>
        </p:nvSpPr>
        <p:spPr>
          <a:xfrm>
            <a:off x="4716372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810867C0-084A-A18D-DF67-70A7700065B8}"/>
              </a:ext>
            </a:extLst>
          </p:cNvPr>
          <p:cNvSpPr/>
          <p:nvPr/>
        </p:nvSpPr>
        <p:spPr>
          <a:xfrm>
            <a:off x="8210181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7294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Цель и задачи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64022" y="1369401"/>
            <a:ext cx="639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Цель курсового проекта: проектирование и разработка мобильного приложения «Самокат Про» для администраторов.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228" y="2879933"/>
            <a:ext cx="8015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пользовательского интерфейса мобильного приложения, обеспечивающего простоту и интуитивность использования для администраторов.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API, обеспечивающего взаимодействие мобильного приложения с серверной частью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системы подтверждения доступностей администраторами.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Интеграция системы мониторинга и управления курьерскими доступностями.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25783289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60C6-973A-99FE-0609-0084A164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C7565FC-EBD8-085D-BBA3-45B7350E0AD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67BF23B-09D7-3466-23DC-8CB3ECE1CED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55A827A-77FA-E0F8-E14B-768461019FB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4E3ED0B-08A2-22AC-6D6B-9B03AE555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E9018C-52D5-6098-BA55-EFAE3204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DC325-40D0-35DD-6631-89A5F22B8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BFC2A62-521F-C03B-C3E3-31556C1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BB3E0-C944-F06A-3186-BBAE3586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EDFA49-DDBD-7F32-A71C-A503AF728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63" y="895959"/>
            <a:ext cx="2894874" cy="52776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038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D8B6E-E4B0-5D5F-3939-1510BBBE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C5297B0-865E-9C2E-CA27-A46E749E3F7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5B0C53-0A29-58A8-7604-4541D6F7F3F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5780B247-1EFB-0B99-0818-F355AC801AF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6C84718-806D-9051-7F98-00459965A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A296F5-2B57-213E-926C-BC7E8183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Главная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EA945-B6FF-27C1-1F25-96440A752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8E71F3B6-D8EE-8B8F-E639-1079C458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AB2E0C5-9BE0-F541-D58A-05D47922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1090D-82D8-6247-A3D7-C18FFC6E9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653" y="895959"/>
            <a:ext cx="2784693" cy="527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4766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85DD-97DA-FB5E-98B2-B7C9672C6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A155260-BF53-DD14-65B2-97E2C9EF218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7CC44A6-0105-7783-DBC3-FEBA082630D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376E5A1-ED7F-CD04-6153-B658A429629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EB5EA05-7567-0CD9-6975-ED53D20CB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CEEB86-AD8B-784B-E3E4-5D09EB44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Профиль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A0A26C-592F-7164-FF91-2384D8B1A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A2936E88-54EB-C5F4-B1D1-142F953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359C490-B40A-AC9A-CFAB-67DAF184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50186-E836-4A02-70DB-D4BCA1FBC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653" y="942372"/>
            <a:ext cx="2784693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34234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F009-53C7-383D-8733-61FCB8100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1CF34AB-FC3C-9D5D-DD46-82F2C5BB8B0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C5319E3-994B-C5B1-F4AA-F747C58C98E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84C7565-1A8E-EA64-AF74-CA206A1D6CF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DA731A6C-C940-055D-0E67-D878CDCE7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893FB7-3D9B-A89F-62AD-63F1DE5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C853B9-C724-AE3B-AB86-460EA1C588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E131009-97B6-5D86-9B20-5A74AB9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A750938-2A5E-32C2-C55D-2B8D5780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05E3DA-4F6A-CF12-F480-AC924EA35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746" y="1052876"/>
            <a:ext cx="2705130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DE4B27-E98A-B398-B019-453880320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124" y="1105918"/>
            <a:ext cx="2705130" cy="507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1177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D733-325F-D55A-6067-0133976D9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437102A-8D33-310B-1136-CCDCBB35EA2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86F301A-6A45-31D1-0E84-DC82113673C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1E54D12C-EF22-CAB1-609C-CD4E5F7BBC4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DD7985E-4BA3-3713-9122-957119DAB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66C502-D82A-4254-6AB9-CC25DFDC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Курьеры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387E1-7394-70FE-2F72-3C5A10D11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F0B13334-2C7F-D96A-C7AA-2C1263D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F012C44-A3B2-5C21-DE8F-DFCDC2C0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81562-C3B2-0B83-605A-E72CD296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873" y="942372"/>
            <a:ext cx="2714252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63650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D547-7173-23E8-15FA-622121699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AEED8E7-C9BE-FAFD-8057-F8858F90294D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9267379-B4DA-D777-8723-2E48D6319BE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FDEFBE8-684F-B54B-4D3E-FFBF9401FC5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D42FBC-25DA-555F-0655-07F6CC913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2227A7-FC57-4E56-9960-DEF20F7A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FE1602-E931-FC9B-6A84-44C5B45B7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762AC2D-A1BD-655F-7A79-CC720E4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B99A76F-C5D5-011C-7A93-B9086E5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E3E929-562C-322E-A8AE-677084ED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746" y="1142541"/>
            <a:ext cx="2705130" cy="50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F26D29-AB09-8ED4-0AF0-F4098AB96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124" y="1543926"/>
            <a:ext cx="2705130" cy="4202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7168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D3F8-3963-B998-331A-B6DE10F4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81A8A01-466C-56C8-9640-A77EFD95AF0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21549A0-542B-6776-2704-D87463B1172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E42C16E-6621-D50E-98E5-E86B3A5FEEB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58BB1E6-9863-7815-5ED9-02A998A70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308443-D113-1E74-1022-B33D712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Бонусы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558E3A-55E4-AB25-0190-1EB67BE952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A0CEBF44-377B-6476-BCD9-D73AC65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4835C58-7420-7F67-9B67-97BBA7E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528F08-4FA4-E930-7896-D40FA32E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9063" y="942372"/>
            <a:ext cx="2693872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6167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A5B5D-3654-91C5-D14F-7A4AC693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A4C265F-56FA-0C67-CAEE-C4AC6FEC124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CFBB50DB-6166-048F-8EBF-9E8E4EE35D8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D46D927-3FBA-F840-DCF2-6377260E8D9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5481E45-853B-1B24-1BC5-2A6B3F10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146E1B-2658-2E47-F8A5-E23E4843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Штрафы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E9EF2F-45E8-9318-D27D-855959CA4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D8AADDC-3F67-5CC8-9163-B944293A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3BD28DB-CAE9-368D-FA6C-4EFD4C7C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91215-7766-C64E-16EF-999223156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371" y="942372"/>
            <a:ext cx="2683255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8056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CFB-5F6E-004D-5108-F2272FEC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A631D2E-0F79-3CCB-1EEF-C687902049A0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17D0EFC-7EDB-3195-0DB5-0A1E3775EA9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14B2F0EB-6B81-3B95-017A-92BD79D256B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5B0D45B-6241-6412-3DBF-1BAC1455D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679B-8CCA-EAF6-ADDD-14BDE9B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профиля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9B8B5-EDAE-2F7A-787A-4EC7D8AB07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524E7DD-3F8B-CAA5-E324-6E4DC342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845D79D3-2178-A05D-ABE0-25CEE37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98B81-7035-69D1-4ACA-C6FE40EA4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943" y="942372"/>
            <a:ext cx="2184110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3368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B300C-AD0B-1043-F50C-25E570698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902204E-F693-E780-43EB-34CE42FFC56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197068D-B421-9352-643A-83FB502385F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A5CABC9-72F4-B1E6-FD99-BF5082A84E0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0FEF89C-2C72-F094-D599-924C5DF2A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ABC3046-9B81-86C4-4EC6-414B73F3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Детали 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46CDA-C850-FCDD-E596-919C8024B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BAEBD07-D851-AD59-FFF4-D11BA56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1FF692A-BBD3-EF92-CA84-E8D4FDE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B746BB-5F18-472D-99FE-028103327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57" y="1142541"/>
            <a:ext cx="2420163" cy="50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F73F35-239F-7BF9-6799-9CC242265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5525" y="1144043"/>
            <a:ext cx="2429895" cy="50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6829C-87C4-6C05-A75D-9F9A361CC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2940" y="1144043"/>
            <a:ext cx="2408264" cy="50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96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Технологии и программное обеспечение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83428" y="1000069"/>
            <a:ext cx="100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Технологии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B6128-3C26-E048-7D88-E6323F754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6" y="950495"/>
            <a:ext cx="2478505" cy="24785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AC5592-7E73-E15D-92FE-F01701824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52" y="613045"/>
            <a:ext cx="3153402" cy="31534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808D52-F619-BB51-33F4-669565B23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93" y="1403179"/>
            <a:ext cx="1398342" cy="15731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DA7522-0029-1496-86CC-E0CD08FB1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35" y="1132422"/>
            <a:ext cx="3176337" cy="2117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237B38-5880-D50B-B894-D327A3CCF94F}"/>
              </a:ext>
            </a:extLst>
          </p:cNvPr>
          <p:cNvSpPr txBox="1"/>
          <p:nvPr/>
        </p:nvSpPr>
        <p:spPr>
          <a:xfrm>
            <a:off x="1083428" y="3183063"/>
            <a:ext cx="100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Программное обеспечение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66CD682-2EE6-D6CF-21C7-030AF0525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5" y="4173355"/>
            <a:ext cx="1069307" cy="10693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14E7ED3-5EFB-B66C-47DD-9E9801D443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1065" y="4244820"/>
            <a:ext cx="3854394" cy="85141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DF58031-56DE-F5C7-C984-AF6410148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02" y="4054406"/>
            <a:ext cx="1237743" cy="12377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0471ED4-DDE0-972A-5FB3-88084481F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8" y="4040515"/>
            <a:ext cx="1170969" cy="117096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7DE18D6-5880-D8D2-2251-893082E0B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14419"/>
            <a:ext cx="2589645" cy="20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2729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D3590-A8AF-BB6B-9CDF-AA066BFF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BEAF85F-CBBF-EA9A-5CAF-232ABF3CDD1A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562BEE5-E0ED-7B5E-F895-1A3FF281CE2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707D7D4-C7CB-2CBD-EDF5-C6ACCA16CEE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7DF362E-EEEE-9268-2321-434B194C6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E8AFCB-060C-85E6-0E2A-7FE69DA9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Частичное подтверждение/отмена 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6C6F09-BB04-CF18-B529-B0EBB39A2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13A3E0DE-54FA-3218-1627-D278D42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8D0DE6E1-8CF0-6D4B-E8D6-FE8456F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51DA9-57C5-0A1C-2CD3-9A5FFA252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952" y="1052876"/>
            <a:ext cx="2520718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AD4417-E084-08D5-457D-52C4F7DDE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85" y="1105918"/>
            <a:ext cx="2458407" cy="507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6615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44612-1BF3-CDF9-1325-7EE51BEB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AC42421-F54F-94A2-21DB-B5A0BFD461E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4482E08-446E-936E-54FF-9E1562BFAAF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966481C-EA4A-7A6A-5C40-E1BAD88B5F7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2191B16-7919-63F7-A7B2-81CF4D1B14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756859-AD2D-D52C-1F0F-1238016E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Курьер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156BB3-89C9-8B4C-D148-FE2924A82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96FB01E9-CE47-3EFD-0382-9A0866E0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F03C7E4-0D97-D303-1283-966FA80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BB80E-6041-AB01-75FA-82E0E0F79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792710"/>
            <a:ext cx="2622801" cy="5476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0036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1678-803A-46E5-303B-20DB6A3D5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26CF878-3CCB-6801-4866-42575BDB96BF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15F7EAC-A715-EDDD-96E1-0281667F808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EF2709A-9D98-6CAF-3C0F-6C41CC8FCDA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9B10478-D520-4191-7DCC-342E4A675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E60F8A-CE99-AFDD-C28D-D640B59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профиля курьера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92697-5619-DB1B-E5A9-C9E8E60D8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BD6A3A8F-DB04-5CA3-903B-091926ED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4618C19-B105-A5AE-15B3-460354E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088275-7E6D-0D81-2B91-3E98C89C7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832986"/>
            <a:ext cx="2622801" cy="5396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4503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98CC-9817-3897-C6A3-50A42699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100EBC8-C27B-E554-1579-B300ACA2941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A1EF5B2-FFD6-91A4-A815-B43F9B224AE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A96CCE9-7972-C3AE-27D6-635F04EF6F3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090D776-DA1A-B583-10CE-70FECC996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BE08D6-85D4-E9CD-8346-2E38D6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Бонус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FA749-D0A2-71B5-C397-A07749966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F838827-F6BA-BAA8-2B2F-1E309BEF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94268E5-8CE7-EDA9-6621-D0F4D6F4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31E9A-CCD8-D998-5BDD-690932711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922010"/>
            <a:ext cx="2622801" cy="521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35278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336F-D21A-89FB-C1E3-1C55CE6F7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7DBDEDC-B205-06A0-B203-E0921C89CE8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36238F03-6D1C-B783-36C0-E4BB8AA90B8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0C19EBA-DFE6-40EF-747B-06A37855718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96420F8-C72C-25DE-F6D3-7554AC79D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83F64E-17DB-D51F-F07F-2136A7D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бонуса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05476A-41B6-E575-508C-93F7079F36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306F91D-B72F-35E2-AD51-C6169D3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6CC9795-1D48-30C2-2BEA-EEC9F6C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0ECD02-DA57-2976-AF90-4078E4ABB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687" y="922010"/>
            <a:ext cx="2540624" cy="521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06049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5AD24-DB55-2393-DE19-986FE1AD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824D1C4-178D-83EC-E4C8-07B1990FAB4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DA192DB-ED72-3E84-200E-74B06B5B4F1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93BD249-9F74-AB67-8C12-F4FB0B9EB8C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F9784C5-ADB4-F663-1C19-1FAC250B4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E7513B-BE97-E15B-0BD1-43ADE4C8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бонуса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A74EF2-F156-F553-C9BA-18B120995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0B86D815-CD0B-4BF4-0AFE-92345368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95F3FE9-DAEF-597B-FBE8-1BAB526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BAA033-0D5E-2AA9-57D1-2864CD6F1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464" y="1052876"/>
            <a:ext cx="2481694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503162-6652-3B5E-77A6-9ADEF6EAE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85" y="1125232"/>
            <a:ext cx="2458407" cy="504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52300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88D2-E253-E3D5-F0C4-F3CCB7E1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70D61CC-D3F8-9126-4326-C6B0F4F650A6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E522DE2E-FB17-A26B-2F25-A55A8F8C6EB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34D7764-77C0-EA6B-6725-BE42535FFC1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E77941C-9422-7493-E41A-89BCC0C37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1B45635-5CEC-34B6-2204-31B92D36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Назначение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D83658-6E2B-2739-ACFA-9585DE85F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07D9CA6B-E66A-E994-25DD-E5B0D88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3159EC3-6044-F013-400A-7996134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C548D4-5D2A-0295-B8AC-221C5E400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330" y="980448"/>
            <a:ext cx="2894478" cy="511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1E973C-5DD8-FC69-9D9E-873024B96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2193" y="980448"/>
            <a:ext cx="2962769" cy="511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34286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AE72-E833-7E30-6BE7-4D9CC376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1F11C11-7898-8CC2-E2BF-7B2B066FC73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478E715-A462-E910-920F-CE648D5DB3A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5904D3B-4172-36A2-72D9-5B5DBE6DA56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AAEE83-FD29-6A8C-0F6E-D7D6013D5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787288E-5C05-9932-CF07-2F7B32D8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AEF91E-81EA-28B3-65F1-EFBF45016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E2AC449-7C89-0D34-9BA3-B35CD65D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8C68067-1560-2C0B-B8A5-7A4A64A6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ABF084-7E52-FE96-6351-EF3C8B8DF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844" y="961051"/>
            <a:ext cx="2794311" cy="5054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61307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AD8C-0AAC-CC11-82D0-2FCD9310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5889C26-8F8B-C74F-C5F6-0E01393E4622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18830BC-560C-51DB-E740-AE8DDDE7A6A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289E3669-1F0D-E6C5-CDBB-1DBCCA0EA4C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2D94272-1BD8-30E4-382F-338A9A03A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7464C5-AFC6-7BED-83ED-4D6D95A7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8C3FC5-B10B-215A-3C90-009353BDB8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2205E5A-999E-5BC1-2D4F-E58CA1B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0CE459D-20ED-AD9D-0C1A-1E9F6D4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3EE27A-1EEE-3CF8-59EE-0AABC015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844" y="968928"/>
            <a:ext cx="2794311" cy="503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43120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04223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Благодарю за внимание</a:t>
            </a:r>
            <a:br>
              <a:rPr lang="ru-RU" sz="32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1908" y="318136"/>
            <a:ext cx="88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ОГБПОУ «ТОМСКИЙ ЭКОНОМИКО-ПРОМЫШЛЕННЫЙ КОЛЛЕДЖ» </a:t>
            </a:r>
            <a:endParaRPr lang="en-US" dirty="0">
              <a:solidFill>
                <a:srgbClr val="4F3347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grpSp>
        <p:nvGrpSpPr>
          <p:cNvPr id="10" name="Группа 9"/>
          <p:cNvGrpSpPr/>
          <p:nvPr/>
        </p:nvGrpSpPr>
        <p:grpSpPr>
          <a:xfrm>
            <a:off x="175700" y="1735964"/>
            <a:ext cx="1298139" cy="4779195"/>
            <a:chOff x="234328" y="1372719"/>
            <a:chExt cx="1500172" cy="5309381"/>
          </a:xfrm>
          <a:effectLst>
            <a:outerShdw dist="88900" dir="10680000" sx="90000" sy="90000" algn="ctr" rotWithShape="0">
              <a:schemeClr val="bg2">
                <a:lumMod val="75000"/>
              </a:schemeClr>
            </a:outerShdw>
            <a:reflection endPos="0" dist="50800" dir="5400000" sy="-100000" algn="bl" rotWithShape="0"/>
          </a:effectLst>
        </p:grpSpPr>
        <p:sp>
          <p:nvSpPr>
            <p:cNvPr id="11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3E0A03D-45A3-08D8-600C-332CD251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8578"/>
            <a:ext cx="9144000" cy="1655762"/>
          </a:xfrm>
        </p:spPr>
        <p:txBody>
          <a:bodyPr/>
          <a:lstStyle/>
          <a:p>
            <a:r>
              <a:rPr lang="ru-RU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Рюгин А.И</a:t>
            </a:r>
          </a:p>
          <a:p>
            <a:r>
              <a:rPr lang="ru-RU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+7(952)804-61-23</a:t>
            </a:r>
          </a:p>
          <a:p>
            <a:r>
              <a:rPr lang="en-US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RUGINLEHA@GMAIL.COM</a:t>
            </a:r>
            <a:endParaRPr lang="ru-RU" sz="2400" dirty="0">
              <a:solidFill>
                <a:srgbClr val="4F3347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35E-010B-AA57-C984-9A5F76CB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0580747-4080-F0E3-BBF8-E6C5300D52D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9993DA3-DCEC-A859-331F-E5CA866B05E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5B27A6F-199D-3F4F-D2E7-96AF740C97A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71C56E-10AA-B082-AEF6-C051280E8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B5B9CE-B234-D5AC-929E-FD7AB978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Общее описание функционала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1C274-75BB-3874-4AD4-B9294A5FE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95070DF-872E-5F49-16D2-0EF84672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A1E70BD6-00BA-68AA-66B4-A855E0D1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8A7DC-560F-1326-D78E-D5458281C85E}"/>
              </a:ext>
            </a:extLst>
          </p:cNvPr>
          <p:cNvSpPr txBox="1"/>
          <p:nvPr/>
        </p:nvSpPr>
        <p:spPr>
          <a:xfrm>
            <a:off x="564023" y="1255431"/>
            <a:ext cx="9808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Авторизация.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 и редактирование своего профиля.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Регистрация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добавление, редактирование, удаление бонусов.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редактирование, удаление профилей у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подтверждение/отмена доступностей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добавление, редактирование, удаление штрафов у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Выход.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C8FBED-397C-A0A8-EDB6-EE33BA32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3645292"/>
            <a:ext cx="2600326" cy="2496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093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7EF92-12DF-8188-D750-E4AB11C7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88A0F7E-DA8F-DC32-FA06-209034554D3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1ED7530-EC02-7867-12B0-611933527CD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22C3D72E-055B-44B0-C53F-B88A30D5E7F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51815B6-44FC-7EDF-6792-A993833E7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264F2E-ACCE-9264-D3E6-3BFE87A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28" y="2763577"/>
            <a:ext cx="10025143" cy="31455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Процесс создания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A3A76-9D67-CE19-A5C5-682299421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9F042F63-8842-B0BC-F533-1E2753D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A7D318B-3B8F-0B18-26D8-2618D03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3A0D-5B03-8277-B13D-3D7BB42B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7B5E305-B0D6-872A-3B9E-05A6EE578CA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B39535E-59C7-31E2-802F-A40EC7B22C6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91F1A85-11EB-7BDB-939D-16A82B75DB9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DA26BB3A-D92E-DFD2-0ACB-36A2AFC9D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2147E26-61EF-5670-70D1-32791D7A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Установка и настройка фреймворка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Laravel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9D0A45-72FD-4111-0304-61FEFDEC8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D399B99-3164-5C46-527D-D6A3ECA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CDD6956-BE87-EA08-2972-8453A452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6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524F9-A7BD-F95E-9F57-89C2BE47839B}"/>
              </a:ext>
            </a:extLst>
          </p:cNvPr>
          <p:cNvSpPr txBox="1"/>
          <p:nvPr/>
        </p:nvSpPr>
        <p:spPr>
          <a:xfrm>
            <a:off x="1149810" y="1641468"/>
            <a:ext cx="396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 корневой директории сайта создаем файл .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htaccess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 прописываем правила перенаправления запросов в точку входа в приложение (в папку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8EDCA-CFD3-E500-AF7C-73BA920E9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09" y="3085956"/>
            <a:ext cx="3965115" cy="73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FAAB4-E3B1-BFCA-50A9-1B58BC87DB01}"/>
              </a:ext>
            </a:extLst>
          </p:cNvPr>
          <p:cNvSpPr txBox="1"/>
          <p:nvPr/>
        </p:nvSpPr>
        <p:spPr>
          <a:xfrm>
            <a:off x="6170842" y="1646756"/>
            <a:ext cx="396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Параметры в файле .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env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являются настройками подключения к базе данных MySQL для проекта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Laravel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CAD34F-5D6E-2B2C-8D61-2648E036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02" y="2801664"/>
            <a:ext cx="3290996" cy="272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5176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C215-48C4-2C09-F13C-95186EF1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28642F5-E4CA-A808-61C8-0DAD46944FA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DC07685-1312-50B5-AA46-10BB58A7479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44BCDB6-0169-B7EC-813C-62152C46F34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74DEF83-4C1F-5D07-6611-7BEFC371E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E0CA22-6324-805E-BB5A-F381795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миграций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674EDE-3981-BC2C-E4A3-EAE6C0F90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83CC211-B12D-BF7B-FB95-11584B14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A2ACF986-BDB3-0C98-8888-B1D70513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07D47-78AB-57C4-5D90-01B2D3B10F0E}"/>
              </a:ext>
            </a:extLst>
          </p:cNvPr>
          <p:cNvSpPr txBox="1"/>
          <p:nvPr/>
        </p:nvSpPr>
        <p:spPr>
          <a:xfrm>
            <a:off x="1192673" y="1045316"/>
            <a:ext cx="9237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Создаем миграции для таблиц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fine, statuses, roles, bonuses, users, accesses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для этого в корневой директории проекта выполняем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create_fines_table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create_statuses_table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create_roles_table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create_bonuses_table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create_users_table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create_accesses_table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database/migrations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FC6CB-DCEC-25BD-EF69-4E390EF7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658" y="3645292"/>
            <a:ext cx="4428684" cy="188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190BB-9880-62AC-39B2-73E5853964EC}"/>
              </a:ext>
            </a:extLst>
          </p:cNvPr>
          <p:cNvSpPr txBox="1"/>
          <p:nvPr/>
        </p:nvSpPr>
        <p:spPr>
          <a:xfrm>
            <a:off x="1192673" y="5621909"/>
            <a:ext cx="923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Далее заполнив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все схемы соответствующими полями выполняем миграцию с помощью команды: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migrate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765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5166-CE7D-6AAC-009C-6611B158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5EB80F7-4333-EDA2-C0FA-43B7EFBD07C3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3364E84-9B27-7CF6-EAAB-14C88963390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A314B98-2550-6A68-9A1B-3D6B6C9304B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E5AB747-7215-2ADA-C77F-09CA921A1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AEC0B7-B155-9D8D-3752-617D37A9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исключений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B78F48-FE2F-5C40-E8B1-E08255075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9722335-9390-77D4-317C-4819D13C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028C4D6-1061-7B9E-67EF-FBC68D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3833D-A6D8-D54F-646E-90FD725BB098}"/>
              </a:ext>
            </a:extLst>
          </p:cNvPr>
          <p:cNvSpPr txBox="1"/>
          <p:nvPr/>
        </p:nvSpPr>
        <p:spPr>
          <a:xfrm>
            <a:off x="1192673" y="1045316"/>
            <a:ext cx="9237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Создадим особое исключение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Exceptions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ApiException.php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которое будет определять шаблон выдаваемых пользователю ошибок со следующим содержимым: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Конструктор принимает три параметра: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Сообщение об ошибке (строка).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HTTP-статус код (по умолчанию 500).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errors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Дополнительные ошибки (например, ошибки валидации).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Создается массив 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response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который содержит: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Статус-код.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Сообщение об ошибке.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errors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Ошибки, если они переданы.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15FE4-3C0B-809B-2858-B1B665D53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73" y="4718202"/>
            <a:ext cx="3485051" cy="701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D01C00-A6C5-692D-0D75-D6618573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655" y="3907638"/>
            <a:ext cx="4743158" cy="2322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245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4B7C7-5415-4122-8FC7-A134A13E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C76EE09-CFCD-1768-1024-BECF65FEAFF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CCFBC24-E36C-97CF-B356-7F2C2BD6568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542DFD8-B235-9260-72C3-395F1A8F3C6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9656010-2E7A-0309-9A85-96936D2FD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177143-5E18-FE7F-04C6-A637899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84B0A-5A4A-28F9-0469-5B879F269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E9F4652-7675-74E0-2B79-D7685F4C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098F520-1082-9E4C-ECD2-46FC0700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285B7-75D9-ABE7-E2DD-12EAE9C6EAB8}"/>
              </a:ext>
            </a:extLst>
          </p:cNvPr>
          <p:cNvSpPr txBox="1"/>
          <p:nvPr/>
        </p:nvSpPr>
        <p:spPr>
          <a:xfrm>
            <a:off x="1192673" y="1045316"/>
            <a:ext cx="9237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Создадим модели ко всем таблицам нашей базы данных, для этого поочередно выполняем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Access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Bonus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Role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Status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User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app/Models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E49BCB-0C8F-1922-2D77-916743C2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71" y="3630639"/>
            <a:ext cx="1747914" cy="223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5444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3035</Words>
  <Application>Microsoft Office PowerPoint</Application>
  <PresentationFormat>Широкоэкранный</PresentationFormat>
  <Paragraphs>278</Paragraphs>
  <Slides>39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Arial Unicode MS</vt:lpstr>
      <vt:lpstr>Calibri</vt:lpstr>
      <vt:lpstr>Calibri Light</vt:lpstr>
      <vt:lpstr>JetBrains Mono</vt:lpstr>
      <vt:lpstr>Symbol</vt:lpstr>
      <vt:lpstr>Times New Roman</vt:lpstr>
      <vt:lpstr>Тема Office</vt:lpstr>
      <vt:lpstr>ПРОЕКТИРОВАНИЕ И РАЗРАБОТКА REST API СЕРВЕРА НА ФРЕЙМВОРКЕ LARAVEL И МОБИЛЬНОГО ПРИЛОЖЕНИЯ «САМОКАТ ПРО» ДЛЯ АДМИНИСТРАТОРОВ</vt:lpstr>
      <vt:lpstr>Цель и задачи</vt:lpstr>
      <vt:lpstr>Технологии и программное обеспечение</vt:lpstr>
      <vt:lpstr>Общее описание функционала администратора</vt:lpstr>
      <vt:lpstr>Процесс создания API</vt:lpstr>
      <vt:lpstr>Установка и настройка фреймворка Laravel</vt:lpstr>
      <vt:lpstr>Создание миграций</vt:lpstr>
      <vt:lpstr>Создание исключений</vt:lpstr>
      <vt:lpstr>Создание моделей</vt:lpstr>
      <vt:lpstr>Создание контроллеров</vt:lpstr>
      <vt:lpstr>Маршрутизация</vt:lpstr>
      <vt:lpstr>Автотестирование API</vt:lpstr>
      <vt:lpstr>Автотестирование API (401 Unauthorized)</vt:lpstr>
      <vt:lpstr>Автотестирование API (403 Forbidden)</vt:lpstr>
      <vt:lpstr>Автотестирование API (404 Not Found)</vt:lpstr>
      <vt:lpstr>Автотестирование API (200 OK)</vt:lpstr>
      <vt:lpstr>Автотестирование API (201 Created)</vt:lpstr>
      <vt:lpstr>Разработка мобильного приложения</vt:lpstr>
      <vt:lpstr>Базовые ошибки</vt:lpstr>
      <vt:lpstr>Авторизация</vt:lpstr>
      <vt:lpstr>Главная</vt:lpstr>
      <vt:lpstr>Профиль</vt:lpstr>
      <vt:lpstr>Доступности</vt:lpstr>
      <vt:lpstr>Курьеры</vt:lpstr>
      <vt:lpstr>Регистрация</vt:lpstr>
      <vt:lpstr>Бонусы</vt:lpstr>
      <vt:lpstr>Штрафы</vt:lpstr>
      <vt:lpstr>Редактирование профиля</vt:lpstr>
      <vt:lpstr>Детали доступности</vt:lpstr>
      <vt:lpstr>Частичное подтверждение/отмена доступности</vt:lpstr>
      <vt:lpstr>Курьер</vt:lpstr>
      <vt:lpstr>Редактирование профиля курьера</vt:lpstr>
      <vt:lpstr>Бонус</vt:lpstr>
      <vt:lpstr>Редактирование бонуса</vt:lpstr>
      <vt:lpstr>Создание бонуса</vt:lpstr>
      <vt:lpstr>Назначение штрафа</vt:lpstr>
      <vt:lpstr>Редактирование штрафа</vt:lpstr>
      <vt:lpstr>Создание штрафа</vt:lpstr>
      <vt:lpstr>Благодарю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Рюгин</dc:creator>
  <cp:lastModifiedBy>Алексей Рюгин</cp:lastModifiedBy>
  <cp:revision>3</cp:revision>
  <dcterms:created xsi:type="dcterms:W3CDTF">2025-02-16T18:02:34Z</dcterms:created>
  <dcterms:modified xsi:type="dcterms:W3CDTF">2025-02-17T04:59:52Z</dcterms:modified>
</cp:coreProperties>
</file>