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1"/>
  </p:notesMasterIdLst>
  <p:sldIdLst>
    <p:sldId id="303" r:id="rId3"/>
    <p:sldId id="269" r:id="rId4"/>
    <p:sldId id="270" r:id="rId5"/>
    <p:sldId id="271" r:id="rId6"/>
    <p:sldId id="272" r:id="rId7"/>
    <p:sldId id="273" r:id="rId8"/>
    <p:sldId id="274" r:id="rId9"/>
    <p:sldId id="305" r:id="rId10"/>
    <p:sldId id="275" r:id="rId11"/>
    <p:sldId id="276" r:id="rId12"/>
    <p:sldId id="277" r:id="rId13"/>
    <p:sldId id="278" r:id="rId14"/>
    <p:sldId id="279" r:id="rId15"/>
    <p:sldId id="306" r:id="rId16"/>
    <p:sldId id="280" r:id="rId17"/>
    <p:sldId id="281" r:id="rId18"/>
    <p:sldId id="283" r:id="rId19"/>
    <p:sldId id="282" r:id="rId20"/>
    <p:sldId id="288" r:id="rId21"/>
    <p:sldId id="287" r:id="rId22"/>
    <p:sldId id="290" r:id="rId23"/>
    <p:sldId id="292" r:id="rId24"/>
    <p:sldId id="302" r:id="rId25"/>
    <p:sldId id="296" r:id="rId26"/>
    <p:sldId id="286" r:id="rId27"/>
    <p:sldId id="297" r:id="rId28"/>
    <p:sldId id="298" r:id="rId29"/>
    <p:sldId id="304" r:id="rId30"/>
    <p:sldId id="308" r:id="rId31"/>
    <p:sldId id="309" r:id="rId32"/>
    <p:sldId id="310" r:id="rId33"/>
    <p:sldId id="294" r:id="rId34"/>
    <p:sldId id="295" r:id="rId35"/>
    <p:sldId id="293" r:id="rId36"/>
    <p:sldId id="299" r:id="rId37"/>
    <p:sldId id="300" r:id="rId38"/>
    <p:sldId id="301" r:id="rId39"/>
    <p:sldId id="307" r:id="rId40"/>
  </p:sldIdLst>
  <p:sldSz cx="12192000" cy="6858000"/>
  <p:notesSz cx="6888163"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US"/>
          </a:p>
        </p:txBody>
      </p:sp>
      <p:sp>
        <p:nvSpPr>
          <p:cNvPr id="3" name="Date Placeholder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0123E455-1A20-4F9D-AB8C-A6908B79F2B5}" type="datetimeFigureOut">
              <a:rPr lang="en-US" smtClean="0"/>
              <a:t>3/10/2020</a:t>
            </a:fld>
            <a:endParaRPr lang="en-US"/>
          </a:p>
        </p:txBody>
      </p:sp>
      <p:sp>
        <p:nvSpPr>
          <p:cNvPr id="4" name="Slide Image Placeholder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en-US"/>
          </a:p>
        </p:txBody>
      </p:sp>
      <p:sp>
        <p:nvSpPr>
          <p:cNvPr id="5" name="Notes Placeholder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en-US"/>
          </a:p>
        </p:txBody>
      </p:sp>
      <p:sp>
        <p:nvSpPr>
          <p:cNvPr id="7" name="Slide Number Placeholder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E79CE-4871-481B-959F-0CE64C7F4163}"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92612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FE133-A67C-49D0-8944-709C79D0987B}"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7766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5B13C-25B5-4CCF-B064-8BE3F758B447}"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56816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B9F3-6579-4B44-87EA-C70617A33485}"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3929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B3E34-8C6C-45BC-B8FD-9B4B40EE9A12}" type="datetime1">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69353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05399-7D6B-4514-8D9F-14024E6E2804}" type="datetime1">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62173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685C9-0ACA-49A9-A0AB-A5A0B40BCBC8}" type="datetime1">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641114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43911-7AAB-4DB3-8C84-BAFEF492EA68}"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94794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37EA2-BE57-419A-8BAA-C33F6F39AB4C}"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8032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AD1AB-9871-4EE5-845E-F783367F963A}"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03576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F528-2B6D-40DF-83F9-81F2B1126364}"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9835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2963027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4E3-9B60-4F91-A9BA-77CC44B7528A}"/>
              </a:ext>
            </a:extLst>
          </p:cNvPr>
          <p:cNvSpPr>
            <a:spLocks noGrp="1"/>
          </p:cNvSpPr>
          <p:nvPr>
            <p:ph type="ctrTitle"/>
          </p:nvPr>
        </p:nvSpPr>
        <p:spPr>
          <a:xfrm>
            <a:off x="6364976" y="2263898"/>
            <a:ext cx="5367724" cy="1165102"/>
          </a:xfrm>
        </p:spPr>
        <p:txBody>
          <a:bodyPr anchor="b">
            <a:normAutofit/>
          </a:bodyPr>
          <a:lstStyle/>
          <a:p>
            <a:r>
              <a:rPr lang="en-US" dirty="0" err="1"/>
              <a:t>Coderen</a:t>
            </a:r>
            <a:r>
              <a:rPr lang="en-US" dirty="0"/>
              <a:t> in C#</a:t>
            </a:r>
            <a:endParaRPr lang="en-IE" dirty="0"/>
          </a:p>
        </p:txBody>
      </p:sp>
      <p:sp>
        <p:nvSpPr>
          <p:cNvPr id="16"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9EDC29A-7F9A-4B2E-8FC7-425781768D70}"/>
              </a:ext>
            </a:extLst>
          </p:cNvPr>
          <p:cNvPicPr>
            <a:picLocks noChangeAspect="1"/>
          </p:cNvPicPr>
          <p:nvPr/>
        </p:nvPicPr>
        <p:blipFill rotWithShape="1">
          <a:blip r:embed="rId2"/>
          <a:srcRect l="13418" r="15869"/>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08499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a:t>
            </a:r>
            <a:r>
              <a:rPr lang="nl-BE" sz="3600" dirty="0"/>
              <a:t>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a:t>
            </a:r>
          </a:p>
          <a:p>
            <a:pPr lvl="2"/>
            <a:r>
              <a:rPr lang="nl-BE" dirty="0"/>
              <a:t>Schrijf een functie die via de console een serie van getallen aanvaart in tekst vorm en zet die om naar een array van int of double, afhankelijk of deze komma getallen bevatten. </a:t>
            </a:r>
          </a:p>
          <a:p>
            <a:pPr lvl="1"/>
            <a:r>
              <a:rPr lang="nl-BE" dirty="0"/>
              <a:t>Test cases:</a:t>
            </a:r>
          </a:p>
          <a:p>
            <a:pPr lvl="2"/>
            <a:r>
              <a:rPr lang="nl-BE" dirty="0"/>
              <a:t>Input:</a:t>
            </a:r>
          </a:p>
          <a:p>
            <a:pPr marL="1714500" lvl="3" indent="-342900">
              <a:buFont typeface="+mj-lt"/>
              <a:buAutoNum type="arabicPeriod"/>
            </a:pPr>
            <a:r>
              <a:rPr lang="nl-BE" dirty="0"/>
              <a:t>“10”, ”6”, ”44”, ”1”, ”10200”</a:t>
            </a:r>
          </a:p>
          <a:p>
            <a:pPr marL="1714500" lvl="3" indent="-342900">
              <a:buFont typeface="+mj-lt"/>
              <a:buAutoNum type="arabicPeriod"/>
            </a:pPr>
            <a:r>
              <a:rPr lang="nl-BE" dirty="0"/>
              <a:t>“1”, ”2.5”, ”5”, ”11”, ”200”</a:t>
            </a:r>
          </a:p>
          <a:p>
            <a:pPr marL="1714500" lvl="3" indent="-342900">
              <a:buFont typeface="+mj-lt"/>
              <a:buAutoNum type="arabicPeriod"/>
            </a:pPr>
            <a:r>
              <a:rPr lang="nl-BE" dirty="0"/>
              <a:t>“9”, ”3”, ”84”, “varken”, ”14”, ”610”</a:t>
            </a:r>
          </a:p>
          <a:p>
            <a:pPr lvl="2"/>
            <a:r>
              <a:rPr lang="nl-BE" dirty="0"/>
              <a:t>Output:</a:t>
            </a:r>
          </a:p>
          <a:p>
            <a:pPr marL="1714500" lvl="3" indent="-342900">
              <a:buFont typeface="+mj-lt"/>
              <a:buAutoNum type="arabicPeriod"/>
            </a:pPr>
            <a:r>
              <a:rPr lang="nl-NL" dirty="0"/>
              <a:t>Return = Int [] {</a:t>
            </a:r>
            <a:r>
              <a:rPr lang="nl-BE" dirty="0"/>
              <a:t>10, 6, 44, 1, 10200</a:t>
            </a:r>
            <a:r>
              <a:rPr lang="nl-NL" dirty="0"/>
              <a:t>}</a:t>
            </a:r>
          </a:p>
          <a:p>
            <a:pPr marL="1714500" lvl="3" indent="-342900">
              <a:buFont typeface="+mj-lt"/>
              <a:buAutoNum type="arabicPeriod"/>
            </a:pPr>
            <a:r>
              <a:rPr lang="nl-NL" dirty="0"/>
              <a:t>Return = double[] {</a:t>
            </a:r>
            <a:r>
              <a:rPr lang="nl-BE" dirty="0"/>
              <a:t>1.0, 2.5, 5.0, 11.0, 200.0</a:t>
            </a:r>
            <a:r>
              <a:rPr lang="nl-NL" dirty="0"/>
              <a:t>}</a:t>
            </a:r>
          </a:p>
          <a:p>
            <a:pPr marL="1714500" lvl="3" indent="-342900">
              <a:buFont typeface="+mj-lt"/>
              <a:buAutoNum type="arabicPeriod"/>
            </a:pPr>
            <a:r>
              <a:rPr lang="nl-NL" dirty="0"/>
              <a:t>Return = </a:t>
            </a:r>
            <a:r>
              <a:rPr lang="nl-NL" dirty="0" err="1"/>
              <a:t>null</a:t>
            </a:r>
            <a:endParaRPr lang="nl-NL" dirty="0"/>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17920953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t>
            </a:r>
            <a:r>
              <a:rPr lang="nl-BE" sz="3600" dirty="0"/>
              <a:t>Multidimensionale array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 </a:t>
            </a:r>
          </a:p>
          <a:p>
            <a:pPr lvl="2"/>
            <a:r>
              <a:rPr lang="nl-BE" dirty="0"/>
              <a:t>Maak een functie die een array van strings aanvaard. Die strings kunnen zinnen of uitspraken bevatten. Splits die zinnen in woorden en geef een </a:t>
            </a:r>
            <a:r>
              <a:rPr lang="nl-BE" dirty="0" err="1"/>
              <a:t>jagged</a:t>
            </a:r>
            <a:r>
              <a:rPr lang="nl-BE" dirty="0"/>
              <a:t> array terug die per zin de woorden bevat</a:t>
            </a:r>
          </a:p>
          <a:p>
            <a:pPr lvl="1"/>
            <a:r>
              <a:rPr lang="nl-BE" dirty="0"/>
              <a:t>Test cases:</a:t>
            </a:r>
          </a:p>
          <a:p>
            <a:pPr lvl="2"/>
            <a:r>
              <a:rPr lang="nl-BE" dirty="0"/>
              <a:t>Input:</a:t>
            </a:r>
          </a:p>
          <a:p>
            <a:pPr marL="1714500" lvl="3" indent="-342900">
              <a:buFont typeface="+mj-lt"/>
              <a:buAutoNum type="arabicPeriod"/>
            </a:pPr>
            <a:r>
              <a:rPr lang="nl-BE" dirty="0"/>
              <a:t>String[] { “</a:t>
            </a:r>
            <a:r>
              <a:rPr lang="nl-NL" dirty="0"/>
              <a:t>Op de top kun je geen lange wandelingen maken”, “Het leven is niet te kort maar we beginnen te laat”}</a:t>
            </a:r>
            <a:endParaRPr lang="nl-BE" dirty="0"/>
          </a:p>
          <a:p>
            <a:pPr lvl="2"/>
            <a:r>
              <a:rPr lang="nl-BE" dirty="0"/>
              <a:t>Output:</a:t>
            </a:r>
          </a:p>
          <a:p>
            <a:pPr marL="1714500" lvl="3" indent="-342900">
              <a:buFont typeface="+mj-lt"/>
              <a:buAutoNum type="arabicPeriod"/>
            </a:pPr>
            <a:r>
              <a:rPr lang="nl-BE" dirty="0"/>
              <a:t>{{“</a:t>
            </a:r>
            <a:r>
              <a:rPr lang="nl-NL" dirty="0" err="1"/>
              <a:t>Op”,“de”,“top”,“kun”,“je”,“geen”,“lange”,“wandelingen”,“maken</a:t>
            </a:r>
            <a:r>
              <a:rPr lang="nl-NL" dirty="0"/>
              <a:t>”</a:t>
            </a:r>
            <a:r>
              <a:rPr lang="nl-BE" dirty="0"/>
              <a:t>},{</a:t>
            </a:r>
            <a:r>
              <a:rPr lang="nl-NL" dirty="0"/>
              <a:t>“Het","leven","is","niet","te","kort","maar","we","beginnen","te","laat”</a:t>
            </a:r>
            <a:r>
              <a:rPr lang="nl-BE" dirty="0"/>
              <a:t>}}</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30659525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B6CB5F-5144-4154-A30B-90DEAD50B57F}"/>
              </a:ext>
            </a:extLst>
          </p:cNvPr>
          <p:cNvSpPr>
            <a:spLocks noGrp="1"/>
          </p:cNvSpPr>
          <p:nvPr>
            <p:ph type="title"/>
          </p:nvPr>
        </p:nvSpPr>
        <p:spPr>
          <a:xfrm>
            <a:off x="213429" y="1442195"/>
            <a:ext cx="3561716" cy="3973610"/>
          </a:xfrm>
        </p:spPr>
        <p:txBody>
          <a:bodyPr>
            <a:normAutofit/>
          </a:bodyPr>
          <a:lstStyle/>
          <a:p>
            <a:r>
              <a:rPr lang="nl-BE" sz="3600" dirty="0">
                <a:solidFill>
                  <a:srgbClr val="FFFFFF"/>
                </a:solidFill>
              </a:rPr>
              <a:t>Creëer class om een drankautomaat te beheren</a:t>
            </a:r>
          </a:p>
        </p:txBody>
      </p:sp>
      <p:sp>
        <p:nvSpPr>
          <p:cNvPr id="6" name="Content Placeholder 2">
            <a:extLst>
              <a:ext uri="{FF2B5EF4-FFF2-40B4-BE49-F238E27FC236}">
                <a16:creationId xmlns:a16="http://schemas.microsoft.com/office/drawing/2014/main" id="{E9624A68-1759-4163-9F47-018F25B0CF47}"/>
              </a:ext>
            </a:extLst>
          </p:cNvPr>
          <p:cNvSpPr>
            <a:spLocks noGrp="1"/>
          </p:cNvSpPr>
          <p:nvPr>
            <p:ph idx="1"/>
          </p:nvPr>
        </p:nvSpPr>
        <p:spPr>
          <a:xfrm>
            <a:off x="3918857" y="365125"/>
            <a:ext cx="7867897" cy="6356350"/>
          </a:xfrm>
        </p:spPr>
        <p:txBody>
          <a:bodyPr anchor="ctr">
            <a:normAutofit/>
          </a:bodyPr>
          <a:lstStyle/>
          <a:p>
            <a:r>
              <a:rPr lang="nl-BE" sz="1800" dirty="0">
                <a:solidFill>
                  <a:srgbClr val="FFFFFF"/>
                </a:solidFill>
              </a:rPr>
              <a:t>Oefening :</a:t>
            </a:r>
          </a:p>
          <a:p>
            <a:pPr lvl="1"/>
            <a:r>
              <a:rPr lang="nl-BE" sz="1800" dirty="0">
                <a:solidFill>
                  <a:srgbClr val="FFFFFF"/>
                </a:solidFill>
              </a:rPr>
              <a:t>Functionaliteit: </a:t>
            </a:r>
          </a:p>
          <a:p>
            <a:pPr lvl="2"/>
            <a:r>
              <a:rPr lang="nl-BE" sz="1800" dirty="0">
                <a:solidFill>
                  <a:srgbClr val="FFFFFF"/>
                </a:solidFill>
              </a:rPr>
              <a:t>De automaat heeft een aanbod aan dranken die elk een andere prijs (kunnen) hebben.</a:t>
            </a:r>
          </a:p>
          <a:p>
            <a:pPr lvl="2"/>
            <a:r>
              <a:rPr lang="nl-BE" sz="1800" dirty="0">
                <a:solidFill>
                  <a:srgbClr val="FFFFFF"/>
                </a:solidFill>
              </a:rPr>
              <a:t>We hebben een automaat die enkel Euro munten kan teruggeven maar die wel biljetten aanvaard.</a:t>
            </a:r>
          </a:p>
          <a:p>
            <a:pPr lvl="2"/>
            <a:r>
              <a:rPr lang="nl-BE" sz="1800" dirty="0">
                <a:solidFill>
                  <a:srgbClr val="FFFFFF"/>
                </a:solidFill>
              </a:rPr>
              <a:t>De gebruiker kiest een drank uit een genummerde lijst en betaalt </a:t>
            </a:r>
          </a:p>
          <a:p>
            <a:pPr lvl="2"/>
            <a:r>
              <a:rPr lang="nl-BE" sz="1800" dirty="0">
                <a:solidFill>
                  <a:srgbClr val="FFFFFF"/>
                </a:solidFill>
              </a:rPr>
              <a:t>De machine registreert hoeveel van elke drank nog beschikbaar is.</a:t>
            </a:r>
          </a:p>
          <a:p>
            <a:pPr lvl="1"/>
            <a:r>
              <a:rPr lang="nl-BE" sz="1800" dirty="0">
                <a:solidFill>
                  <a:srgbClr val="FFFFFF"/>
                </a:solidFill>
              </a:rPr>
              <a:t>Maak een console app om de werking te simuleren</a:t>
            </a:r>
          </a:p>
          <a:p>
            <a:pPr lvl="1"/>
            <a:r>
              <a:rPr lang="nl-BE" sz="1800" dirty="0">
                <a:solidFill>
                  <a:srgbClr val="FFFFFF"/>
                </a:solidFill>
              </a:rPr>
              <a:t>Test cases:</a:t>
            </a:r>
          </a:p>
          <a:p>
            <a:pPr marL="1714500" lvl="3" indent="-342900">
              <a:buFont typeface="+mj-lt"/>
              <a:buAutoNum type="arabicPeriod"/>
            </a:pPr>
            <a:r>
              <a:rPr lang="nl-BE" dirty="0">
                <a:solidFill>
                  <a:srgbClr val="FFFFFF"/>
                </a:solidFill>
              </a:rPr>
              <a:t>Keuze is Cola : Kostprijs 2.20€. Beschikbaar: 4. Betaald: 5€</a:t>
            </a:r>
          </a:p>
          <a:p>
            <a:pPr lvl="4">
              <a:buFont typeface="Wingdings" panose="05000000000000000000" pitchFamily="2" charset="2"/>
              <a:buChar char="Ø"/>
            </a:pPr>
            <a:r>
              <a:rPr lang="nl-BE" dirty="0">
                <a:solidFill>
                  <a:srgbClr val="FFFFFF"/>
                </a:solidFill>
              </a:rPr>
              <a:t>Wisselgeld: 1 x 2€ + 1 x 50 c + 1 x 20c + 1x 10c  + Cola. Nog beschikbaar: 3</a:t>
            </a:r>
          </a:p>
          <a:p>
            <a:pPr marL="1714500" lvl="3" indent="-342900">
              <a:buFont typeface="+mj-lt"/>
              <a:buAutoNum type="arabicPeriod"/>
            </a:pPr>
            <a:r>
              <a:rPr lang="nl-BE" dirty="0">
                <a:solidFill>
                  <a:srgbClr val="FFFFFF"/>
                </a:solidFill>
              </a:rPr>
              <a:t>Keuze is water: Kostprijs 1.25€. Beschikbaar: 1. Betaald: 10€. </a:t>
            </a:r>
          </a:p>
          <a:p>
            <a:pPr lvl="4">
              <a:buFont typeface="Wingdings" panose="05000000000000000000" pitchFamily="2" charset="2"/>
              <a:buChar char="Ø"/>
            </a:pPr>
            <a:r>
              <a:rPr lang="nl-BE" dirty="0">
                <a:solidFill>
                  <a:srgbClr val="FFFFFF"/>
                </a:solidFill>
              </a:rPr>
              <a:t>Wisselgeld: 4 x 2€ + 1 x 50 c + 1 x 20c + 1x 5c Beschikbaar: €Niet meer beschikbaar</a:t>
            </a:r>
          </a:p>
          <a:p>
            <a:pPr marL="1714500" lvl="3" indent="-342900">
              <a:buFont typeface="+mj-lt"/>
              <a:buAutoNum type="arabicPeriod"/>
            </a:pPr>
            <a:r>
              <a:rPr lang="nl-BE" dirty="0">
                <a:solidFill>
                  <a:srgbClr val="FFFFFF"/>
                </a:solidFill>
              </a:rPr>
              <a:t>Keuze is fruitsap: Kostprijs: 2.10. Beschikbaar: 0. Betaald: 5€</a:t>
            </a:r>
          </a:p>
          <a:p>
            <a:pPr lvl="4">
              <a:buFont typeface="Wingdings" panose="05000000000000000000" pitchFamily="2" charset="2"/>
              <a:buChar char="Ø"/>
            </a:pPr>
            <a:r>
              <a:rPr lang="nl-BE" dirty="0">
                <a:solidFill>
                  <a:srgbClr val="FFFFFF"/>
                </a:solidFill>
              </a:rPr>
              <a:t>Wisselgeld: 2x2€ + 1x1€. Boodschap: Uw keuze is niet meer beschikbaar!</a:t>
            </a:r>
          </a:p>
          <a:p>
            <a:pPr lvl="3"/>
            <a:endParaRPr lang="nl-BE" sz="1400" dirty="0">
              <a:solidFill>
                <a:srgbClr val="FFFFFF"/>
              </a:solidFill>
            </a:endParaRPr>
          </a:p>
          <a:p>
            <a:pPr lvl="1"/>
            <a:endParaRPr lang="nl-BE" sz="1400" dirty="0">
              <a:solidFill>
                <a:srgbClr val="FFFFFF"/>
              </a:solidFill>
            </a:endParaRPr>
          </a:p>
        </p:txBody>
      </p:sp>
      <p:sp>
        <p:nvSpPr>
          <p:cNvPr id="4" name="Slide Number Placeholder 3">
            <a:extLst>
              <a:ext uri="{FF2B5EF4-FFF2-40B4-BE49-F238E27FC236}">
                <a16:creationId xmlns:a16="http://schemas.microsoft.com/office/drawing/2014/main" id="{3FF8DD26-5CE8-483F-B994-DB1B0494AE66}"/>
              </a:ext>
            </a:extLst>
          </p:cNvPr>
          <p:cNvSpPr>
            <a:spLocks noGrp="1"/>
          </p:cNvSpPr>
          <p:nvPr>
            <p:ph type="sldNum" sz="quarter" idx="12"/>
          </p:nvPr>
        </p:nvSpPr>
        <p:spPr>
          <a:xfrm>
            <a:off x="8610600" y="6356350"/>
            <a:ext cx="2743200" cy="365125"/>
          </a:xfrm>
        </p:spPr>
        <p:txBody>
          <a:bodyPr anchor="ctr">
            <a:normAutofit/>
          </a:bodyPr>
          <a:lstStyle/>
          <a:p>
            <a:pPr marL="0" marR="0" lvl="0" indent="0" defTabSz="457200" rtl="0" eaLnBrk="1" fontAlgn="auto" latinLnBrk="0" hangingPunct="1">
              <a:spcBef>
                <a:spcPts val="0"/>
              </a:spcBef>
              <a:spcAft>
                <a:spcPts val="600"/>
              </a:spcAft>
              <a:buClrTx/>
              <a:buSzTx/>
              <a:buFontTx/>
              <a:buNone/>
              <a:tabLst/>
              <a:defRPr/>
            </a:pPr>
            <a:fld id="{97BA5271-A444-4CCD-8D0C-6769CDD0D776}" type="slidenum">
              <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23</a:t>
            </a:fld>
            <a:endPar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496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a:solidFill>
                  <a:srgbClr val="FFFFFF"/>
                </a:solidFill>
              </a:rPr>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r>
              <a:rPr lang="nl-BE" sz="2000">
                <a:solidFill>
                  <a:srgbClr val="FFFFFF"/>
                </a:solidFill>
              </a:rPr>
              <a:t>Ontwerp de nodige klassen om een werknemersbestand aan te maken.</a:t>
            </a:r>
          </a:p>
          <a:p>
            <a:r>
              <a:rPr lang="nl-BE" sz="2000">
                <a:solidFill>
                  <a:srgbClr val="FFFFFF"/>
                </a:solidFill>
              </a:rPr>
              <a:t>Voor elke werknemer hebben we volgende data nodig:</a:t>
            </a:r>
          </a:p>
          <a:p>
            <a:pPr lvl="1"/>
            <a:r>
              <a:rPr lang="nl-BE" sz="2000">
                <a:solidFill>
                  <a:srgbClr val="FFFFFF"/>
                </a:solidFill>
              </a:rPr>
              <a:t>De voor- en achternaam van de werknemer</a:t>
            </a:r>
          </a:p>
          <a:p>
            <a:pPr lvl="1"/>
            <a:r>
              <a:rPr lang="nl-BE" sz="2000">
                <a:solidFill>
                  <a:srgbClr val="FFFFFF"/>
                </a:solidFill>
              </a:rPr>
              <a:t>Datum in-dienst</a:t>
            </a:r>
          </a:p>
          <a:p>
            <a:pPr lvl="1"/>
            <a:r>
              <a:rPr lang="nl-BE" sz="2000">
                <a:solidFill>
                  <a:srgbClr val="FFFFFF"/>
                </a:solidFill>
              </a:rPr>
              <a:t>Adresgegevens, telefoon, email,…</a:t>
            </a:r>
          </a:p>
          <a:p>
            <a:r>
              <a:rPr lang="nl-BE" sz="2000">
                <a:solidFill>
                  <a:srgbClr val="FFFFFF"/>
                </a:solidFill>
              </a:rPr>
              <a:t>Werknemers kunnen in-dienst genomen worden of uit-dienst gaan.</a:t>
            </a:r>
          </a:p>
          <a:p>
            <a:r>
              <a:rPr lang="nl-BE" sz="2000">
                <a:solidFill>
                  <a:srgbClr val="FFFFFF"/>
                </a:solidFill>
              </a:rPr>
              <a:t>Let op, sommige werknemers kunnen meerdere email adressen hebben of telefoonnummers (mobiel, thuis, werk,…)</a:t>
            </a:r>
          </a:p>
          <a:p>
            <a:r>
              <a:rPr lang="nl-BE" sz="2000">
                <a:solidFill>
                  <a:srgbClr val="FFFFFF"/>
                </a:solidFill>
              </a:rPr>
              <a:t>Maak een CLI aan waar we de lijst van werknemers kunnen opvragen, een werknemer kunnen zoeken op naam, een werknemer kunnen verwijderen uit de lijst en een nieuwe naam toevoegen aan de lijst.</a:t>
            </a:r>
          </a:p>
          <a:p>
            <a:pPr marL="457200" lvl="1" indent="0">
              <a:buNone/>
            </a:pPr>
            <a:endParaRPr lang="nl-BE" sz="2000">
              <a:solidFill>
                <a:srgbClr val="FFFFFF"/>
              </a:solidFill>
            </a:endParaRPr>
          </a:p>
        </p:txBody>
      </p:sp>
    </p:spTree>
    <p:extLst>
      <p:ext uri="{BB962C8B-B14F-4D97-AF65-F5344CB8AC3E}">
        <p14:creationId xmlns:p14="http://schemas.microsoft.com/office/powerpoint/2010/main" val="326160786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Exceptions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Exceptions worden geworpen bij </a:t>
            </a:r>
            <a:r>
              <a:rPr lang="nl-BE" dirty="0" err="1"/>
              <a:t>runtime</a:t>
            </a:r>
            <a:r>
              <a:rPr lang="nl-BE" dirty="0"/>
              <a:t> fouten.</a:t>
            </a:r>
          </a:p>
          <a:p>
            <a:r>
              <a:rPr lang="nl-BE" dirty="0"/>
              <a:t>We kunnen deze opvangen in een </a:t>
            </a:r>
            <a:r>
              <a:rPr lang="nl-BE" dirty="0" err="1"/>
              <a:t>try</a:t>
            </a:r>
            <a:r>
              <a:rPr lang="nl-BE" dirty="0"/>
              <a:t> – catch blok.</a:t>
            </a:r>
          </a:p>
          <a:p>
            <a:r>
              <a:rPr lang="nl-BE" dirty="0"/>
              <a:t>We kunnen een ‘</a:t>
            </a:r>
            <a:r>
              <a:rPr lang="nl-BE" dirty="0" err="1"/>
              <a:t>overload</a:t>
            </a:r>
            <a:r>
              <a:rPr lang="nl-BE" dirty="0"/>
              <a:t>’ van het catch blok maken om de juiste </a:t>
            </a:r>
            <a:r>
              <a:rPr lang="nl-BE" dirty="0" err="1"/>
              <a:t>exception</a:t>
            </a:r>
            <a:r>
              <a:rPr lang="nl-BE" dirty="0"/>
              <a:t> op te vangen.</a:t>
            </a:r>
          </a:p>
          <a:p>
            <a:pPr marL="914400" lvl="2" indent="0">
              <a:buNone/>
            </a:pPr>
            <a:r>
              <a:rPr lang="en-US" sz="1400" dirty="0">
                <a:solidFill>
                  <a:srgbClr val="0000FF"/>
                </a:solidFill>
                <a:latin typeface="Consolas" panose="020B0609020204030204" pitchFamily="49" charset="0"/>
              </a:rPr>
              <a:t>try</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err="1">
                <a:solidFill>
                  <a:srgbClr val="628C98"/>
                </a:solidFill>
                <a:latin typeface="Consolas" panose="020B0609020204030204" pitchFamily="49" charset="0"/>
              </a:rPr>
              <a:t>NullReferenceException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nullRefEx</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err="1">
                <a:solidFill>
                  <a:srgbClr val="628C98"/>
                </a:solidFill>
                <a:latin typeface="Consolas" panose="020B0609020204030204" pitchFamily="49" charset="0"/>
              </a:rPr>
              <a:t>NotSupportedException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notSupportedEx</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a:solidFill>
                  <a:srgbClr val="628C98"/>
                </a:solidFill>
                <a:latin typeface="Consolas" panose="020B0609020204030204" pitchFamily="49" charset="0"/>
              </a:rPr>
              <a:t>Exception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generalEx</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endParaRPr lang="nl-BE" dirty="0"/>
          </a:p>
        </p:txBody>
      </p:sp>
    </p:spTree>
    <p:extLst>
      <p:ext uri="{BB962C8B-B14F-4D97-AF65-F5344CB8AC3E}">
        <p14:creationId xmlns:p14="http://schemas.microsoft.com/office/powerpoint/2010/main" val="30200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64921"/>
            <a:ext cx="10515600" cy="734938"/>
          </a:xfrm>
        </p:spPr>
        <p:txBody>
          <a:bodyPr/>
          <a:lstStyle/>
          <a:p>
            <a:r>
              <a:rPr lang="nl-BE" dirty="0"/>
              <a:t>Het gebruik van exceptions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21293" y="999859"/>
            <a:ext cx="11536823" cy="5708590"/>
          </a:xfrm>
        </p:spPr>
        <p:txBody>
          <a:bodyPr>
            <a:normAutofit/>
          </a:bodyPr>
          <a:lstStyle/>
          <a:p>
            <a:r>
              <a:rPr lang="nl-BE" dirty="0"/>
              <a:t>Enkel in onvoorziene omstandigheden! Een </a:t>
            </a:r>
            <a:r>
              <a:rPr lang="nl-BE" dirty="0" err="1"/>
              <a:t>exception</a:t>
            </a:r>
            <a:r>
              <a:rPr lang="nl-BE" dirty="0"/>
              <a:t> is zeer kostelijk voor de CLR.</a:t>
            </a:r>
          </a:p>
          <a:p>
            <a:r>
              <a:rPr lang="nl-BE" dirty="0"/>
              <a:t>Wanneer exceptions opvangen ?</a:t>
            </a:r>
          </a:p>
          <a:p>
            <a:pPr lvl="1"/>
            <a:r>
              <a:rPr lang="nl-BE" dirty="0"/>
              <a:t>Om het programma een mogelijkheid te bieden om een onvoorziene fout te herstellen.</a:t>
            </a:r>
          </a:p>
          <a:p>
            <a:pPr lvl="1"/>
            <a:r>
              <a:rPr lang="nl-BE" dirty="0"/>
              <a:t>Als we de fout willen loggen of debuggen om deze daarna de </a:t>
            </a:r>
            <a:r>
              <a:rPr lang="nl-BE" dirty="0" err="1"/>
              <a:t>exception</a:t>
            </a:r>
            <a:r>
              <a:rPr lang="nl-BE" dirty="0"/>
              <a:t> terug te werpen (</a:t>
            </a:r>
            <a:r>
              <a:rPr lang="nl-BE" b="1" dirty="0" err="1"/>
              <a:t>throw</a:t>
            </a:r>
            <a:r>
              <a:rPr lang="nl-BE" dirty="0"/>
              <a:t>).</a:t>
            </a:r>
          </a:p>
          <a:p>
            <a:pPr marL="1371600" lvl="3" indent="0">
              <a:buNone/>
            </a:pP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generalEx</a:t>
            </a:r>
            <a:r>
              <a:rPr lang="en-US" dirty="0">
                <a:solidFill>
                  <a:srgbClr val="000000"/>
                </a:solidFill>
                <a:latin typeface="Consolas" panose="020B0609020204030204" pitchFamily="49" charset="0"/>
              </a:rPr>
              <a:t>; of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Exception();</a:t>
            </a:r>
            <a:endParaRPr lang="nl-BE" dirty="0"/>
          </a:p>
          <a:p>
            <a:pPr lvl="1"/>
            <a:r>
              <a:rPr lang="nl-BE" dirty="0"/>
              <a:t>Als laatste redmiddel om het programma niet te laten vastlopen.</a:t>
            </a:r>
          </a:p>
          <a:p>
            <a:r>
              <a:rPr lang="nl-BE" dirty="0"/>
              <a:t>We kunnen alle exceptions opvangen door de basis klasse te gebruiken (</a:t>
            </a:r>
            <a:r>
              <a:rPr lang="nl-BE" dirty="0" err="1"/>
              <a:t>Exception</a:t>
            </a:r>
            <a:r>
              <a:rPr lang="nl-BE"/>
              <a:t>).</a:t>
            </a:r>
            <a:endParaRPr lang="nl-BE" dirty="0"/>
          </a:p>
          <a:p>
            <a:r>
              <a:rPr lang="nl-BE" dirty="0"/>
              <a:t>Vanaf C#6 kunnen we filters specifiëren om een specifieke fout op te vangen met het </a:t>
            </a:r>
            <a:r>
              <a:rPr lang="nl-BE" dirty="0" err="1"/>
              <a:t>keyword</a:t>
            </a:r>
            <a:r>
              <a:rPr lang="nl-BE" dirty="0"/>
              <a:t> ‘</a:t>
            </a:r>
            <a:r>
              <a:rPr lang="nl-BE" dirty="0" err="1"/>
              <a:t>when</a:t>
            </a:r>
            <a:r>
              <a:rPr lang="nl-BE" dirty="0"/>
              <a:t>’</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OverflowException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overflowEx</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overflowEx.GetBaseException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92143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87429"/>
            <a:ext cx="10515600" cy="584241"/>
          </a:xfrm>
        </p:spPr>
        <p:txBody>
          <a:bodyPr>
            <a:normAutofit fontScale="90000"/>
          </a:bodyPr>
          <a:lstStyle/>
          <a:p>
            <a:r>
              <a:rPr lang="nl-BE" dirty="0" err="1"/>
              <a:t>finally</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059679"/>
            <a:ext cx="10515600" cy="5307565"/>
          </a:xfrm>
        </p:spPr>
        <p:txBody>
          <a:bodyPr>
            <a:normAutofit/>
          </a:bodyPr>
          <a:lstStyle/>
          <a:p>
            <a:r>
              <a:rPr lang="nl-BE" dirty="0"/>
              <a:t>We kunnen het </a:t>
            </a:r>
            <a:r>
              <a:rPr lang="nl-BE" dirty="0" err="1"/>
              <a:t>try</a:t>
            </a:r>
            <a:r>
              <a:rPr lang="nl-BE" dirty="0"/>
              <a:t>{…}catch(…){…} blok uitbreiden met een </a:t>
            </a:r>
            <a:r>
              <a:rPr lang="nl-BE" b="1" dirty="0" err="1"/>
              <a:t>finally</a:t>
            </a:r>
            <a:r>
              <a:rPr lang="nl-BE" dirty="0"/>
              <a:t> statement.</a:t>
            </a:r>
          </a:p>
          <a:p>
            <a:r>
              <a:rPr lang="nl-BE" dirty="0"/>
              <a:t>Het </a:t>
            </a:r>
            <a:r>
              <a:rPr lang="nl-BE" b="1" dirty="0" err="1"/>
              <a:t>finally</a:t>
            </a:r>
            <a:r>
              <a:rPr lang="nl-BE" dirty="0"/>
              <a:t> statement wordt steeds uitgevoerd </a:t>
            </a:r>
            <a:r>
              <a:rPr lang="nl-BE" b="1" dirty="0"/>
              <a:t>bij het verlaten </a:t>
            </a:r>
            <a:r>
              <a:rPr lang="nl-BE" dirty="0"/>
              <a:t>van het </a:t>
            </a:r>
            <a:r>
              <a:rPr lang="nl-BE" dirty="0" err="1"/>
              <a:t>try</a:t>
            </a:r>
            <a:r>
              <a:rPr lang="nl-BE" dirty="0"/>
              <a:t> blok, ook als er zich geen fout voordoet.</a:t>
            </a:r>
          </a:p>
          <a:p>
            <a:r>
              <a:rPr lang="nl-BE" dirty="0"/>
              <a:t>We gebruiken het </a:t>
            </a:r>
            <a:r>
              <a:rPr lang="nl-BE" dirty="0" err="1"/>
              <a:t>finally</a:t>
            </a:r>
            <a:r>
              <a:rPr lang="nl-BE" dirty="0"/>
              <a:t> block vooral om resources vrij te geven, zoals een </a:t>
            </a:r>
            <a:r>
              <a:rPr lang="nl-BE" dirty="0" err="1"/>
              <a:t>lock</a:t>
            </a:r>
            <a:r>
              <a:rPr lang="nl-BE" dirty="0"/>
              <a:t> of stream.</a:t>
            </a:r>
          </a:p>
          <a:p>
            <a:pPr marL="914400" lvl="2" indent="0">
              <a:buNone/>
            </a:pPr>
            <a:r>
              <a:rPr lang="nl-BE" sz="1400" dirty="0"/>
              <a:t> </a:t>
            </a:r>
            <a:r>
              <a:rPr lang="en-US" sz="1400" dirty="0">
                <a:solidFill>
                  <a:srgbClr val="000000"/>
                </a:solidFill>
                <a:latin typeface="Consolas" panose="020B0609020204030204" pitchFamily="49" charset="0"/>
              </a:rPr>
              <a:t> </a:t>
            </a:r>
            <a:r>
              <a:rPr lang="en-US" sz="1400" dirty="0" err="1">
                <a:solidFill>
                  <a:srgbClr val="628C98"/>
                </a:solidFill>
                <a:latin typeface="Consolas" panose="020B0609020204030204" pitchFamily="49" charset="0"/>
              </a:rPr>
              <a:t>FileStream</a:t>
            </a:r>
            <a:r>
              <a:rPr lang="en-US" sz="1400" dirty="0">
                <a:solidFill>
                  <a:srgbClr val="000000"/>
                </a:solidFill>
                <a:latin typeface="Consolas" panose="020B0609020204030204" pitchFamily="49" charset="0"/>
              </a:rPr>
              <a:t> stream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stream = </a:t>
            </a:r>
            <a:r>
              <a:rPr lang="en-US" sz="1400" dirty="0" err="1">
                <a:solidFill>
                  <a:srgbClr val="628C98"/>
                </a:solidFill>
                <a:latin typeface="Consolas" panose="020B0609020204030204" pitchFamily="49" charset="0"/>
              </a:rPr>
              <a:t>File</a:t>
            </a:r>
            <a:r>
              <a:rPr lang="en-US" sz="1400" dirty="0" err="1">
                <a:solidFill>
                  <a:srgbClr val="000000"/>
                </a:solidFill>
                <a:latin typeface="Consolas" panose="020B0609020204030204" pitchFamily="49" charset="0"/>
              </a:rPr>
              <a:t>.Open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myfile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err="1">
                <a:solidFill>
                  <a:srgbClr val="628C98"/>
                </a:solidFill>
                <a:latin typeface="Consolas" panose="020B0609020204030204" pitchFamily="49" charset="0"/>
              </a:rPr>
              <a:t>FileMode</a:t>
            </a:r>
            <a:r>
              <a:rPr lang="en-US" sz="1400" dirty="0" err="1">
                <a:solidFill>
                  <a:srgbClr val="000000"/>
                </a:solidFill>
                <a:latin typeface="Consolas" panose="020B0609020204030204" pitchFamily="49" charset="0"/>
              </a:rPr>
              <a:t>.Open</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(Exception)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finally</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stream.Flush</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stream.Close</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endParaRPr lang="nl-BE" sz="1400" dirty="0"/>
          </a:p>
        </p:txBody>
      </p:sp>
    </p:spTree>
    <p:extLst>
      <p:ext uri="{BB962C8B-B14F-4D97-AF65-F5344CB8AC3E}">
        <p14:creationId xmlns:p14="http://schemas.microsoft.com/office/powerpoint/2010/main" val="167707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4172988" y="83977"/>
            <a:ext cx="7186009" cy="6596742"/>
          </a:xfrm>
        </p:spPr>
        <p:txBody>
          <a:bodyPr anchor="ctr">
            <a:noAutofit/>
          </a:bodyPr>
          <a:lstStyle/>
          <a:p>
            <a:r>
              <a:rPr lang="nl-BE" sz="2400" dirty="0">
                <a:solidFill>
                  <a:srgbClr val="FFFFFF"/>
                </a:solidFill>
              </a:rPr>
              <a:t>Pas je CLI basis klasse aan zodat een </a:t>
            </a:r>
            <a:r>
              <a:rPr lang="nl-BE" sz="2400" dirty="0" err="1">
                <a:solidFill>
                  <a:srgbClr val="FFFFFF"/>
                </a:solidFill>
              </a:rPr>
              <a:t>delegate</a:t>
            </a:r>
            <a:r>
              <a:rPr lang="nl-BE" sz="2400" dirty="0">
                <a:solidFill>
                  <a:srgbClr val="FFFFFF"/>
                </a:solidFill>
              </a:rPr>
              <a:t> wordt aangeroepen indien het standaard commando niet gekend is.</a:t>
            </a:r>
          </a:p>
          <a:p>
            <a:pPr lvl="1"/>
            <a:r>
              <a:rPr lang="nl-BE" sz="2000" dirty="0">
                <a:solidFill>
                  <a:srgbClr val="FFFFFF"/>
                </a:solidFill>
              </a:rPr>
              <a:t>Zorg dat een externe klasse een </a:t>
            </a:r>
            <a:r>
              <a:rPr lang="nl-BE" sz="2000" dirty="0" err="1">
                <a:solidFill>
                  <a:srgbClr val="FFFFFF"/>
                </a:solidFill>
              </a:rPr>
              <a:t>delegate</a:t>
            </a:r>
            <a:r>
              <a:rPr lang="nl-BE" sz="2000" dirty="0">
                <a:solidFill>
                  <a:srgbClr val="FFFFFF"/>
                </a:solidFill>
              </a:rPr>
              <a:t> kan toekennen waarin de nodige informatie wordt uitgewisseld.</a:t>
            </a:r>
          </a:p>
          <a:p>
            <a:r>
              <a:rPr lang="nl-BE" sz="2400" dirty="0">
                <a:solidFill>
                  <a:srgbClr val="FFFFFF"/>
                </a:solidFill>
              </a:rPr>
              <a:t>Maak in je werknemersbestand een </a:t>
            </a:r>
            <a:r>
              <a:rPr lang="nl-BE" sz="2400" dirty="0" err="1">
                <a:solidFill>
                  <a:srgbClr val="FFFFFF"/>
                </a:solidFill>
              </a:rPr>
              <a:t>delegate</a:t>
            </a:r>
            <a:r>
              <a:rPr lang="nl-BE" sz="2400" dirty="0">
                <a:solidFill>
                  <a:srgbClr val="FFFFFF"/>
                </a:solidFill>
              </a:rPr>
              <a:t> functie aan waarin je commando’s kan integreren in de CLI basis.</a:t>
            </a:r>
          </a:p>
        </p:txBody>
      </p:sp>
    </p:spTree>
    <p:extLst>
      <p:ext uri="{BB962C8B-B14F-4D97-AF65-F5344CB8AC3E}">
        <p14:creationId xmlns:p14="http://schemas.microsoft.com/office/powerpoint/2010/main" val="5108390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2780522" y="83977"/>
            <a:ext cx="9209315" cy="6596742"/>
          </a:xfrm>
        </p:spPr>
        <p:txBody>
          <a:bodyPr anchor="ctr">
            <a:noAutofit/>
          </a:bodyPr>
          <a:lstStyle/>
          <a:p>
            <a:r>
              <a:rPr lang="nl-BE" sz="2000" dirty="0">
                <a:solidFill>
                  <a:srgbClr val="FFFFFF"/>
                </a:solidFill>
              </a:rPr>
              <a:t>Maak een klasse ‘recept’ aan.</a:t>
            </a:r>
          </a:p>
          <a:p>
            <a:pPr lvl="1"/>
            <a:r>
              <a:rPr lang="nl-BE" sz="2000" dirty="0">
                <a:solidFill>
                  <a:srgbClr val="FFFFFF"/>
                </a:solidFill>
              </a:rPr>
              <a:t>Het recept moet het volgende bevatten:</a:t>
            </a:r>
          </a:p>
          <a:p>
            <a:pPr lvl="2"/>
            <a:r>
              <a:rPr lang="nl-BE" dirty="0">
                <a:solidFill>
                  <a:srgbClr val="FFFFFF"/>
                </a:solidFill>
              </a:rPr>
              <a:t>Naam</a:t>
            </a:r>
          </a:p>
          <a:p>
            <a:pPr lvl="2"/>
            <a:r>
              <a:rPr lang="nl-BE" dirty="0">
                <a:solidFill>
                  <a:srgbClr val="FFFFFF"/>
                </a:solidFill>
              </a:rPr>
              <a:t>Type : Voorgerecht, soep, hoofdgerecht of dessert. Gebruik hiervoor een </a:t>
            </a:r>
            <a:r>
              <a:rPr lang="nl-BE" dirty="0" err="1">
                <a:solidFill>
                  <a:srgbClr val="FFFFFF"/>
                </a:solidFill>
              </a:rPr>
              <a:t>enum</a:t>
            </a:r>
            <a:endParaRPr lang="nl-BE" dirty="0">
              <a:solidFill>
                <a:srgbClr val="FFFFFF"/>
              </a:solidFill>
            </a:endParaRPr>
          </a:p>
          <a:p>
            <a:pPr lvl="2"/>
            <a:r>
              <a:rPr lang="nl-BE" dirty="0">
                <a:solidFill>
                  <a:srgbClr val="FFFFFF"/>
                </a:solidFill>
              </a:rPr>
              <a:t>Ingrediënten</a:t>
            </a:r>
          </a:p>
          <a:p>
            <a:pPr lvl="2"/>
            <a:r>
              <a:rPr lang="nl-BE" dirty="0">
                <a:solidFill>
                  <a:srgbClr val="FFFFFF"/>
                </a:solidFill>
              </a:rPr>
              <a:t>Beschrijving van de werkwijze</a:t>
            </a:r>
          </a:p>
          <a:p>
            <a:pPr lvl="1"/>
            <a:r>
              <a:rPr lang="nl-BE" sz="2000" dirty="0">
                <a:solidFill>
                  <a:srgbClr val="FFFFFF"/>
                </a:solidFill>
              </a:rPr>
              <a:t>De klasse moet een functie hebben die een recept op het scherm afdrukt</a:t>
            </a:r>
          </a:p>
          <a:p>
            <a:pPr lvl="1"/>
            <a:r>
              <a:rPr lang="nl-BE" sz="2000" dirty="0">
                <a:solidFill>
                  <a:srgbClr val="FFFFFF"/>
                </a:solidFill>
              </a:rPr>
              <a:t>De klasse moet de mogelijkheid bieden om </a:t>
            </a:r>
            <a:r>
              <a:rPr lang="nl-BE" sz="2000" dirty="0" err="1">
                <a:solidFill>
                  <a:srgbClr val="FFFFFF"/>
                </a:solidFill>
              </a:rPr>
              <a:t>delegate</a:t>
            </a:r>
            <a:r>
              <a:rPr lang="nl-BE" sz="2000" dirty="0">
                <a:solidFill>
                  <a:srgbClr val="FFFFFF"/>
                </a:solidFill>
              </a:rPr>
              <a:t> functies toe te voegen die worden aangeroepen nadat het recept op het scherm verschijnt</a:t>
            </a:r>
          </a:p>
          <a:p>
            <a:r>
              <a:rPr lang="nl-BE" sz="2000" dirty="0">
                <a:solidFill>
                  <a:srgbClr val="FFFFFF"/>
                </a:solidFill>
              </a:rPr>
              <a:t>Maak enkele klassen aan met persoonsnamen.</a:t>
            </a:r>
          </a:p>
          <a:p>
            <a:pPr lvl="1"/>
            <a:r>
              <a:rPr lang="nl-BE" sz="2000" dirty="0">
                <a:solidFill>
                  <a:srgbClr val="FFFFFF"/>
                </a:solidFill>
              </a:rPr>
              <a:t>De personen moeten een </a:t>
            </a:r>
            <a:r>
              <a:rPr lang="nl-BE" sz="2000" dirty="0" err="1">
                <a:solidFill>
                  <a:srgbClr val="FFFFFF"/>
                </a:solidFill>
              </a:rPr>
              <a:t>delegate</a:t>
            </a:r>
            <a:r>
              <a:rPr lang="nl-BE" sz="2000" dirty="0">
                <a:solidFill>
                  <a:srgbClr val="FFFFFF"/>
                </a:solidFill>
              </a:rPr>
              <a:t> </a:t>
            </a:r>
            <a:r>
              <a:rPr lang="nl-BE" sz="2000" dirty="0" err="1">
                <a:solidFill>
                  <a:srgbClr val="FFFFFF"/>
                </a:solidFill>
              </a:rPr>
              <a:t>callback</a:t>
            </a:r>
            <a:r>
              <a:rPr lang="nl-BE" sz="2000" dirty="0">
                <a:solidFill>
                  <a:srgbClr val="FFFFFF"/>
                </a:solidFill>
              </a:rPr>
              <a:t> functie declareren waarin ze hun eigen aanpassingen aan het algemeen recept kunnen toevoegen die onderaan het scherm wordt afgedrukt.</a:t>
            </a:r>
          </a:p>
          <a:p>
            <a:pPr lvl="2"/>
            <a:r>
              <a:rPr lang="nl-BE" dirty="0">
                <a:solidFill>
                  <a:srgbClr val="FFFFFF"/>
                </a:solidFill>
              </a:rPr>
              <a:t>De naam van de persoon moet ook worden afgedrukt samen met de aanpassingen.</a:t>
            </a:r>
          </a:p>
          <a:p>
            <a:r>
              <a:rPr lang="nl-BE" sz="2000" dirty="0">
                <a:solidFill>
                  <a:srgbClr val="FFFFFF"/>
                </a:solidFill>
              </a:rPr>
              <a:t>Maak minstens 2 personen of meer aan.</a:t>
            </a:r>
          </a:p>
        </p:txBody>
      </p:sp>
    </p:spTree>
    <p:extLst>
      <p:ext uri="{BB962C8B-B14F-4D97-AF65-F5344CB8AC3E}">
        <p14:creationId xmlns:p14="http://schemas.microsoft.com/office/powerpoint/2010/main" val="4047118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normAutofit/>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pPr lvl="2">
              <a:buFont typeface="Webdings" panose="05030102010509060703" pitchFamily="18" charset="2"/>
              <a:buChar char="i"/>
            </a:pPr>
            <a:r>
              <a:rPr lang="nl-BE" dirty="0"/>
              <a:t>Wanneer we enkel iets willen toekennen indien het type </a:t>
            </a:r>
            <a:r>
              <a:rPr lang="nl-BE" dirty="0" err="1"/>
              <a:t>null</a:t>
            </a:r>
            <a:r>
              <a:rPr lang="nl-BE" dirty="0"/>
              <a:t> is kunnen we ??= gebruiken</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empty??=</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empty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2949289" cy="5811837"/>
          </a:xfrm>
        </p:spPr>
        <p:txBody>
          <a:bodyPr>
            <a:normAutofit/>
          </a:bodyPr>
          <a:lstStyle/>
          <a:p>
            <a:r>
              <a:rPr lang="nl-BE" sz="3400" dirty="0">
                <a:solidFill>
                  <a:srgbClr val="FFFFFF"/>
                </a:solidFill>
              </a:rPr>
              <a:t>Labo: Condities</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4247804" y="365125"/>
            <a:ext cx="7606145" cy="6193617"/>
          </a:xfrm>
        </p:spPr>
        <p:txBody>
          <a:bodyPr anchor="ctr">
            <a:normAutofit/>
          </a:bodyPr>
          <a:lstStyle/>
          <a:p>
            <a:pPr lvl="1"/>
            <a:r>
              <a:rPr lang="nl-BE" dirty="0"/>
              <a:t>Functionaliteit: </a:t>
            </a:r>
          </a:p>
          <a:p>
            <a:pPr lvl="2"/>
            <a:r>
              <a:rPr lang="nl-BE" dirty="0"/>
              <a:t>In plaats van resultaten krijgen de studenten vanaf nu een letter. Van A – E. Schrijf een functie die een verduidelijking van de letter geeft:</a:t>
            </a:r>
          </a:p>
          <a:p>
            <a:pPr lvl="3"/>
            <a:r>
              <a:rPr lang="nl-BE" sz="1400" dirty="0"/>
              <a:t>A		uitstekend</a:t>
            </a:r>
          </a:p>
          <a:p>
            <a:pPr lvl="3"/>
            <a:r>
              <a:rPr lang="nl-BE" sz="1400" dirty="0"/>
              <a:t>B		goed</a:t>
            </a:r>
          </a:p>
          <a:p>
            <a:pPr lvl="3"/>
            <a:r>
              <a:rPr lang="nl-BE" sz="1400" dirty="0"/>
              <a:t>C		net voldoende</a:t>
            </a:r>
          </a:p>
          <a:p>
            <a:pPr lvl="3"/>
            <a:r>
              <a:rPr lang="nl-BE" sz="1400" dirty="0"/>
              <a:t>D		ondermaats</a:t>
            </a:r>
          </a:p>
          <a:p>
            <a:pPr lvl="3"/>
            <a:r>
              <a:rPr lang="nl-BE" sz="1400" dirty="0"/>
              <a:t>E		rampzalig</a:t>
            </a:r>
          </a:p>
          <a:p>
            <a:pPr lvl="1"/>
            <a:r>
              <a:rPr lang="nl-BE" dirty="0"/>
              <a:t>Test cases:</a:t>
            </a:r>
          </a:p>
          <a:p>
            <a:pPr lvl="2"/>
            <a:r>
              <a:rPr lang="nl-BE" dirty="0"/>
              <a:t>Input:</a:t>
            </a:r>
          </a:p>
          <a:p>
            <a:pPr marL="1714500" lvl="3" indent="-342900">
              <a:buFont typeface="+mj-lt"/>
              <a:buAutoNum type="arabicPeriod"/>
            </a:pPr>
            <a:r>
              <a:rPr lang="nl-BE" dirty="0"/>
              <a:t>A</a:t>
            </a:r>
          </a:p>
          <a:p>
            <a:pPr marL="1714500" lvl="3" indent="-342900">
              <a:buFont typeface="+mj-lt"/>
              <a:buAutoNum type="arabicPeriod"/>
            </a:pPr>
            <a:r>
              <a:rPr lang="nl-BE" dirty="0"/>
              <a:t>C</a:t>
            </a:r>
          </a:p>
          <a:p>
            <a:pPr marL="1714500" lvl="3" indent="-342900">
              <a:buFont typeface="+mj-lt"/>
              <a:buAutoNum type="arabicPeriod"/>
            </a:pPr>
            <a:r>
              <a:rPr lang="nl-BE" dirty="0"/>
              <a:t>E</a:t>
            </a:r>
          </a:p>
          <a:p>
            <a:pPr lvl="2"/>
            <a:r>
              <a:rPr lang="nl-BE" dirty="0"/>
              <a:t>Output:</a:t>
            </a:r>
          </a:p>
          <a:p>
            <a:pPr marL="1714500" lvl="3" indent="-342900">
              <a:buFont typeface="+mj-lt"/>
              <a:buAutoNum type="arabicPeriod"/>
            </a:pPr>
            <a:r>
              <a:rPr lang="nl-BE" dirty="0"/>
              <a:t>Uw resultaat is uitstekend</a:t>
            </a:r>
          </a:p>
          <a:p>
            <a:pPr marL="1714500" lvl="3" indent="-342900">
              <a:buFont typeface="+mj-lt"/>
              <a:buAutoNum type="arabicPeriod"/>
            </a:pPr>
            <a:r>
              <a:rPr lang="nl-BE" dirty="0"/>
              <a:t>Uw resultaat is net voldoende</a:t>
            </a:r>
          </a:p>
          <a:p>
            <a:pPr marL="1714500" lvl="3" indent="-342900">
              <a:buFont typeface="+mj-lt"/>
              <a:buAutoNum type="arabicPeriod"/>
            </a:pPr>
            <a:r>
              <a:rPr lang="nl-BE" dirty="0"/>
              <a:t>Uw resultaat is rampzalig</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5398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4400</Words>
  <Application>Microsoft Office PowerPoint</Application>
  <PresentationFormat>Widescreen</PresentationFormat>
  <Paragraphs>488</Paragraphs>
  <Slides>38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Consolas</vt:lpstr>
      <vt:lpstr>Webdings</vt:lpstr>
      <vt:lpstr>Wingdings</vt:lpstr>
      <vt:lpstr>Office Theme</vt:lpstr>
      <vt:lpstr>1_Office Theme</vt:lpstr>
      <vt:lpstr>Coderen in C#</vt:lpstr>
      <vt:lpstr>Parameters </vt:lpstr>
      <vt:lpstr>Parameters</vt:lpstr>
      <vt:lpstr>Parameters</vt:lpstr>
      <vt:lpstr>Null Operators</vt:lpstr>
      <vt:lpstr>Durf beslissingen te nemen!</vt:lpstr>
      <vt:lpstr>Durf beslissingen te nemen!</vt:lpstr>
      <vt:lpstr>Labo: Condities</vt:lpstr>
      <vt:lpstr>Iteraties</vt:lpstr>
      <vt:lpstr>Iteraties</vt:lpstr>
      <vt:lpstr>Iteraties</vt:lpstr>
      <vt:lpstr>Jump statements</vt:lpstr>
      <vt:lpstr>Array</vt:lpstr>
      <vt:lpstr>Labo: Array</vt:lpstr>
      <vt:lpstr>Multidimensionale arrays</vt:lpstr>
      <vt:lpstr>Multidimensionale arrays</vt:lpstr>
      <vt:lpstr>Labo: Multidimensionale array</vt:lpstr>
      <vt:lpstr>Collections</vt:lpstr>
      <vt:lpstr>Collections</vt:lpstr>
      <vt:lpstr>Collections</vt:lpstr>
      <vt:lpstr>Andere handige datatypes</vt:lpstr>
      <vt:lpstr>Andere handige datatypes</vt:lpstr>
      <vt:lpstr>Creëer class om een drankautomaat te beheren</vt:lpstr>
      <vt:lpstr>Constanten</vt:lpstr>
      <vt:lpstr>Enum: enumeratie of opsomming</vt:lpstr>
      <vt:lpstr>Enum: enumeratie of opsomming</vt:lpstr>
      <vt:lpstr>Enum: enumeratie of opsomming</vt:lpstr>
      <vt:lpstr>Labo: werknemersbestand</vt:lpstr>
      <vt:lpstr>Exceptions</vt:lpstr>
      <vt:lpstr>Het gebruik van exceptions</vt:lpstr>
      <vt:lpstr>finally</vt:lpstr>
      <vt:lpstr>Statische functies</vt:lpstr>
      <vt:lpstr>Statische functies</vt:lpstr>
      <vt:lpstr>Delegates</vt:lpstr>
      <vt:lpstr>Delegates</vt:lpstr>
      <vt:lpstr>Delegates</vt:lpstr>
      <vt:lpstr>Labo</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coderen</dc:title>
  <dc:creator>Filip Geens</dc:creator>
  <cp:lastModifiedBy>Filip Geens</cp:lastModifiedBy>
  <cp:revision>9</cp:revision>
  <cp:lastPrinted>2020-03-10T12:31:45Z</cp:lastPrinted>
  <dcterms:created xsi:type="dcterms:W3CDTF">2020-02-18T12:13:08Z</dcterms:created>
  <dcterms:modified xsi:type="dcterms:W3CDTF">2020-03-10T17:30:31Z</dcterms:modified>
</cp:coreProperties>
</file>