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85" r:id="rId3"/>
    <p:sldId id="284" r:id="rId4"/>
    <p:sldId id="258" r:id="rId5"/>
    <p:sldId id="288" r:id="rId6"/>
    <p:sldId id="292" r:id="rId7"/>
    <p:sldId id="310" r:id="rId8"/>
    <p:sldId id="289" r:id="rId9"/>
    <p:sldId id="290" r:id="rId10"/>
    <p:sldId id="295" r:id="rId11"/>
    <p:sldId id="291" r:id="rId12"/>
    <p:sldId id="294" r:id="rId13"/>
    <p:sldId id="302" r:id="rId14"/>
    <p:sldId id="298" r:id="rId15"/>
    <p:sldId id="293" r:id="rId16"/>
    <p:sldId id="300" r:id="rId17"/>
    <p:sldId id="299" r:id="rId18"/>
    <p:sldId id="297" r:id="rId19"/>
    <p:sldId id="303" r:id="rId20"/>
    <p:sldId id="304" r:id="rId21"/>
    <p:sldId id="296" r:id="rId22"/>
    <p:sldId id="311" r:id="rId23"/>
    <p:sldId id="301" r:id="rId24"/>
    <p:sldId id="305" r:id="rId25"/>
    <p:sldId id="306" r:id="rId26"/>
    <p:sldId id="313" r:id="rId27"/>
    <p:sldId id="314" r:id="rId28"/>
    <p:sldId id="312" r:id="rId29"/>
    <p:sldId id="315" r:id="rId30"/>
    <p:sldId id="316" r:id="rId31"/>
    <p:sldId id="317" r:id="rId32"/>
    <p:sldId id="318" r:id="rId33"/>
    <p:sldId id="320" r:id="rId34"/>
    <p:sldId id="31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0000FF"/>
    <a:srgbClr val="628C98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3E455-1A20-4F9D-AB8C-A6908B79F2B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D66D1-1A48-40B4-9A2D-5D4F04AC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47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ED80-A213-4ECE-89FA-9B20CF043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36C32-C8C7-463B-A1F7-67DFCAE43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D29F6-635A-4AA6-BB1E-8FEEE3F5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8AF3-0B11-4731-B823-5ACA1052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9271C-1194-4AFC-B841-6F418BDE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3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A41B-E51D-48BA-8C34-53F88588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E7715-2649-465B-939F-9DB7C8514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51E1E-F7C4-409B-AA96-2C6195D5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BF5E9-2E2C-46E1-8906-0C07FDAB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11566-C93C-470B-A03C-9AF80FF9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5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F276D0-69A1-40C0-87C7-A9B6101D2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E511C-36B9-4BA7-98E4-F91E368EC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D5E46-6FE0-49DB-91BC-18078371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10F75-13A7-4244-A44C-029B6BF9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164F2-2F7F-41D2-A331-C13875A1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4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BFC1-645E-4307-98DD-69AA859A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204"/>
          </a:xfrm>
        </p:spPr>
        <p:txBody>
          <a:bodyPr/>
          <a:lstStyle/>
          <a:p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title</a:t>
            </a:r>
            <a:r>
              <a:rPr lang="nl-BE" noProof="0" dirty="0"/>
              <a:t> </a:t>
            </a:r>
            <a:r>
              <a:rPr lang="nl-BE" noProof="0" dirty="0" err="1"/>
              <a:t>style</a:t>
            </a:r>
            <a:endParaRPr lang="nl-BE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FF52F-78FB-4B1E-BF1B-AC185D230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107"/>
            <a:ext cx="10515600" cy="4829856"/>
          </a:xfrm>
        </p:spPr>
        <p:txBody>
          <a:bodyPr/>
          <a:lstStyle/>
          <a:p>
            <a:pPr lvl="0"/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1BAFD-9B64-44ED-A74D-AAF42355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D61C7-138B-428E-8FAE-C7CBC5B9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42EF5-2528-4065-8B32-B51A88B6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8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D6A8-4083-4A67-A819-05753B04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20F58-9F21-449A-87BC-611DAB769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A62D2-F2FD-4B46-9A10-12641548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9633F-8F01-4557-BD47-6F521337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FF477-4311-4F20-9A61-04047FFD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9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5FE9-0A09-40AA-9B36-401F2769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5D76E-8101-4B33-BABC-779DCDF4C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B5658-4CB0-4808-9030-742CEF279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F7A76-A00D-47F9-826B-50A44393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11B4E-CF90-42E8-BEA2-806D3AA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99209-5F1F-48CC-9E3A-A7F3D16C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A64A-96B2-4853-9C0A-49D004092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6679D-6F86-43B9-8F54-29714A39D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6833F-DDC9-4716-BD60-CE9037A6C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9BFAF-6B22-402E-B2D6-6FED66062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059B4-1ABA-48DA-8550-3D1994F8D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013F24-7B6F-4CF7-A956-476238FC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795C5-F6D8-4407-9816-D2FF47EA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BEABD-BADB-41F5-BD6E-C7730DD6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8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BAE6-474B-48D7-A673-6561609B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10769-1DED-4E31-96E8-DE204D891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8DFED-82EA-4903-A758-DE02143C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DEC22-03AA-4BF7-AF37-2906770E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0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AD11E-6766-45CE-8841-B320C0BD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B4E5F-0050-40D0-86A5-40EA47BA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ACFB9-678F-4E4C-8649-08061D9F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5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9D1A5-E511-494C-AE06-34ABF91B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6AAD-9708-4B9A-923B-F9DE3B5E0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BDA3F-B5A8-4574-90D9-B313BF64A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809C3-04EB-4875-8307-5B058A42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3C7F2-CB6E-4EB2-8EE5-545A9BB1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6CEB6-D661-4300-9646-9E4AC170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ACC9-BE44-40BE-8100-251EEBA4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6F4DD-1E61-4B4C-B4C7-BFF6C6366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9333E-0F63-4A12-B3AA-4624807B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D15F0-1E81-4DA4-BE27-FC977A2E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197CE-7A8E-42D7-B21F-94FDEA5F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62155-98EF-4276-ABB6-025380EB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AB8B98-7208-4D9E-BF98-093718E0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A9A1D-087B-4235-8AA5-BF59A1677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DCEE0-F4AB-42F5-A826-A561928A9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91A94-F19F-40CA-AA51-DB498FD38CE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0861F-10ED-468D-BCD5-ACA3E7508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EE955-4D10-4733-AF56-2AB0E7F05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6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7102C-2669-4028-8681-91F769FD2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0842" y="774441"/>
            <a:ext cx="5787446" cy="726224"/>
          </a:xfrm>
        </p:spPr>
        <p:txBody>
          <a:bodyPr anchor="b">
            <a:normAutofit/>
          </a:bodyPr>
          <a:lstStyle/>
          <a:p>
            <a:r>
              <a:rPr lang="nl-BE" sz="3600" dirty="0"/>
              <a:t>Programmeren in C#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F3AE0-57DA-4D52-AE40-3287F6824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4154" y="2631234"/>
            <a:ext cx="6024134" cy="1755964"/>
          </a:xfrm>
        </p:spPr>
        <p:txBody>
          <a:bodyPr anchor="t">
            <a:normAutofit/>
          </a:bodyPr>
          <a:lstStyle/>
          <a:p>
            <a:r>
              <a:rPr lang="nl-BE" sz="4000" dirty="0"/>
              <a:t>O</a:t>
            </a:r>
            <a:r>
              <a:rPr lang="nl-BE" sz="4800" dirty="0"/>
              <a:t>bject georiënteerd programmeren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BAE168-38F8-4E49-ADA0-309CE57099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5" r="20864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31746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752"/>
            <a:ext cx="10515600" cy="661333"/>
          </a:xfrm>
        </p:spPr>
        <p:txBody>
          <a:bodyPr>
            <a:normAutofit fontScale="90000"/>
          </a:bodyPr>
          <a:lstStyle/>
          <a:p>
            <a:r>
              <a:rPr lang="nl-BE" dirty="0"/>
              <a:t>Het overschrijven van functies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568" y="782086"/>
            <a:ext cx="10781232" cy="5955162"/>
          </a:xfrm>
        </p:spPr>
        <p:txBody>
          <a:bodyPr>
            <a:normAutofit/>
          </a:bodyPr>
          <a:lstStyle/>
          <a:p>
            <a:r>
              <a:rPr lang="nl-BE" dirty="0"/>
              <a:t>Afhankelijk van het gebruikte type zal de functie gebruikt worden die gekoppeld is aan dit type. Dit noemen we ‘</a:t>
            </a:r>
            <a:r>
              <a:rPr lang="nl-BE" b="1" dirty="0" err="1"/>
              <a:t>early</a:t>
            </a:r>
            <a:r>
              <a:rPr lang="nl-BE" b="1" dirty="0"/>
              <a:t> binding</a:t>
            </a:r>
            <a:r>
              <a:rPr lang="nl-BE" dirty="0"/>
              <a:t>’.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Parent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BE" dirty="0"/>
              <a:t>Als we de functie </a:t>
            </a:r>
            <a:r>
              <a:rPr lang="nl-BE" dirty="0" err="1"/>
              <a:t>DoSomeWork</a:t>
            </a:r>
            <a:r>
              <a:rPr lang="nl-BE" dirty="0"/>
              <a:t>() aanroepen zal die een ander resultaat geven afhankelijk van het gebruikte type en niet van de oorspronkelijke instantie: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tienerVermomdAlsOuder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ouder.DoSomeWork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nl-NL" sz="1400" dirty="0">
                <a:solidFill>
                  <a:srgbClr val="A31515"/>
                </a:solidFill>
                <a:latin typeface="Consolas" panose="020B0609020204030204" pitchFamily="49" charset="0"/>
              </a:rPr>
              <a:t>"Werken"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NL" sz="1400" dirty="0">
                <a:solidFill>
                  <a:srgbClr val="A31515"/>
                </a:solidFill>
                <a:latin typeface="Consolas" panose="020B0609020204030204" pitchFamily="49" charset="0"/>
              </a:rPr>
              <a:t>"Luieren"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tiener.DoSomeWork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Werken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Luieren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tienerVermomdAlsOuder.DoSomeWork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Werken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Luieren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sz="1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99887D-8BD6-45EE-B259-F76B70A4152E}"/>
              </a:ext>
            </a:extLst>
          </p:cNvPr>
          <p:cNvGrpSpPr/>
          <p:nvPr/>
        </p:nvGrpSpPr>
        <p:grpSpPr>
          <a:xfrm>
            <a:off x="9280733" y="5427319"/>
            <a:ext cx="1845891" cy="1062225"/>
            <a:chOff x="9280733" y="5427319"/>
            <a:chExt cx="1845891" cy="106222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9E8AE6D-91E7-4F11-A21E-871ABBDAF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9165" y="5427319"/>
              <a:ext cx="1227459" cy="1062225"/>
            </a:xfrm>
            <a:prstGeom prst="rect">
              <a:avLst/>
            </a:prstGeom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77055DFE-14A2-4F81-9B24-A52A639152F0}"/>
                </a:ext>
              </a:extLst>
            </p:cNvPr>
            <p:cNvSpPr/>
            <p:nvPr/>
          </p:nvSpPr>
          <p:spPr>
            <a:xfrm>
              <a:off x="9280733" y="5723421"/>
              <a:ext cx="540877" cy="47001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8563907B-6D5E-48DA-A53D-1A60EAB7A60E}"/>
              </a:ext>
            </a:extLst>
          </p:cNvPr>
          <p:cNvSpPr/>
          <p:nvPr/>
        </p:nvSpPr>
        <p:spPr>
          <a:xfrm>
            <a:off x="9479776" y="5202559"/>
            <a:ext cx="1768980" cy="1349372"/>
          </a:xfrm>
          <a:prstGeom prst="cloud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509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 err="1"/>
              <a:t>Early</a:t>
            </a:r>
            <a:r>
              <a:rPr lang="nl-BE" dirty="0"/>
              <a:t> binding versus late binding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221D65-21CD-4C82-B4CF-9A79DF3B2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Om makkelijk met objecten te kunnen werken is het noodzakelijk dat we ervoor kunnen zorgen dat een methode ook wordt aangeroepen vanuit het </a:t>
            </a:r>
            <a:r>
              <a:rPr lang="nl-BE" dirty="0" err="1"/>
              <a:t>parent</a:t>
            </a:r>
            <a:r>
              <a:rPr lang="nl-BE" dirty="0"/>
              <a:t> type.</a:t>
            </a:r>
          </a:p>
          <a:p>
            <a:r>
              <a:rPr lang="nl-BE" dirty="0"/>
              <a:t>Hiervoor kunnen we zorgen door in het </a:t>
            </a:r>
            <a:r>
              <a:rPr lang="nl-BE" dirty="0" err="1"/>
              <a:t>parent</a:t>
            </a:r>
            <a:r>
              <a:rPr lang="nl-BE" dirty="0"/>
              <a:t> type een methode te decoreren met ‘</a:t>
            </a:r>
            <a:r>
              <a:rPr lang="nl-BE" b="1" dirty="0"/>
              <a:t>virtual</a:t>
            </a:r>
            <a:r>
              <a:rPr lang="nl-BE" dirty="0"/>
              <a:t>’.</a:t>
            </a:r>
          </a:p>
          <a:p>
            <a:r>
              <a:rPr lang="nl-BE" dirty="0"/>
              <a:t>De klassen die overerven kunnen een ‘virtual’ functie overschrijven met het ‘</a:t>
            </a:r>
            <a:r>
              <a:rPr lang="nl-BE" b="1" dirty="0" err="1"/>
              <a:t>override</a:t>
            </a:r>
            <a:r>
              <a:rPr lang="nl-BE" dirty="0"/>
              <a:t>’ </a:t>
            </a:r>
            <a:r>
              <a:rPr lang="nl-BE" dirty="0" err="1"/>
              <a:t>keyword</a:t>
            </a:r>
            <a:r>
              <a:rPr lang="nl-BE" dirty="0"/>
              <a:t>.</a:t>
            </a:r>
          </a:p>
          <a:p>
            <a:r>
              <a:rPr lang="nl-BE" dirty="0"/>
              <a:t>We kunnen in een </a:t>
            </a:r>
            <a:r>
              <a:rPr lang="nl-BE" dirty="0" err="1"/>
              <a:t>override</a:t>
            </a:r>
            <a:r>
              <a:rPr lang="nl-BE" dirty="0"/>
              <a:t> functie niets wijzigen aan de vorm van de functie!</a:t>
            </a:r>
          </a:p>
          <a:p>
            <a:r>
              <a:rPr lang="nl-BE" dirty="0"/>
              <a:t>Wanneer we werken met ‘virtual’ en ‘</a:t>
            </a:r>
            <a:r>
              <a:rPr lang="nl-BE" dirty="0" err="1"/>
              <a:t>override</a:t>
            </a:r>
            <a:r>
              <a:rPr lang="nl-BE" dirty="0"/>
              <a:t>’ spreken we van ‘</a:t>
            </a:r>
            <a:r>
              <a:rPr lang="nl-BE" b="1" dirty="0"/>
              <a:t>late binding</a:t>
            </a:r>
            <a:r>
              <a:rPr lang="nl-BE" dirty="0"/>
              <a:t>’.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237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Late binding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07" y="1102408"/>
            <a:ext cx="11331722" cy="5563312"/>
          </a:xfrm>
        </p:spPr>
        <p:txBody>
          <a:bodyPr>
            <a:normAutofit/>
          </a:bodyPr>
          <a:lstStyle/>
          <a:p>
            <a:r>
              <a:rPr lang="nl-BE" sz="2400" dirty="0"/>
              <a:t>Als we het vorige voorbeeld terugnemen en decoreren de </a:t>
            </a:r>
            <a:r>
              <a:rPr lang="nl-BE" sz="2400" dirty="0" err="1"/>
              <a:t>DoSomeWork</a:t>
            </a:r>
            <a:r>
              <a:rPr lang="nl-BE" sz="2400" dirty="0"/>
              <a:t> functie van de Parent klasse met ‘virtual’ en de functie in de Teenager klasse met  </a:t>
            </a:r>
            <a:r>
              <a:rPr lang="nl-BE" sz="2400" dirty="0" err="1"/>
              <a:t>override</a:t>
            </a:r>
            <a:r>
              <a:rPr lang="nl-BE" sz="2400" dirty="0"/>
              <a:t>: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Parent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  <a:p>
            <a:r>
              <a:rPr lang="nl-BE" sz="2400" dirty="0"/>
              <a:t>We voeren dezelfde bewerking uit als ervoor: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tienerVermomdAlsOuder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ouder.DoSomeWork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nl-NL" sz="1400" dirty="0">
                <a:solidFill>
                  <a:srgbClr val="A31515"/>
                </a:solidFill>
                <a:latin typeface="Consolas" panose="020B0609020204030204" pitchFamily="49" charset="0"/>
              </a:rPr>
              <a:t>"Werken"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NL" sz="1400" dirty="0">
                <a:solidFill>
                  <a:srgbClr val="A31515"/>
                </a:solidFill>
                <a:latin typeface="Consolas" panose="020B0609020204030204" pitchFamily="49" charset="0"/>
              </a:rPr>
              <a:t>"Luieren"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tiener.DoSomeWork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Werken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Luieren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tienerVermomdAlsOuder.DoSomeWork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Werken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Luieren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sz="1400" dirty="0"/>
          </a:p>
          <a:p>
            <a:endParaRPr lang="nl-BE" dirty="0"/>
          </a:p>
          <a:p>
            <a:endParaRPr lang="nl-BE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E151B7-DDAD-4625-9D1C-5B52FEC98DD3}"/>
              </a:ext>
            </a:extLst>
          </p:cNvPr>
          <p:cNvGrpSpPr/>
          <p:nvPr/>
        </p:nvGrpSpPr>
        <p:grpSpPr>
          <a:xfrm>
            <a:off x="9303339" y="5264641"/>
            <a:ext cx="1854617" cy="1113448"/>
            <a:chOff x="9739175" y="3093074"/>
            <a:chExt cx="1854617" cy="1113448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0FA4594A-F3D3-4CCA-AB86-8B5365499025}"/>
                </a:ext>
              </a:extLst>
            </p:cNvPr>
            <p:cNvSpPr/>
            <p:nvPr/>
          </p:nvSpPr>
          <p:spPr>
            <a:xfrm>
              <a:off x="9739175" y="3414045"/>
              <a:ext cx="540877" cy="47001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8983573-7DCB-4D57-9232-56BC4F969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5751" y="3093074"/>
              <a:ext cx="1248041" cy="1113448"/>
            </a:xfrm>
            <a:prstGeom prst="rect">
              <a:avLst/>
            </a:prstGeom>
          </p:spPr>
        </p:pic>
      </p:grp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CC8B591C-E733-40D3-A44A-27C616744570}"/>
              </a:ext>
            </a:extLst>
          </p:cNvPr>
          <p:cNvSpPr/>
          <p:nvPr/>
        </p:nvSpPr>
        <p:spPr>
          <a:xfrm>
            <a:off x="9649445" y="5145935"/>
            <a:ext cx="1768980" cy="1349372"/>
          </a:xfrm>
          <a:prstGeom prst="cloud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7452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Het base </a:t>
            </a:r>
            <a:r>
              <a:rPr lang="nl-BE" dirty="0" err="1"/>
              <a:t>keyword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092117"/>
          </a:xfrm>
        </p:spPr>
        <p:txBody>
          <a:bodyPr>
            <a:normAutofit/>
          </a:bodyPr>
          <a:lstStyle/>
          <a:p>
            <a:r>
              <a:rPr lang="nl-BE" dirty="0"/>
              <a:t>Het base </a:t>
            </a:r>
            <a:r>
              <a:rPr lang="nl-BE" dirty="0" err="1"/>
              <a:t>keyword</a:t>
            </a:r>
            <a:r>
              <a:rPr lang="nl-BE" dirty="0"/>
              <a:t> kan gebruikt worden om overschreven functies van de </a:t>
            </a:r>
            <a:r>
              <a:rPr lang="nl-BE" dirty="0" err="1"/>
              <a:t>parent</a:t>
            </a:r>
            <a:r>
              <a:rPr lang="nl-BE" dirty="0"/>
              <a:t> klasse te gebruiken.</a:t>
            </a:r>
          </a:p>
          <a:p>
            <a:r>
              <a:rPr lang="nl-BE" dirty="0"/>
              <a:t>We kunnen het base </a:t>
            </a:r>
            <a:r>
              <a:rPr lang="nl-BE" dirty="0" err="1"/>
              <a:t>keyword</a:t>
            </a:r>
            <a:r>
              <a:rPr lang="nl-BE" dirty="0"/>
              <a:t> ook gebruiken in de </a:t>
            </a:r>
            <a:r>
              <a:rPr lang="nl-BE" dirty="0" err="1"/>
              <a:t>constructor</a:t>
            </a:r>
            <a:r>
              <a:rPr lang="nl-BE" dirty="0"/>
              <a:t>. Zo kunnen we de </a:t>
            </a:r>
            <a:r>
              <a:rPr lang="nl-BE" dirty="0" err="1"/>
              <a:t>constructor</a:t>
            </a:r>
            <a:r>
              <a:rPr lang="nl-BE" dirty="0"/>
              <a:t> van de basisklasse aanroepen in de eigen </a:t>
            </a:r>
            <a:r>
              <a:rPr lang="nl-BE" dirty="0" err="1"/>
              <a:t>constructor</a:t>
            </a:r>
            <a:r>
              <a:rPr lang="nl-BE" dirty="0"/>
              <a:t>,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Parent(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myMoney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Money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myMoney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Money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Teenager(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pocketMoney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pocketMoney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.DoSomething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4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5358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nl-BE" dirty="0"/>
              <a:t>Labo: Late binding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r>
              <a:rPr lang="nl-BE" sz="2400" dirty="0">
                <a:solidFill>
                  <a:schemeClr val="bg1"/>
                </a:solidFill>
              </a:rPr>
              <a:t>Maak een klasse ‘boerderij’ aan.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Voeg een lijst toe met dieren.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Elk dier heeft een aparte klasse met volgende data:</a:t>
            </a:r>
          </a:p>
          <a:p>
            <a:pPr lvl="2"/>
            <a:r>
              <a:rPr lang="nl-BE" sz="2400" dirty="0">
                <a:solidFill>
                  <a:schemeClr val="bg1"/>
                </a:solidFill>
              </a:rPr>
              <a:t>Diersoort</a:t>
            </a:r>
          </a:p>
          <a:p>
            <a:pPr lvl="2"/>
            <a:r>
              <a:rPr lang="nl-BE" sz="2400" dirty="0">
                <a:solidFill>
                  <a:schemeClr val="bg1"/>
                </a:solidFill>
              </a:rPr>
              <a:t>Naam</a:t>
            </a:r>
          </a:p>
          <a:p>
            <a:pPr lvl="2"/>
            <a:r>
              <a:rPr lang="nl-BE" sz="2400" dirty="0">
                <a:solidFill>
                  <a:schemeClr val="bg1"/>
                </a:solidFill>
              </a:rPr>
              <a:t>De functie ‘</a:t>
            </a:r>
            <a:r>
              <a:rPr lang="nl-BE" sz="2400" dirty="0" err="1">
                <a:solidFill>
                  <a:schemeClr val="bg1"/>
                </a:solidFill>
              </a:rPr>
              <a:t>MaakGeluid</a:t>
            </a:r>
            <a:r>
              <a:rPr lang="nl-BE" sz="2400" dirty="0">
                <a:solidFill>
                  <a:schemeClr val="bg1"/>
                </a:solidFill>
              </a:rPr>
              <a:t>()’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Voeg een functie toe met de naam ‘start()’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Als de functie wordt aangeroepen maakt elk dier het gepaste geluid</a:t>
            </a:r>
          </a:p>
          <a:p>
            <a:pPr lvl="2"/>
            <a:r>
              <a:rPr lang="nl-BE" sz="2400" dirty="0">
                <a:solidFill>
                  <a:schemeClr val="bg1"/>
                </a:solidFill>
              </a:rPr>
              <a:t>(het is voldoende dat dit geluid wordt getoond op het scherm)</a:t>
            </a:r>
          </a:p>
        </p:txBody>
      </p:sp>
    </p:spTree>
    <p:extLst>
      <p:ext uri="{BB962C8B-B14F-4D97-AF65-F5344CB8AC3E}">
        <p14:creationId xmlns:p14="http://schemas.microsoft.com/office/powerpoint/2010/main" val="1633172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nl-BE" dirty="0"/>
              <a:t>Labo: Late </a:t>
            </a:r>
            <a:r>
              <a:rPr lang="nl-BE"/>
              <a:t>binding 2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9160" y="108064"/>
            <a:ext cx="7482840" cy="6749935"/>
          </a:xfrm>
        </p:spPr>
        <p:txBody>
          <a:bodyPr anchor="ctr">
            <a:noAutofit/>
          </a:bodyPr>
          <a:lstStyle/>
          <a:p>
            <a:r>
              <a:rPr lang="nl-BE" sz="1800" dirty="0">
                <a:solidFill>
                  <a:schemeClr val="bg1"/>
                </a:solidFill>
              </a:rPr>
              <a:t>Pas het personeelsbestand aan:</a:t>
            </a:r>
          </a:p>
          <a:p>
            <a:pPr lvl="1"/>
            <a:r>
              <a:rPr lang="nl-BE" sz="1800" dirty="0">
                <a:solidFill>
                  <a:schemeClr val="bg1"/>
                </a:solidFill>
              </a:rPr>
              <a:t>Maak een aparte klasse aan waarin het adres terechtkomt:</a:t>
            </a:r>
          </a:p>
          <a:p>
            <a:pPr lvl="2"/>
            <a:r>
              <a:rPr lang="nl-BE" sz="1800" dirty="0">
                <a:solidFill>
                  <a:schemeClr val="bg1"/>
                </a:solidFill>
              </a:rPr>
              <a:t>De klasse moet volgende data bevatten:</a:t>
            </a:r>
          </a:p>
          <a:p>
            <a:pPr lvl="3"/>
            <a:r>
              <a:rPr lang="nl-BE" dirty="0">
                <a:solidFill>
                  <a:schemeClr val="bg1"/>
                </a:solidFill>
              </a:rPr>
              <a:t>Type adres: Thuis, kantoor, buitenverblijf</a:t>
            </a:r>
          </a:p>
          <a:p>
            <a:pPr lvl="3"/>
            <a:r>
              <a:rPr lang="nl-BE" dirty="0">
                <a:solidFill>
                  <a:schemeClr val="bg1"/>
                </a:solidFill>
              </a:rPr>
              <a:t>Straat</a:t>
            </a:r>
          </a:p>
          <a:p>
            <a:pPr lvl="3"/>
            <a:r>
              <a:rPr lang="nl-BE" dirty="0">
                <a:solidFill>
                  <a:schemeClr val="bg1"/>
                </a:solidFill>
              </a:rPr>
              <a:t>Huisnummer + extra toevoeging</a:t>
            </a:r>
          </a:p>
          <a:p>
            <a:pPr lvl="3"/>
            <a:r>
              <a:rPr lang="nl-BE" dirty="0">
                <a:solidFill>
                  <a:schemeClr val="bg1"/>
                </a:solidFill>
              </a:rPr>
              <a:t>Postcode</a:t>
            </a:r>
          </a:p>
          <a:p>
            <a:pPr lvl="3"/>
            <a:r>
              <a:rPr lang="nl-BE" dirty="0">
                <a:solidFill>
                  <a:schemeClr val="bg1"/>
                </a:solidFill>
              </a:rPr>
              <a:t>Gemeente</a:t>
            </a:r>
          </a:p>
          <a:p>
            <a:pPr lvl="3"/>
            <a:r>
              <a:rPr lang="nl-BE" dirty="0">
                <a:solidFill>
                  <a:schemeClr val="bg1"/>
                </a:solidFill>
              </a:rPr>
              <a:t>Land</a:t>
            </a:r>
          </a:p>
          <a:p>
            <a:pPr lvl="2"/>
            <a:r>
              <a:rPr lang="nl-BE" sz="1800" dirty="0" err="1">
                <a:solidFill>
                  <a:schemeClr val="bg1"/>
                </a:solidFill>
              </a:rPr>
              <a:t>Overschijf</a:t>
            </a:r>
            <a:r>
              <a:rPr lang="nl-BE" sz="1800" dirty="0">
                <a:solidFill>
                  <a:schemeClr val="bg1"/>
                </a:solidFill>
              </a:rPr>
              <a:t> de </a:t>
            </a:r>
            <a:r>
              <a:rPr lang="nl-BE" sz="1800" dirty="0" err="1">
                <a:solidFill>
                  <a:schemeClr val="bg1"/>
                </a:solidFill>
              </a:rPr>
              <a:t>ToString</a:t>
            </a:r>
            <a:r>
              <a:rPr lang="nl-BE" sz="1800" dirty="0">
                <a:solidFill>
                  <a:schemeClr val="bg1"/>
                </a:solidFill>
              </a:rPr>
              <a:t> methode zodat het adres netjes wordt afgedrukt</a:t>
            </a:r>
          </a:p>
          <a:p>
            <a:pPr lvl="1"/>
            <a:r>
              <a:rPr lang="nl-BE" sz="1800" dirty="0">
                <a:solidFill>
                  <a:schemeClr val="bg1"/>
                </a:solidFill>
              </a:rPr>
              <a:t>De functie contacteer(…) moet uitgebreid worden:</a:t>
            </a:r>
          </a:p>
          <a:p>
            <a:pPr lvl="2"/>
            <a:r>
              <a:rPr lang="nl-BE" sz="1800" dirty="0">
                <a:solidFill>
                  <a:schemeClr val="bg1"/>
                </a:solidFill>
              </a:rPr>
              <a:t>Adres moet netjes worden afgedrukt</a:t>
            </a:r>
          </a:p>
          <a:p>
            <a:pPr lvl="2"/>
            <a:r>
              <a:rPr lang="nl-BE" sz="1800" dirty="0">
                <a:solidFill>
                  <a:schemeClr val="bg1"/>
                </a:solidFill>
              </a:rPr>
              <a:t>De aanspreking moet anders zijn bij de klanten of werknemers</a:t>
            </a:r>
          </a:p>
          <a:p>
            <a:pPr lvl="3"/>
            <a:r>
              <a:rPr lang="nl-BE" dirty="0">
                <a:solidFill>
                  <a:schemeClr val="bg1"/>
                </a:solidFill>
              </a:rPr>
              <a:t>Klant:  ‘Geachte &lt;mijnheer/mevrouw&gt; &lt;naam&gt;</a:t>
            </a:r>
          </a:p>
          <a:p>
            <a:pPr lvl="3"/>
            <a:r>
              <a:rPr lang="nl-BE" dirty="0">
                <a:solidFill>
                  <a:schemeClr val="bg1"/>
                </a:solidFill>
              </a:rPr>
              <a:t>Medewerker: ‘Beste &lt;naam&gt;</a:t>
            </a:r>
          </a:p>
          <a:p>
            <a:pPr lvl="2"/>
            <a:r>
              <a:rPr lang="nl-BE" sz="1800" dirty="0">
                <a:solidFill>
                  <a:schemeClr val="bg1"/>
                </a:solidFill>
              </a:rPr>
              <a:t>Mededeling</a:t>
            </a:r>
          </a:p>
          <a:p>
            <a:pPr lvl="2"/>
            <a:r>
              <a:rPr lang="nl-BE" sz="1800" dirty="0">
                <a:solidFill>
                  <a:schemeClr val="bg1"/>
                </a:solidFill>
              </a:rPr>
              <a:t>Aangepaste afsluiting klant/medewerker</a:t>
            </a:r>
          </a:p>
        </p:txBody>
      </p:sp>
    </p:spTree>
    <p:extLst>
      <p:ext uri="{BB962C8B-B14F-4D97-AF65-F5344CB8AC3E}">
        <p14:creationId xmlns:p14="http://schemas.microsoft.com/office/powerpoint/2010/main" val="690068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379" y="226464"/>
            <a:ext cx="10515600" cy="609879"/>
          </a:xfrm>
        </p:spPr>
        <p:txBody>
          <a:bodyPr>
            <a:normAutofit fontScale="90000"/>
          </a:bodyPr>
          <a:lstStyle/>
          <a:p>
            <a:r>
              <a:rPr lang="nl-BE" dirty="0"/>
              <a:t>Abstracte klassen (abstract classes)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480" y="1008405"/>
            <a:ext cx="11314632" cy="5623132"/>
          </a:xfrm>
        </p:spPr>
        <p:txBody>
          <a:bodyPr>
            <a:normAutofit/>
          </a:bodyPr>
          <a:lstStyle/>
          <a:p>
            <a:r>
              <a:rPr lang="nl-BE" dirty="0"/>
              <a:t>Van een </a:t>
            </a:r>
            <a:r>
              <a:rPr lang="nl-BE" b="1" dirty="0"/>
              <a:t>abstracte</a:t>
            </a:r>
            <a:r>
              <a:rPr lang="nl-BE" dirty="0"/>
              <a:t> klasse kan </a:t>
            </a:r>
            <a:r>
              <a:rPr lang="nl-BE" b="1" dirty="0"/>
              <a:t>nooit</a:t>
            </a:r>
            <a:r>
              <a:rPr lang="nl-BE" dirty="0"/>
              <a:t> direct een </a:t>
            </a:r>
            <a:r>
              <a:rPr lang="nl-BE" b="1" dirty="0"/>
              <a:t>instantie worden gemaakt</a:t>
            </a:r>
            <a:r>
              <a:rPr lang="nl-BE" dirty="0"/>
              <a:t>. Enkel van de klassen die overerven van deze klasse kunnen instanties worden gemaakt.</a:t>
            </a:r>
          </a:p>
          <a:p>
            <a:r>
              <a:rPr lang="nl-BE" dirty="0"/>
              <a:t>Een abstracte klasse wordt aangemaakt door deze met ‘</a:t>
            </a:r>
            <a:r>
              <a:rPr lang="nl-BE" b="1" dirty="0"/>
              <a:t>abstract</a:t>
            </a:r>
            <a:r>
              <a:rPr lang="nl-BE" dirty="0"/>
              <a:t>’ te decoreren.</a:t>
            </a:r>
          </a:p>
          <a:p>
            <a:r>
              <a:rPr lang="nl-BE" dirty="0"/>
              <a:t>We kunnen ook </a:t>
            </a:r>
            <a:r>
              <a:rPr lang="nl-BE" b="1" dirty="0"/>
              <a:t>abstracte functies </a:t>
            </a:r>
            <a:r>
              <a:rPr lang="nl-BE" dirty="0"/>
              <a:t>declareren. Deze functies functioneren als ‘virtual’ functies maar voorzien </a:t>
            </a:r>
            <a:r>
              <a:rPr lang="nl-BE" b="1" dirty="0"/>
              <a:t>geen implementatie</a:t>
            </a:r>
            <a:r>
              <a:rPr lang="nl-BE" dirty="0"/>
              <a:t>.</a:t>
            </a:r>
          </a:p>
          <a:p>
            <a:r>
              <a:rPr lang="nl-BE" dirty="0"/>
              <a:t>De implementatie </a:t>
            </a:r>
            <a:r>
              <a:rPr lang="nl-BE" b="1" dirty="0"/>
              <a:t>moet</a:t>
            </a:r>
            <a:r>
              <a:rPr lang="nl-BE" dirty="0"/>
              <a:t> voorzien worden door de klassen die overerven.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canDoMoreWork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Parent p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Parent();    		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// =&gt; Error</a:t>
            </a:r>
            <a:endParaRPr lang="en-US" sz="14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377200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282"/>
            <a:ext cx="10515600" cy="623843"/>
          </a:xfrm>
        </p:spPr>
        <p:txBody>
          <a:bodyPr>
            <a:normAutofit fontScale="90000"/>
          </a:bodyPr>
          <a:lstStyle/>
          <a:p>
            <a:r>
              <a:rPr lang="nl-BE" dirty="0"/>
              <a:t>Interfaces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297" y="991312"/>
            <a:ext cx="11160808" cy="5541948"/>
          </a:xfrm>
        </p:spPr>
        <p:txBody>
          <a:bodyPr>
            <a:normAutofit/>
          </a:bodyPr>
          <a:lstStyle/>
          <a:p>
            <a:r>
              <a:rPr lang="nl-BE" dirty="0"/>
              <a:t>Een interface lijkt op een klasse maar </a:t>
            </a:r>
            <a:r>
              <a:rPr lang="nl-BE" b="1" dirty="0"/>
              <a:t>voorziet</a:t>
            </a:r>
            <a:r>
              <a:rPr lang="nl-BE" dirty="0"/>
              <a:t> enkel </a:t>
            </a:r>
            <a:r>
              <a:rPr lang="nl-BE" b="1" dirty="0"/>
              <a:t>specificaties</a:t>
            </a:r>
            <a:r>
              <a:rPr lang="nl-BE" dirty="0"/>
              <a:t> hoe de klasse er moet uitzien en kan </a:t>
            </a:r>
            <a:r>
              <a:rPr lang="nl-BE" b="1" dirty="0"/>
              <a:t>geen implementaties </a:t>
            </a:r>
            <a:r>
              <a:rPr lang="nl-BE" dirty="0"/>
              <a:t>voorzien.</a:t>
            </a:r>
          </a:p>
          <a:p>
            <a:r>
              <a:rPr lang="nl-BE" dirty="0"/>
              <a:t>Men kan een </a:t>
            </a:r>
            <a:r>
              <a:rPr lang="nl-BE" b="1" dirty="0"/>
              <a:t>interface</a:t>
            </a:r>
            <a:r>
              <a:rPr lang="nl-BE" dirty="0"/>
              <a:t> dus </a:t>
            </a:r>
            <a:r>
              <a:rPr lang="nl-BE" b="1" dirty="0"/>
              <a:t>vergelijken</a:t>
            </a:r>
            <a:r>
              <a:rPr lang="nl-BE" dirty="0"/>
              <a:t> met een </a:t>
            </a:r>
            <a:r>
              <a:rPr lang="nl-BE" b="1" dirty="0"/>
              <a:t>abstracte klasse </a:t>
            </a:r>
            <a:r>
              <a:rPr lang="nl-BE" dirty="0"/>
              <a:t>met </a:t>
            </a:r>
            <a:r>
              <a:rPr lang="nl-BE" b="1" dirty="0"/>
              <a:t>enkel abstracte leden</a:t>
            </a:r>
            <a:r>
              <a:rPr lang="nl-BE" dirty="0"/>
              <a:t>. We kunnen dus zeggen dat  een interface impliciet abstract is.</a:t>
            </a:r>
          </a:p>
          <a:p>
            <a:r>
              <a:rPr lang="nl-BE" dirty="0"/>
              <a:t>Een ‘</a:t>
            </a:r>
            <a:r>
              <a:rPr lang="nl-BE" b="1" dirty="0"/>
              <a:t>class</a:t>
            </a:r>
            <a:r>
              <a:rPr lang="nl-BE" dirty="0"/>
              <a:t>’ kan enkel </a:t>
            </a:r>
            <a:r>
              <a:rPr lang="nl-BE" b="1" dirty="0"/>
              <a:t>1 klasse overerven </a:t>
            </a:r>
            <a:r>
              <a:rPr lang="nl-BE" dirty="0"/>
              <a:t>maar kan </a:t>
            </a:r>
            <a:r>
              <a:rPr lang="nl-BE" b="1" dirty="0"/>
              <a:t>meerdere interfaces </a:t>
            </a:r>
            <a:r>
              <a:rPr lang="nl-BE" dirty="0"/>
              <a:t>overerven.</a:t>
            </a:r>
          </a:p>
          <a:p>
            <a:r>
              <a:rPr lang="nl-BE" dirty="0"/>
              <a:t>Een ‘</a:t>
            </a:r>
            <a:r>
              <a:rPr lang="nl-BE" b="1" dirty="0" err="1"/>
              <a:t>struct</a:t>
            </a:r>
            <a:r>
              <a:rPr lang="nl-BE" dirty="0"/>
              <a:t>’ kan </a:t>
            </a:r>
            <a:r>
              <a:rPr lang="nl-BE" b="1" dirty="0"/>
              <a:t>niet overerven</a:t>
            </a:r>
            <a:r>
              <a:rPr lang="nl-BE" dirty="0"/>
              <a:t> </a:t>
            </a:r>
            <a:r>
              <a:rPr lang="nl-BE" b="1" dirty="0"/>
              <a:t>van</a:t>
            </a:r>
            <a:r>
              <a:rPr lang="nl-BE" dirty="0"/>
              <a:t> een </a:t>
            </a:r>
            <a:r>
              <a:rPr lang="nl-BE" b="1" dirty="0"/>
              <a:t>klasse</a:t>
            </a:r>
            <a:r>
              <a:rPr lang="nl-BE" dirty="0"/>
              <a:t> maar </a:t>
            </a:r>
            <a:r>
              <a:rPr lang="nl-BE" b="1" dirty="0"/>
              <a:t>wel</a:t>
            </a:r>
            <a:r>
              <a:rPr lang="nl-BE" dirty="0"/>
              <a:t> van </a:t>
            </a:r>
            <a:r>
              <a:rPr lang="nl-BE" b="1" dirty="0"/>
              <a:t>interfaces</a:t>
            </a:r>
            <a:r>
              <a:rPr lang="nl-BE" dirty="0"/>
              <a:t>.</a:t>
            </a:r>
          </a:p>
          <a:p>
            <a:r>
              <a:rPr lang="nl-BE" b="1" dirty="0"/>
              <a:t>Members</a:t>
            </a:r>
            <a:r>
              <a:rPr lang="nl-BE" dirty="0"/>
              <a:t> van een interface zijn </a:t>
            </a:r>
            <a:r>
              <a:rPr lang="nl-BE" b="1" dirty="0"/>
              <a:t>impliciet public </a:t>
            </a:r>
            <a:r>
              <a:rPr lang="nl-BE" dirty="0"/>
              <a:t>en kunnen </a:t>
            </a:r>
            <a:r>
              <a:rPr lang="nl-BE" b="1" dirty="0"/>
              <a:t>geen ‘access </a:t>
            </a:r>
            <a:r>
              <a:rPr lang="nl-BE" b="1" dirty="0" err="1"/>
              <a:t>modifiers</a:t>
            </a:r>
            <a:r>
              <a:rPr lang="nl-BE" b="1" dirty="0"/>
              <a:t>’ </a:t>
            </a:r>
            <a:r>
              <a:rPr lang="nl-BE" dirty="0"/>
              <a:t>declareren.</a:t>
            </a:r>
          </a:p>
          <a:p>
            <a:r>
              <a:rPr lang="nl-BE" dirty="0"/>
              <a:t>Het is gebruikelijk dat men een I voor de naam van een interface zet:</a:t>
            </a:r>
          </a:p>
          <a:p>
            <a:pPr lvl="1"/>
            <a:r>
              <a:rPr lang="nl-BE" dirty="0" err="1"/>
              <a:t>Vb</a:t>
            </a:r>
            <a:r>
              <a:rPr lang="nl-BE" dirty="0"/>
              <a:t>: </a:t>
            </a:r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nl-BE" dirty="0"/>
              <a:t> </a:t>
            </a:r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interface</a:t>
            </a:r>
            <a:r>
              <a:rPr lang="nl-BE" dirty="0"/>
              <a:t> </a:t>
            </a:r>
            <a:r>
              <a:rPr lang="nl-BE" dirty="0" err="1"/>
              <a:t>IMyInterface</a:t>
            </a:r>
            <a:r>
              <a:rPr lang="nl-BE" dirty="0"/>
              <a:t>{ … }</a:t>
            </a:r>
          </a:p>
        </p:txBody>
      </p:sp>
    </p:spTree>
    <p:extLst>
      <p:ext uri="{BB962C8B-B14F-4D97-AF65-F5344CB8AC3E}">
        <p14:creationId xmlns:p14="http://schemas.microsoft.com/office/powerpoint/2010/main" val="237046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246"/>
            <a:ext cx="10515600" cy="669700"/>
          </a:xfrm>
        </p:spPr>
        <p:txBody>
          <a:bodyPr>
            <a:normAutofit fontScale="90000"/>
          </a:bodyPr>
          <a:lstStyle/>
          <a:p>
            <a:r>
              <a:rPr lang="nl-BE" dirty="0"/>
              <a:t>Impliciete implementatie van Interfaces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9858"/>
            <a:ext cx="10515600" cy="5604896"/>
          </a:xfrm>
        </p:spPr>
        <p:txBody>
          <a:bodyPr>
            <a:normAutofit/>
          </a:bodyPr>
          <a:lstStyle/>
          <a:p>
            <a:r>
              <a:rPr lang="nl-BE" dirty="0"/>
              <a:t>Impliciete implementatie van een interface: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28C98"/>
                </a:solidFill>
                <a:latin typeface="Consolas" panose="020B0609020204030204" pitchFamily="49" charset="0"/>
              </a:rPr>
              <a:t>Demo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:IDemo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BE" dirty="0"/>
              <a:t>Bij de impliciete implementatie moet de functie </a:t>
            </a:r>
            <a:r>
              <a:rPr lang="nl-BE" b="1" dirty="0"/>
              <a:t>public</a:t>
            </a:r>
            <a:r>
              <a:rPr lang="nl-BE" dirty="0"/>
              <a:t> zijn!</a:t>
            </a:r>
          </a:p>
          <a:p>
            <a:r>
              <a:rPr lang="nl-BE" dirty="0"/>
              <a:t>Wanneer er een instantie wordt gemaakt van een object die een interface bevat kan die impliciet gecast worden naar een geïmplementeerd interface type.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28C98"/>
                </a:solidFill>
                <a:latin typeface="Consolas" panose="020B0609020204030204" pitchFamily="49" charset="0"/>
              </a:rPr>
              <a:t>IDemo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28C98"/>
                </a:solidFill>
                <a:latin typeface="Consolas" panose="020B0609020204030204" pitchFamily="49" charset="0"/>
              </a:rPr>
              <a:t>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6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8807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788"/>
            <a:ext cx="10515600" cy="584242"/>
          </a:xfrm>
        </p:spPr>
        <p:txBody>
          <a:bodyPr>
            <a:normAutofit fontScale="90000"/>
          </a:bodyPr>
          <a:lstStyle/>
          <a:p>
            <a:r>
              <a:rPr lang="nl-BE" dirty="0"/>
              <a:t>Expliciete implementatie van Interfaces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660" y="914400"/>
            <a:ext cx="11280447" cy="5690354"/>
          </a:xfrm>
        </p:spPr>
        <p:txBody>
          <a:bodyPr>
            <a:normAutofit/>
          </a:bodyPr>
          <a:lstStyle/>
          <a:p>
            <a:r>
              <a:rPr lang="nl-BE" sz="2400" dirty="0"/>
              <a:t>We kunnen overerven van meerdere interfaces. Soms is het mogelijk dat verschillende interfaces dezelfde functies bevatten. Dan is een expliciete implementatie nodig: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IOmed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IDemo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Demo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:IDemo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IOmed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IOmed.DoSomething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0;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BE" dirty="0"/>
              <a:t> Bij een expliciete implementatie moet de ‘</a:t>
            </a:r>
            <a:r>
              <a:rPr lang="nl-BE" b="1" dirty="0"/>
              <a:t>public</a:t>
            </a:r>
            <a:r>
              <a:rPr lang="nl-BE" dirty="0"/>
              <a:t>’ </a:t>
            </a:r>
            <a:r>
              <a:rPr lang="en-US" dirty="0"/>
              <a:t>decorator</a:t>
            </a:r>
            <a:r>
              <a:rPr lang="nl-BE" dirty="0"/>
              <a:t> </a:t>
            </a:r>
            <a:r>
              <a:rPr lang="nl-BE" b="1" dirty="0"/>
              <a:t>weggelaten</a:t>
            </a:r>
            <a:r>
              <a:rPr lang="nl-BE" dirty="0"/>
              <a:t> worden </a:t>
            </a:r>
          </a:p>
          <a:p>
            <a:r>
              <a:rPr lang="nl-BE" sz="2400" dirty="0"/>
              <a:t>Omdat er 2 functies gebruikt worden die dezelfde signatuur hebben kan de expliciete declaratie enkel gebruikt worden na een cast!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628C98"/>
                </a:solidFill>
                <a:latin typeface="Consolas" panose="020B0609020204030204" pitchFamily="49" charset="0"/>
              </a:rPr>
              <a:t>Demo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myDemo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28C98"/>
                </a:solidFill>
                <a:latin typeface="Consolas" panose="020B0609020204030204" pitchFamily="49" charset="0"/>
              </a:rPr>
              <a:t>Demo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myDemo.DoSomething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=&gt;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impliciete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uit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IDemo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(return bool)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400" dirty="0" err="1">
                <a:solidFill>
                  <a:srgbClr val="628C98"/>
                </a:solidFill>
                <a:latin typeface="Consolas" panose="020B0609020204030204" pitchFamily="49" charset="0"/>
              </a:rPr>
              <a:t>IOmed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myDemo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).DoSomething();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=&gt;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expliciete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uit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IOmed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(return int)</a:t>
            </a:r>
            <a:endParaRPr lang="nl-BE" sz="1400" dirty="0"/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26950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D6D23E-E97E-4400-B038-1581469064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"/>
          <a:stretch/>
        </p:blipFill>
        <p:spPr>
          <a:xfrm>
            <a:off x="3990127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6316119-156C-483B-AD5E-86B65F9E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184" y="271819"/>
            <a:ext cx="3651467" cy="1676603"/>
          </a:xfrm>
        </p:spPr>
        <p:txBody>
          <a:bodyPr>
            <a:normAutofit/>
          </a:bodyPr>
          <a:lstStyle/>
          <a:p>
            <a:pPr algn="ctr"/>
            <a:r>
              <a:rPr lang="nl-BE" b="1" dirty="0"/>
              <a:t>Overerving</a:t>
            </a:r>
            <a:r>
              <a:rPr lang="en-US" b="1" dirty="0"/>
              <a:t> =&gt; Inheritance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4142931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Object type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11" y="1275126"/>
            <a:ext cx="11071789" cy="5092117"/>
          </a:xfrm>
        </p:spPr>
        <p:txBody>
          <a:bodyPr>
            <a:normAutofit/>
          </a:bodyPr>
          <a:lstStyle/>
          <a:p>
            <a:r>
              <a:rPr lang="nl-BE" dirty="0"/>
              <a:t>Elk type in .Net, zowel ‘value types’ als ‘reference types’ zijn overgeërfd van het type ‘</a:t>
            </a:r>
            <a:r>
              <a:rPr lang="nl-BE" b="1" dirty="0"/>
              <a:t>object</a:t>
            </a:r>
            <a:r>
              <a:rPr lang="nl-BE" dirty="0"/>
              <a:t>’.</a:t>
            </a:r>
          </a:p>
          <a:p>
            <a:r>
              <a:rPr lang="nl-BE" dirty="0"/>
              <a:t>Het object type bevat enkele functionaliteiten die bijgevolg altijd aanwezig zijn in elk .Net type: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nl-BE" dirty="0" err="1"/>
              <a:t>ToString</a:t>
            </a:r>
            <a:r>
              <a:rPr lang="nl-BE" dirty="0"/>
              <a:t>()</a:t>
            </a:r>
          </a:p>
          <a:p>
            <a:pPr marL="914400" lvl="2" indent="0">
              <a:buNone/>
            </a:pPr>
            <a:r>
              <a:rPr lang="nl-BE" dirty="0"/>
              <a:t>Standaard wordt hier de naam van het type teruggegeven in tekst maar we kunnen deze functie overschrijven (late binding) met onze eigen functie en een aangepaste tekst teruggeven.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nl-BE" dirty="0" err="1"/>
              <a:t>Equals</a:t>
            </a:r>
            <a:r>
              <a:rPr lang="nl-BE" dirty="0"/>
              <a:t>()</a:t>
            </a:r>
          </a:p>
          <a:p>
            <a:pPr marL="914400" lvl="2" indent="0">
              <a:buNone/>
            </a:pPr>
            <a:r>
              <a:rPr lang="nl-BE" dirty="0"/>
              <a:t>Dit wordt gebruikt om objecten met elkaar te vergelijken.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nl-BE" dirty="0" err="1"/>
              <a:t>GetType</a:t>
            </a:r>
            <a:r>
              <a:rPr lang="nl-BE" dirty="0"/>
              <a:t>()</a:t>
            </a:r>
          </a:p>
          <a:p>
            <a:pPr marL="914400" lvl="2" indent="0">
              <a:buNone/>
            </a:pPr>
            <a:r>
              <a:rPr lang="nl-BE" dirty="0"/>
              <a:t>Hiermee is het mogelijk om .Net informatie op te vragen over het gebruikte type.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nl-BE" dirty="0"/>
          </a:p>
          <a:p>
            <a:pPr marL="914400" lvl="2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3731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nl-BE" dirty="0"/>
              <a:t>Labo: Interfaces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Herwerk de oefening van vorige les ‘Recept’:</a:t>
            </a:r>
          </a:p>
          <a:p>
            <a:endParaRPr lang="nl-BE" dirty="0">
              <a:solidFill>
                <a:schemeClr val="bg1"/>
              </a:solidFill>
            </a:endParaRPr>
          </a:p>
          <a:p>
            <a:r>
              <a:rPr lang="nl-BE" dirty="0">
                <a:solidFill>
                  <a:schemeClr val="bg1"/>
                </a:solidFill>
              </a:rPr>
              <a:t>Het programma moet dezelfde functionaliteiten hebben als de vorige oefening maar gebruik een interface in plaats van </a:t>
            </a:r>
            <a:r>
              <a:rPr lang="nl-BE" dirty="0" err="1">
                <a:solidFill>
                  <a:schemeClr val="bg1"/>
                </a:solidFill>
              </a:rPr>
              <a:t>delegates</a:t>
            </a:r>
            <a:r>
              <a:rPr lang="nl-BE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0574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FBD4BA0-5E13-4403-B4A7-40DF3A018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2F0806-F5D8-4CCD-A924-6CC3D7BB2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48C9CA8-31F2-4E7F-B5F8-52BB1996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590ED89-E9C6-402B-8700-DCDA6695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1A6861F9-7385-40F8-BA83-B8DFF7F33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41F8744-72EA-46E8-ABFE-852031D4A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F0E0968-3DB0-43C4-8318-A6D9119D4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3CE9E31-D43C-454C-BFBE-C030D98E2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927A156-CD49-44E3-BA78-CE0AA0250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B83C26B-3353-4E6D-86D4-9461A7A86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2FB70090-1FB7-4335-9B1E-1E7EC6A2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B862257F-455F-4E18-A480-B22E8EFE1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C9DF0C4-8430-481B-B3E7-B8F79BC0F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91D50B8E-D94F-4944-9FD2-08DD35E29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B0A066C-DC3D-4E53-AC63-00DF45416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2D040EF-76C0-496D-8C72-9DB143C3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15FC8221-21EA-4D83-809B-108B7E0C5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A181F7D-35FA-49F3-8BCB-5D7250BA4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88DFD0A-AECC-43FC-B06B-D2A8A2EB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1769DE60-D3FA-40D0-96A4-6BEAD0C38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18E5EA87-065F-44FB-B99A-484483E31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0BE463-FC6F-482A-B4A8-AE431F971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" r="-1" b="1693"/>
          <a:stretch/>
        </p:blipFill>
        <p:spPr>
          <a:xfrm>
            <a:off x="20" y="10"/>
            <a:ext cx="12188932" cy="5696067"/>
          </a:xfrm>
          <a:custGeom>
            <a:avLst/>
            <a:gdLst/>
            <a:ahLst/>
            <a:cxnLst/>
            <a:rect l="l" t="t" r="r" b="b"/>
            <a:pathLst>
              <a:path w="12188952" h="5696077">
                <a:moveTo>
                  <a:pt x="0" y="0"/>
                </a:moveTo>
                <a:lnTo>
                  <a:pt x="12188952" y="0"/>
                </a:lnTo>
                <a:lnTo>
                  <a:pt x="12188952" y="4710335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3700" y="4833875"/>
                </a:lnTo>
                <a:lnTo>
                  <a:pt x="3700" y="5696077"/>
                </a:lnTo>
                <a:lnTo>
                  <a:pt x="0" y="5696077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293" y="5567091"/>
            <a:ext cx="9436608" cy="78638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Meer </a:t>
            </a:r>
            <a:r>
              <a:rPr lang="en-US" sz="6000" dirty="0" err="1">
                <a:solidFill>
                  <a:schemeClr val="bg1"/>
                </a:solidFill>
              </a:rPr>
              <a:t>geavanceerde</a:t>
            </a:r>
            <a:r>
              <a:rPr lang="en-US" sz="6000" dirty="0">
                <a:solidFill>
                  <a:schemeClr val="bg1"/>
                </a:solidFill>
              </a:rPr>
              <a:t> C# topics</a:t>
            </a:r>
          </a:p>
        </p:txBody>
      </p:sp>
    </p:spTree>
    <p:extLst>
      <p:ext uri="{BB962C8B-B14F-4D97-AF65-F5344CB8AC3E}">
        <p14:creationId xmlns:p14="http://schemas.microsoft.com/office/powerpoint/2010/main" val="1454970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en-US" dirty="0"/>
              <a:t>Boxing</a:t>
            </a:r>
            <a:r>
              <a:rPr lang="nl-BE" dirty="0"/>
              <a:t> en </a:t>
            </a:r>
            <a:r>
              <a:rPr lang="en-US" dirty="0"/>
              <a:t>Unboxing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092117"/>
          </a:xfrm>
        </p:spPr>
        <p:txBody>
          <a:bodyPr>
            <a:normAutofit/>
          </a:bodyPr>
          <a:lstStyle/>
          <a:p>
            <a:r>
              <a:rPr lang="nl-BE" dirty="0"/>
              <a:t>Omdat elk type, ook value types, overgeërfd zijn van Object kunnen we dit gebruiken om een value type om te zetten naar een reference type. Dit noemen we </a:t>
            </a:r>
            <a:r>
              <a:rPr lang="nl-BE" b="1" dirty="0" err="1"/>
              <a:t>boxing</a:t>
            </a:r>
            <a:r>
              <a:rPr lang="nl-BE" dirty="0"/>
              <a:t>: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num = 3;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value type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num;  </a:t>
            </a:r>
            <a:r>
              <a:rPr lang="pt-BR" sz="1600" dirty="0">
                <a:solidFill>
                  <a:srgbClr val="008000"/>
                </a:solidFill>
                <a:latin typeface="Consolas" panose="020B0609020204030204" pitchFamily="49" charset="0"/>
              </a:rPr>
              <a:t>// reference type</a:t>
            </a:r>
            <a:endParaRPr lang="nl-BE" sz="1600" dirty="0"/>
          </a:p>
          <a:p>
            <a:r>
              <a:rPr lang="nl-BE" dirty="0"/>
              <a:t>Indien we later dit object terug willen overzetten naar zijn oorspronkelijk type doen we dit met een cast. Dit noemen we </a:t>
            </a:r>
            <a:r>
              <a:rPr lang="nl-BE" b="1" dirty="0" err="1"/>
              <a:t>unboxing</a:t>
            </a:r>
            <a:r>
              <a:rPr lang="nl-BE" dirty="0"/>
              <a:t>: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3;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box int into a reference type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num =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)x;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//unbox the reference type into a value type</a:t>
            </a:r>
            <a:endParaRPr lang="nl-BE" sz="16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5661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en-US" dirty="0"/>
              <a:t>Nullable types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092117"/>
          </a:xfrm>
        </p:spPr>
        <p:txBody>
          <a:bodyPr>
            <a:normAutofit/>
          </a:bodyPr>
          <a:lstStyle/>
          <a:p>
            <a:r>
              <a:rPr lang="nl-BE" dirty="0"/>
              <a:t>Als een value type niet bestaat dan is het standaard niet mogelijk om dit type een ongedefinieerd waarde te geven.</a:t>
            </a:r>
          </a:p>
          <a:p>
            <a:r>
              <a:rPr lang="nl-BE" dirty="0"/>
              <a:t>In reference types kunnen we de waarde </a:t>
            </a:r>
            <a:r>
              <a:rPr lang="nl-BE" dirty="0" err="1"/>
              <a:t>null</a:t>
            </a:r>
            <a:r>
              <a:rPr lang="nl-BE" dirty="0"/>
              <a:t> toekennen.</a:t>
            </a:r>
          </a:p>
          <a:p>
            <a:r>
              <a:rPr lang="nl-BE" dirty="0"/>
              <a:t>We kunnen dit bewerkstelligen door de waarden te boxen en te </a:t>
            </a:r>
            <a:r>
              <a:rPr lang="nl-BE" dirty="0" err="1"/>
              <a:t>unboxen</a:t>
            </a:r>
            <a:r>
              <a:rPr lang="nl-BE" dirty="0"/>
              <a:t>. Dit heeft als nadeel dat het werken met deze variabelen zeer omslachtig wordt.</a:t>
            </a:r>
          </a:p>
          <a:p>
            <a:r>
              <a:rPr lang="nl-BE" dirty="0"/>
              <a:t>Daarom kunnen we in C# een value type ‘</a:t>
            </a:r>
            <a:r>
              <a:rPr lang="en-US" b="1" dirty="0"/>
              <a:t>nullable</a:t>
            </a:r>
            <a:r>
              <a:rPr lang="nl-BE" dirty="0"/>
              <a:t>’ maken door er een </a:t>
            </a:r>
            <a:r>
              <a:rPr lang="nl-BE" b="1" dirty="0"/>
              <a:t>?</a:t>
            </a:r>
            <a:r>
              <a:rPr lang="nl-BE" dirty="0"/>
              <a:t> voor te plaatsen:</a:t>
            </a:r>
          </a:p>
          <a:p>
            <a:pPr marL="914400" lvl="2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Undefined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(a==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a = 3; </a:t>
            </a:r>
          </a:p>
          <a:p>
            <a:pPr marL="914400" lvl="2" indent="0">
              <a:buNone/>
            </a:pP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161879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Werken met </a:t>
            </a:r>
            <a:r>
              <a:rPr lang="nl-BE" dirty="0" err="1"/>
              <a:t>nullable</a:t>
            </a:r>
            <a:r>
              <a:rPr lang="nl-BE" dirty="0"/>
              <a:t> types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092117"/>
          </a:xfrm>
        </p:spPr>
        <p:txBody>
          <a:bodyPr>
            <a:normAutofit/>
          </a:bodyPr>
          <a:lstStyle/>
          <a:p>
            <a:r>
              <a:rPr lang="nl-BE" dirty="0"/>
              <a:t>Conversie: </a:t>
            </a:r>
          </a:p>
          <a:p>
            <a:pPr lvl="1"/>
            <a:r>
              <a:rPr lang="nl-BE" dirty="0"/>
              <a:t>van value naar reference 	=&gt; impliciet </a:t>
            </a:r>
          </a:p>
          <a:p>
            <a:pPr lvl="1"/>
            <a:r>
              <a:rPr lang="nl-BE" dirty="0"/>
              <a:t>van reference naar value 	=&gt; expliciet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? a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 = 6;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)a;</a:t>
            </a:r>
            <a:endParaRPr lang="nl-BE" sz="1600" dirty="0"/>
          </a:p>
          <a:p>
            <a:pPr lvl="2">
              <a:buFont typeface="Calibri" panose="020F0502020204030204" pitchFamily="34" charset="0"/>
              <a:buChar char="‼"/>
            </a:pPr>
            <a:r>
              <a:rPr lang="nl-BE" sz="2400" dirty="0"/>
              <a:t>Maar opgepast als de </a:t>
            </a:r>
            <a:r>
              <a:rPr lang="nl-BE" sz="2400" dirty="0" err="1"/>
              <a:t>nullable</a:t>
            </a:r>
            <a:r>
              <a:rPr lang="nl-BE" sz="2400" dirty="0"/>
              <a:t> variabele nog </a:t>
            </a:r>
            <a:r>
              <a:rPr lang="nl-BE" sz="2400" dirty="0" err="1"/>
              <a:t>null</a:t>
            </a:r>
            <a:r>
              <a:rPr lang="nl-BE" sz="2400" dirty="0"/>
              <a:t> blijkt te zijn dan krijgen we een </a:t>
            </a:r>
            <a:r>
              <a:rPr lang="nl-BE" sz="2400" dirty="0" err="1"/>
              <a:t>runtime</a:t>
            </a:r>
            <a:r>
              <a:rPr lang="nl-BE" sz="2400" dirty="0"/>
              <a:t> </a:t>
            </a:r>
            <a:r>
              <a:rPr lang="nl-BE" sz="2400" dirty="0" err="1"/>
              <a:t>exception</a:t>
            </a:r>
            <a:r>
              <a:rPr lang="nl-BE" sz="2400" dirty="0"/>
              <a:t> !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b =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)a;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System.InvalidOperationException</a:t>
            </a:r>
            <a:endParaRPr lang="nl-BE" sz="1600" b="1" dirty="0"/>
          </a:p>
          <a:p>
            <a:r>
              <a:rPr lang="nl-BE" dirty="0"/>
              <a:t>Om te controleren of het type een waarde bevat kunnen we de </a:t>
            </a:r>
            <a:r>
              <a:rPr lang="nl-BE" b="1" dirty="0" err="1"/>
              <a:t>HasValue</a:t>
            </a:r>
            <a:r>
              <a:rPr lang="nl-BE" dirty="0"/>
              <a:t> property gebruiken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b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a.HasValue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?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)a : 0;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//OK</a:t>
            </a:r>
            <a:endParaRPr lang="nl-BE" dirty="0"/>
          </a:p>
          <a:p>
            <a:endParaRPr lang="nl-BE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1531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918"/>
            <a:ext cx="10515600" cy="636661"/>
          </a:xfrm>
        </p:spPr>
        <p:txBody>
          <a:bodyPr>
            <a:normAutofit fontScale="90000"/>
          </a:bodyPr>
          <a:lstStyle/>
          <a:p>
            <a:r>
              <a:rPr lang="nl-BE" dirty="0"/>
              <a:t>Generische types of </a:t>
            </a:r>
            <a:r>
              <a:rPr lang="en-US" dirty="0"/>
              <a:t>Generics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8583"/>
            <a:ext cx="10515600" cy="5691499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Een generisch type is eigenlijk een voorlopige notatie die bij het declareren wordt vervangen door het echt gebruikte type.</a:t>
            </a:r>
          </a:p>
          <a:p>
            <a:r>
              <a:rPr lang="nl-BE" dirty="0"/>
              <a:t>Meestal aangeduid door de letter T en wordt geplaatst binnen groter en kleiner dan tekens: &lt;T&gt;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ArrayList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T[] _items;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currentPos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capacity=0) {</a:t>
            </a:r>
          </a:p>
          <a:p>
            <a:pPr marL="914400" lvl="2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_items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T[capacity &gt; 0 ? capacity : 1];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Add(T data) {</a:t>
            </a:r>
          </a:p>
          <a:p>
            <a:pPr marL="914400" lvl="2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EnsureCapacity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currentPos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_items[_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currentPos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= data;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private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EnsureCapacity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currentPos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 … }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nl-BE" dirty="0"/>
              <a:t>Bij de declaratie wordt het type T vervangen met het echte type. We spreken dan over ‘</a:t>
            </a:r>
            <a:r>
              <a:rPr lang="nl-BE" b="1" dirty="0"/>
              <a:t>open type</a:t>
            </a:r>
            <a:r>
              <a:rPr lang="nl-BE" dirty="0"/>
              <a:t>’ (= &lt;T&gt;) en ‘</a:t>
            </a:r>
            <a:r>
              <a:rPr lang="en-US" b="1" dirty="0"/>
              <a:t>closed</a:t>
            </a:r>
            <a:r>
              <a:rPr lang="nl-BE" b="1" dirty="0"/>
              <a:t> type</a:t>
            </a:r>
            <a:r>
              <a:rPr lang="nl-BE" dirty="0"/>
              <a:t>’ (=&lt;int&gt;,&lt;string&gt;…)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nl-BE" sz="1600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3918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553"/>
            <a:ext cx="10515600" cy="683664"/>
          </a:xfrm>
        </p:spPr>
        <p:txBody>
          <a:bodyPr>
            <a:normAutofit fontScale="90000"/>
          </a:bodyPr>
          <a:lstStyle/>
          <a:p>
            <a:r>
              <a:rPr lang="nl-BE" dirty="0"/>
              <a:t>Gebruik van ‘</a:t>
            </a:r>
            <a:r>
              <a:rPr lang="en-US" dirty="0"/>
              <a:t>generics</a:t>
            </a:r>
            <a:r>
              <a:rPr lang="nl-BE" dirty="0"/>
              <a:t>’ in functies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675"/>
            <a:ext cx="10515600" cy="5554765"/>
          </a:xfrm>
        </p:spPr>
        <p:txBody>
          <a:bodyPr>
            <a:normAutofit lnSpcReduction="10000"/>
          </a:bodyPr>
          <a:lstStyle/>
          <a:p>
            <a:r>
              <a:rPr lang="nl-BE" dirty="0"/>
              <a:t>Het is ook mogelijk om generische parameters te gebruiken in functies.</a:t>
            </a:r>
          </a:p>
          <a:p>
            <a:r>
              <a:rPr lang="nl-BE" dirty="0"/>
              <a:t>We declareren net zoals bij een klasse de </a:t>
            </a:r>
            <a:r>
              <a:rPr lang="nl-BE" dirty="0" err="1"/>
              <a:t>generics</a:t>
            </a:r>
            <a:r>
              <a:rPr lang="nl-BE" dirty="0"/>
              <a:t> na de declaratie van de functie en kunnen dan generische parameters declareren:</a:t>
            </a:r>
            <a:endParaRPr lang="nl-BE" sz="1600" dirty="0"/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Verwissel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 v1,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 v2)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T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v1;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v1 = v2;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v2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2;</a:t>
            </a:r>
          </a:p>
          <a:p>
            <a:pPr marL="914400" lvl="2" indent="0">
              <a:buNone/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Verwissel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a,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b);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$"a =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{a}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en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b =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{b}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sz="1600" dirty="0"/>
          </a:p>
          <a:p>
            <a:r>
              <a:rPr lang="nl-BE" dirty="0"/>
              <a:t>Enkel functies kunnen generische types declareren, fields, </a:t>
            </a:r>
            <a:r>
              <a:rPr lang="nl-BE" dirty="0" err="1"/>
              <a:t>constructors</a:t>
            </a:r>
            <a:r>
              <a:rPr lang="nl-BE" dirty="0"/>
              <a:t>, operators, events,… kunnen dit niet maar ze kunnen generische types die op klas niveau zijn gedeclareerd wel gebruiken!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_items[_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currentPos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 } }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426665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462"/>
            <a:ext cx="10515600" cy="709301"/>
          </a:xfrm>
        </p:spPr>
        <p:txBody>
          <a:bodyPr>
            <a:normAutofit/>
          </a:bodyPr>
          <a:lstStyle/>
          <a:p>
            <a:r>
              <a:rPr lang="nl-BE" dirty="0"/>
              <a:t>Generische types gebruiken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8764"/>
            <a:ext cx="10515600" cy="5691498"/>
          </a:xfrm>
        </p:spPr>
        <p:txBody>
          <a:bodyPr>
            <a:normAutofit/>
          </a:bodyPr>
          <a:lstStyle/>
          <a:p>
            <a:pPr>
              <a:tabLst>
                <a:tab pos="5521325" algn="l"/>
              </a:tabLst>
            </a:pPr>
            <a:r>
              <a:rPr lang="nl-BE" dirty="0" err="1"/>
              <a:t>Klasses</a:t>
            </a:r>
            <a:r>
              <a:rPr lang="nl-BE" dirty="0"/>
              <a:t> en functies kunnen meerdere generische types declareren.</a:t>
            </a:r>
          </a:p>
          <a:p>
            <a:pPr lvl="1">
              <a:tabLst>
                <a:tab pos="5521325" algn="l"/>
              </a:tabLst>
            </a:pPr>
            <a:r>
              <a:rPr lang="nl-BE" dirty="0"/>
              <a:t>Functies die meerdere generische types </a:t>
            </a:r>
            <a:r>
              <a:rPr lang="nl-BE" dirty="0" err="1"/>
              <a:t>overloaden</a:t>
            </a:r>
            <a:r>
              <a:rPr lang="nl-BE" dirty="0"/>
              <a:t> hebben dan ook een andere vorm dan functies met dezelfde naam die minder of geen types declareren</a:t>
            </a:r>
          </a:p>
          <a:p>
            <a:pPr marL="914400" lvl="2" indent="0">
              <a:buNone/>
              <a:tabLst>
                <a:tab pos="5521325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Dictionary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nl-BE" sz="1600" dirty="0"/>
          </a:p>
          <a:p>
            <a:pPr>
              <a:tabLst>
                <a:tab pos="5521325" algn="l"/>
              </a:tabLst>
            </a:pPr>
            <a:r>
              <a:rPr lang="nl-BE" dirty="0"/>
              <a:t>Default value van een generisch type kan niet </a:t>
            </a:r>
            <a:r>
              <a:rPr lang="nl-BE" dirty="0" err="1"/>
              <a:t>null</a:t>
            </a:r>
            <a:r>
              <a:rPr lang="nl-BE" dirty="0"/>
              <a:t> zijn aangezien we niet weten of het een value type is of een reference type.</a:t>
            </a:r>
          </a:p>
          <a:p>
            <a:pPr lvl="1">
              <a:tabLst>
                <a:tab pos="5521325" algn="l"/>
              </a:tabLst>
            </a:pPr>
            <a:r>
              <a:rPr lang="nl-BE" dirty="0"/>
              <a:t>Daarom gebruiken we de default() </a:t>
            </a:r>
            <a:r>
              <a:rPr lang="nl-BE" dirty="0" err="1"/>
              <a:t>keyword</a:t>
            </a:r>
            <a:endParaRPr lang="nl-BE" dirty="0"/>
          </a:p>
          <a:p>
            <a:pPr marL="914400" lvl="2" indent="0">
              <a:buNone/>
              <a:tabLst>
                <a:tab pos="5521325" algn="l"/>
              </a:tabLst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_item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int = 0, ref types = null</a:t>
            </a:r>
            <a:endParaRPr lang="nl-BE" sz="1600" dirty="0"/>
          </a:p>
          <a:p>
            <a:pPr>
              <a:tabLst>
                <a:tab pos="5521325" algn="l"/>
              </a:tabLst>
            </a:pPr>
            <a:r>
              <a:rPr lang="nl-BE" dirty="0"/>
              <a:t>We kunnen beperkingen opleggen aan het generisch type met het </a:t>
            </a:r>
            <a:r>
              <a:rPr lang="nl-BE" dirty="0" err="1"/>
              <a:t>keyword</a:t>
            </a:r>
            <a:r>
              <a:rPr lang="nl-BE" dirty="0"/>
              <a:t> </a:t>
            </a:r>
            <a:r>
              <a:rPr lang="nl-BE" b="1" dirty="0" err="1"/>
              <a:t>where</a:t>
            </a:r>
            <a:r>
              <a:rPr lang="nl-BE" dirty="0"/>
              <a:t>. Dit noemen we </a:t>
            </a:r>
            <a:r>
              <a:rPr lang="nl-BE" dirty="0" err="1"/>
              <a:t>generic</a:t>
            </a:r>
            <a:r>
              <a:rPr lang="nl-BE" dirty="0"/>
              <a:t> </a:t>
            </a:r>
            <a:r>
              <a:rPr lang="nl-BE" dirty="0" err="1"/>
              <a:t>constraints</a:t>
            </a:r>
            <a:r>
              <a:rPr lang="nl-BE" dirty="0"/>
              <a:t>.</a:t>
            </a:r>
          </a:p>
          <a:p>
            <a:pPr lvl="1">
              <a:tabLst>
                <a:tab pos="5521325" algn="l"/>
              </a:tabLst>
            </a:pPr>
            <a:r>
              <a:rPr lang="nl-BE" dirty="0" err="1"/>
              <a:t>Constraints</a:t>
            </a:r>
            <a:r>
              <a:rPr lang="nl-BE" dirty="0"/>
              <a:t>: base-class, interface, class, </a:t>
            </a:r>
            <a:r>
              <a:rPr lang="nl-BE" dirty="0" err="1"/>
              <a:t>struct</a:t>
            </a:r>
            <a:r>
              <a:rPr lang="nl-BE" dirty="0"/>
              <a:t>, new()</a:t>
            </a:r>
          </a:p>
          <a:p>
            <a:pPr marL="914400" lvl="2" indent="0">
              <a:buNone/>
              <a:tabLst>
                <a:tab pos="5521325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{…}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4770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462"/>
            <a:ext cx="10515600" cy="572569"/>
          </a:xfrm>
        </p:spPr>
        <p:txBody>
          <a:bodyPr>
            <a:normAutofit fontScale="90000"/>
          </a:bodyPr>
          <a:lstStyle/>
          <a:p>
            <a:r>
              <a:rPr lang="nl-BE" dirty="0"/>
              <a:t>Generische </a:t>
            </a:r>
            <a:r>
              <a:rPr lang="nl-BE" dirty="0" err="1"/>
              <a:t>delegate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2031"/>
            <a:ext cx="10515600" cy="5926507"/>
          </a:xfrm>
        </p:spPr>
        <p:txBody>
          <a:bodyPr>
            <a:normAutofit lnSpcReduction="10000"/>
          </a:bodyPr>
          <a:lstStyle/>
          <a:p>
            <a:r>
              <a:rPr lang="nl-BE" dirty="0"/>
              <a:t>Het is ook mogelijk om generische parameters te gebruiken in </a:t>
            </a:r>
            <a:r>
              <a:rPr lang="nl-BE" dirty="0" err="1"/>
              <a:t>delegates</a:t>
            </a:r>
            <a:r>
              <a:rPr lang="nl-BE" dirty="0"/>
              <a:t>.</a:t>
            </a:r>
          </a:p>
          <a:p>
            <a:r>
              <a:rPr lang="nl-BE" dirty="0"/>
              <a:t>Dit geeft de mogelijkheid om een </a:t>
            </a:r>
            <a:r>
              <a:rPr lang="nl-BE" dirty="0" err="1"/>
              <a:t>delegate</a:t>
            </a:r>
            <a:r>
              <a:rPr lang="nl-BE" dirty="0"/>
              <a:t> functie te maken die kan gelden voor elk type.</a:t>
            </a:r>
          </a:p>
          <a:p>
            <a:pPr marL="914400" lvl="2" indent="0">
              <a:buNone/>
            </a:pPr>
            <a:r>
              <a:rPr lang="de-DE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 </a:t>
            </a:r>
            <a:r>
              <a:rPr lang="de-DE" sz="14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IsGreatherThen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400" b="1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&gt;(T t1,T t2);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T[] _items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capacity=0)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_items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T[capacity &gt; 0 ? capacity : 1];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Sort(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IsGreatherThen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&lt;T&gt;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…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t1,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t2)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.Compare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(t1,t2) &lt;0 ? t1 : t2;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sz="1400" dirty="0" err="1">
                <a:solidFill>
                  <a:srgbClr val="628C98"/>
                </a:solidFill>
                <a:latin typeface="Consolas" panose="020B0609020204030204" pitchFamily="49" charset="0"/>
              </a:rPr>
              <a:t>ArrayList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91440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myList.Sort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nl-BE" sz="14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5529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en-US" dirty="0"/>
              <a:t>Inheritance = </a:t>
            </a:r>
            <a:r>
              <a:rPr lang="en-US" dirty="0" err="1"/>
              <a:t>overerving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275"/>
            <a:ext cx="10515600" cy="5249654"/>
          </a:xfrm>
        </p:spPr>
        <p:txBody>
          <a:bodyPr>
            <a:normAutofit lnSpcReduction="10000"/>
          </a:bodyPr>
          <a:lstStyle/>
          <a:p>
            <a:r>
              <a:rPr lang="nl-BE" dirty="0"/>
              <a:t>Een klasse kan ‘overerven’ van andere klassen om zo hun functionaliteiten uit te breiden. Dit noemt men </a:t>
            </a:r>
            <a:r>
              <a:rPr lang="en-US" dirty="0"/>
              <a:t>inheritance</a:t>
            </a:r>
          </a:p>
          <a:p>
            <a:pPr marL="1371600" lvl="3" indent="0">
              <a:buNone/>
            </a:pP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ParentClass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1371600" lvl="3" indent="0">
              <a:buNone/>
            </a:pP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{…}</a:t>
            </a:r>
          </a:p>
          <a:p>
            <a:pPr marL="1371600" lvl="3" indent="0">
              <a:buNone/>
            </a:pP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371600" lvl="3" indent="0">
              <a:buNone/>
            </a:pP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ChildClass</a:t>
            </a:r>
            <a:r>
              <a:rPr lang="nl-BE" sz="16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nl-B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nl-B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ParentClass</a:t>
            </a:r>
            <a:r>
              <a:rPr lang="nl-B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371600" lvl="3" indent="0">
              <a:buNone/>
            </a:pP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  <a:p>
            <a:r>
              <a:rPr lang="nl-BE" dirty="0" err="1"/>
              <a:t>ChildClass</a:t>
            </a:r>
            <a:r>
              <a:rPr lang="nl-BE" dirty="0"/>
              <a:t> erft dus van </a:t>
            </a:r>
            <a:r>
              <a:rPr lang="nl-BE" dirty="0" err="1"/>
              <a:t>ParentClass</a:t>
            </a:r>
            <a:r>
              <a:rPr lang="nl-BE" dirty="0"/>
              <a:t>: </a:t>
            </a:r>
            <a:r>
              <a:rPr lang="nl-BE" dirty="0" err="1"/>
              <a:t>ChildClass</a:t>
            </a:r>
            <a:r>
              <a:rPr lang="nl-BE" dirty="0"/>
              <a:t> : </a:t>
            </a:r>
            <a:r>
              <a:rPr lang="en-US" b="1" dirty="0"/>
              <a:t>derived</a:t>
            </a:r>
            <a:r>
              <a:rPr lang="nl-BE" dirty="0"/>
              <a:t> class.</a:t>
            </a:r>
          </a:p>
          <a:p>
            <a:r>
              <a:rPr lang="nl-BE" dirty="0" err="1"/>
              <a:t>ChildClass</a:t>
            </a:r>
            <a:r>
              <a:rPr lang="nl-BE" dirty="0"/>
              <a:t> kan beschikken over alles wat de </a:t>
            </a:r>
            <a:r>
              <a:rPr lang="en-US" dirty="0"/>
              <a:t>parent</a:t>
            </a:r>
            <a:r>
              <a:rPr lang="nl-BE" dirty="0"/>
              <a:t> heeft en kan daarbovenop nog extra functionaliteiten toevoegen.</a:t>
            </a:r>
          </a:p>
          <a:p>
            <a:r>
              <a:rPr lang="nl-BE" dirty="0"/>
              <a:t>De private members van de </a:t>
            </a:r>
            <a:r>
              <a:rPr lang="nl-BE" dirty="0" err="1"/>
              <a:t>parent</a:t>
            </a:r>
            <a:r>
              <a:rPr lang="nl-BE" dirty="0"/>
              <a:t> class kunnen enkel door de </a:t>
            </a:r>
            <a:r>
              <a:rPr lang="nl-BE" dirty="0" err="1"/>
              <a:t>parent</a:t>
            </a:r>
            <a:r>
              <a:rPr lang="nl-BE" dirty="0"/>
              <a:t> gebruikt worden.</a:t>
            </a:r>
          </a:p>
          <a:p>
            <a:r>
              <a:rPr lang="nl-BE" dirty="0"/>
              <a:t>De ‘</a:t>
            </a:r>
            <a:r>
              <a:rPr lang="nl-BE" b="1" dirty="0" err="1"/>
              <a:t>protected</a:t>
            </a:r>
            <a:r>
              <a:rPr lang="nl-BE" dirty="0"/>
              <a:t>’ </a:t>
            </a:r>
            <a:r>
              <a:rPr lang="en-US" dirty="0"/>
              <a:t>access modifier </a:t>
            </a:r>
            <a:r>
              <a:rPr lang="nl-BE" dirty="0"/>
              <a:t>laat toe dat ook de </a:t>
            </a:r>
            <a:r>
              <a:rPr lang="en-US" dirty="0"/>
              <a:t>derived</a:t>
            </a:r>
            <a:r>
              <a:rPr lang="nl-BE" dirty="0"/>
              <a:t> classes die onderdelen kunnen gebruiken.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359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829"/>
            <a:ext cx="10515600" cy="743484"/>
          </a:xfrm>
        </p:spPr>
        <p:txBody>
          <a:bodyPr/>
          <a:lstStyle/>
          <a:p>
            <a:r>
              <a:rPr lang="nl-BE" dirty="0"/>
              <a:t>‘</a:t>
            </a:r>
            <a:r>
              <a:rPr lang="nl-BE" dirty="0" err="1"/>
              <a:t>Func</a:t>
            </a:r>
            <a:r>
              <a:rPr lang="nl-BE" dirty="0"/>
              <a:t>’ en ‘Action’ </a:t>
            </a:r>
            <a:r>
              <a:rPr lang="nl-BE" dirty="0" err="1"/>
              <a:t>delegates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202" y="1076770"/>
            <a:ext cx="11485548" cy="5533401"/>
          </a:xfrm>
        </p:spPr>
        <p:txBody>
          <a:bodyPr>
            <a:normAutofit/>
          </a:bodyPr>
          <a:lstStyle/>
          <a:p>
            <a:r>
              <a:rPr lang="nl-BE" dirty="0"/>
              <a:t>In de .Net System </a:t>
            </a:r>
            <a:r>
              <a:rPr lang="nl-BE" dirty="0" err="1"/>
              <a:t>namespace</a:t>
            </a:r>
            <a:r>
              <a:rPr lang="nl-BE" dirty="0"/>
              <a:t> zijn een set van generische </a:t>
            </a:r>
            <a:r>
              <a:rPr lang="nl-BE" dirty="0" err="1"/>
              <a:t>delegates</a:t>
            </a:r>
            <a:r>
              <a:rPr lang="nl-BE" dirty="0"/>
              <a:t> gespecifieerd die bijna elke vorm van functies kunnen aannemen.</a:t>
            </a:r>
          </a:p>
          <a:p>
            <a:pPr marL="914400" lvl="2" indent="0">
              <a:buNone/>
            </a:pP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&gt;(T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&gt;(T1 arg1,T2 arg2);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&gt;(T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&gt;(T1 arg1,T2 arg2);</a:t>
            </a:r>
          </a:p>
          <a:p>
            <a:pPr marL="914400" lvl="2" indent="0">
              <a:buNone/>
            </a:pPr>
            <a:r>
              <a:rPr lang="nl-BE" sz="1600" dirty="0"/>
              <a:t>…</a:t>
            </a:r>
            <a:endParaRPr lang="nl-BE" dirty="0"/>
          </a:p>
          <a:p>
            <a:r>
              <a:rPr lang="nl-BE" dirty="0"/>
              <a:t>Deze </a:t>
            </a:r>
            <a:r>
              <a:rPr lang="nl-BE" dirty="0" err="1"/>
              <a:t>delegates</a:t>
            </a:r>
            <a:r>
              <a:rPr lang="nl-BE" dirty="0"/>
              <a:t> zijn beperkt doordat ze </a:t>
            </a:r>
            <a:r>
              <a:rPr lang="nl-BE" b="1" dirty="0"/>
              <a:t>geen ref </a:t>
            </a:r>
            <a:r>
              <a:rPr lang="nl-BE" dirty="0"/>
              <a:t>of </a:t>
            </a:r>
            <a:r>
              <a:rPr lang="nl-BE" b="1" dirty="0"/>
              <a:t>out</a:t>
            </a:r>
            <a:r>
              <a:rPr lang="nl-BE" dirty="0"/>
              <a:t> </a:t>
            </a:r>
            <a:r>
              <a:rPr lang="nl-BE" b="1" dirty="0"/>
              <a:t>parameters</a:t>
            </a:r>
            <a:r>
              <a:rPr lang="nl-BE" dirty="0"/>
              <a:t> aanvaarden.</a:t>
            </a:r>
          </a:p>
          <a:p>
            <a:r>
              <a:rPr lang="nl-BE" dirty="0"/>
              <a:t>Omdat we generische functies kunnen </a:t>
            </a:r>
            <a:r>
              <a:rPr lang="nl-BE" dirty="0" err="1"/>
              <a:t>overloaden</a:t>
            </a:r>
            <a:r>
              <a:rPr lang="nl-BE" dirty="0"/>
              <a:t> kunnen </a:t>
            </a:r>
            <a:r>
              <a:rPr lang="nl-BE" dirty="0" err="1"/>
              <a:t>Func</a:t>
            </a:r>
            <a:r>
              <a:rPr lang="nl-BE" dirty="0"/>
              <a:t> en Action gebruikt worden tot 16 parameters.</a:t>
            </a:r>
          </a:p>
          <a:p>
            <a:r>
              <a:rPr lang="nl-BE" dirty="0"/>
              <a:t>De in- en </a:t>
            </a:r>
            <a:r>
              <a:rPr lang="nl-BE" dirty="0" err="1"/>
              <a:t>outkeywords</a:t>
            </a:r>
            <a:r>
              <a:rPr lang="nl-BE" dirty="0"/>
              <a:t> kunnen gebruikt worden om aan te duiden dat het enkel gaat om input of output </a:t>
            </a:r>
            <a:r>
              <a:rPr lang="nl-BE" dirty="0" err="1"/>
              <a:t>generics</a:t>
            </a:r>
            <a:r>
              <a:rPr lang="nl-BE" dirty="0"/>
              <a:t>. Dit noemen we </a:t>
            </a:r>
            <a:r>
              <a:rPr lang="nl-BE" b="1" dirty="0"/>
              <a:t>parameter </a:t>
            </a:r>
            <a:r>
              <a:rPr lang="nl-BE" b="1" dirty="0" err="1"/>
              <a:t>variance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147223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Gebruik van ‘</a:t>
            </a:r>
            <a:r>
              <a:rPr lang="nl-BE" dirty="0" err="1"/>
              <a:t>Func</a:t>
            </a:r>
            <a:r>
              <a:rPr lang="nl-BE" dirty="0"/>
              <a:t>’ en ‘Action’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923" y="1275126"/>
            <a:ext cx="11759013" cy="5092117"/>
          </a:xfrm>
        </p:spPr>
        <p:txBody>
          <a:bodyPr>
            <a:normAutofit/>
          </a:bodyPr>
          <a:lstStyle/>
          <a:p>
            <a:r>
              <a:rPr lang="nl-BE" dirty="0" err="1"/>
              <a:t>Func</a:t>
            </a:r>
            <a:r>
              <a:rPr lang="nl-BE" dirty="0"/>
              <a:t> en Action </a:t>
            </a:r>
            <a:r>
              <a:rPr lang="nl-BE" dirty="0" err="1"/>
              <a:t>delegates</a:t>
            </a:r>
            <a:r>
              <a:rPr lang="nl-BE" dirty="0"/>
              <a:t> zijn een standaard oplossing en kunnen vaak gebruikt worden </a:t>
            </a:r>
            <a:r>
              <a:rPr lang="nl-BE" dirty="0" err="1"/>
              <a:t>ipv</a:t>
            </a:r>
            <a:r>
              <a:rPr lang="nl-BE" dirty="0"/>
              <a:t> eigen </a:t>
            </a:r>
            <a:r>
              <a:rPr lang="nl-BE" dirty="0" err="1"/>
              <a:t>delegates</a:t>
            </a:r>
            <a:r>
              <a:rPr lang="nl-BE" dirty="0"/>
              <a:t> te declareren.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SelectItemTest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s)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s[0] &lt;=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'g'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? s 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"---"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 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914400" lvl="2" indent="0">
              <a:buNone/>
            </a:pP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[] items = { </a:t>
            </a:r>
            <a:r>
              <a:rPr lang="nl-NL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dierenvoer"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"groenten"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"zout"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"eieren"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"spek</a:t>
            </a:r>
            <a:r>
              <a:rPr lang="nl-NL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28C98"/>
                </a:solidFill>
                <a:latin typeface="Consolas" panose="020B0609020204030204" pitchFamily="49" charset="0"/>
              </a:rPr>
              <a:t>IEnumerable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result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items.Select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SelectItemTest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600" dirty="0"/>
          </a:p>
          <a:p>
            <a:r>
              <a:rPr lang="nl-BE" dirty="0"/>
              <a:t>Ze worden ook gebruikt door de nieuwe functies van het framework (na de introductie van </a:t>
            </a:r>
            <a:r>
              <a:rPr lang="nl-BE" dirty="0" err="1"/>
              <a:t>Generics</a:t>
            </a:r>
            <a:r>
              <a:rPr lang="nl-BE" dirty="0"/>
              <a:t>) zoals LINQ en in </a:t>
            </a:r>
            <a:r>
              <a:rPr lang="nl-BE" dirty="0" err="1"/>
              <a:t>Lambda</a:t>
            </a:r>
            <a:r>
              <a:rPr lang="nl-BE" dirty="0"/>
              <a:t> expressies.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 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914400" lvl="2" indent="0">
              <a:buNone/>
            </a:pP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[] items = { </a:t>
            </a:r>
            <a:r>
              <a:rPr lang="nl-NL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dierenvoer"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"groenten"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"zout"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"eieren"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"spek</a:t>
            </a:r>
            <a:r>
              <a:rPr lang="nl-NL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914400" lvl="2" indent="0">
              <a:buNone/>
            </a:pP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result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items.Select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s,outStr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=&gt;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s[0] &lt;=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'g'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? s 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"---"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6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4566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Extension </a:t>
            </a:r>
            <a:r>
              <a:rPr lang="nl-BE" dirty="0" err="1"/>
              <a:t>methods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092117"/>
          </a:xfrm>
        </p:spPr>
        <p:txBody>
          <a:bodyPr>
            <a:normAutofit/>
          </a:bodyPr>
          <a:lstStyle/>
          <a:p>
            <a:r>
              <a:rPr lang="nl-BE" dirty="0"/>
              <a:t>Met extension </a:t>
            </a:r>
            <a:r>
              <a:rPr lang="nl-BE" dirty="0" err="1"/>
              <a:t>methods</a:t>
            </a:r>
            <a:r>
              <a:rPr lang="nl-BE" dirty="0"/>
              <a:t> kunnen we bestaande types uitbreiden met nieuwe functies zonder het originele type te wijzigen.</a:t>
            </a:r>
          </a:p>
          <a:p>
            <a:r>
              <a:rPr lang="nl-BE" dirty="0"/>
              <a:t>Opbouw van een extension </a:t>
            </a:r>
            <a:r>
              <a:rPr lang="nl-BE" dirty="0" err="1"/>
              <a:t>method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Een extension </a:t>
            </a:r>
            <a:r>
              <a:rPr lang="nl-BE" dirty="0" err="1"/>
              <a:t>method</a:t>
            </a:r>
            <a:r>
              <a:rPr lang="nl-BE" dirty="0"/>
              <a:t> moet altijd een </a:t>
            </a:r>
            <a:r>
              <a:rPr lang="nl-BE" b="1" dirty="0"/>
              <a:t>statische functie</a:t>
            </a:r>
            <a:r>
              <a:rPr lang="nl-BE" dirty="0"/>
              <a:t> zijn.</a:t>
            </a:r>
          </a:p>
          <a:p>
            <a:pPr lvl="1"/>
            <a:r>
              <a:rPr lang="nl-BE" dirty="0"/>
              <a:t>Het moet ook </a:t>
            </a:r>
            <a:r>
              <a:rPr lang="nl-BE" b="1" dirty="0"/>
              <a:t>gedeclareerd</a:t>
            </a:r>
            <a:r>
              <a:rPr lang="nl-BE" dirty="0"/>
              <a:t> worden </a:t>
            </a:r>
            <a:r>
              <a:rPr lang="nl-BE" b="1" dirty="0"/>
              <a:t>in</a:t>
            </a:r>
            <a:r>
              <a:rPr lang="nl-BE" dirty="0"/>
              <a:t> een </a:t>
            </a:r>
            <a:r>
              <a:rPr lang="nl-BE" b="1" dirty="0"/>
              <a:t>statische klasse.</a:t>
            </a:r>
          </a:p>
          <a:p>
            <a:pPr lvl="1"/>
            <a:r>
              <a:rPr lang="nl-BE" dirty="0"/>
              <a:t>De eerste parameter moet het type zijn dat wordt uitgebreid en met het </a:t>
            </a:r>
            <a:r>
              <a:rPr lang="nl-BE" dirty="0" err="1"/>
              <a:t>keyword</a:t>
            </a:r>
            <a:r>
              <a:rPr lang="nl-BE" dirty="0"/>
              <a:t> </a:t>
            </a:r>
            <a:r>
              <a:rPr lang="nl-BE" b="1" dirty="0" err="1"/>
              <a:t>this</a:t>
            </a:r>
            <a:r>
              <a:rPr lang="nl-BE" dirty="0"/>
              <a:t> gedecoreerd worden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MyExtensions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NotNullOrEmpty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str) {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.IsNullOrEmpty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(str);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lvl="2"/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Lege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string"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NotNullOrEmpty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"Vol"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Leeg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sz="1600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3252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nl-BE" dirty="0"/>
              <a:t>Labo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148" y="0"/>
            <a:ext cx="7299851" cy="6858000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l-BE" sz="2200" dirty="0">
                <a:solidFill>
                  <a:schemeClr val="bg1"/>
                </a:solidFill>
              </a:rPr>
              <a:t>Maak een </a:t>
            </a:r>
            <a:r>
              <a:rPr lang="nl-BE" sz="2200" dirty="0" err="1">
                <a:solidFill>
                  <a:schemeClr val="bg1"/>
                </a:solidFill>
              </a:rPr>
              <a:t>Utils</a:t>
            </a:r>
            <a:r>
              <a:rPr lang="nl-BE" sz="2200" dirty="0">
                <a:solidFill>
                  <a:schemeClr val="bg1"/>
                </a:solidFill>
              </a:rPr>
              <a:t> of Gereedschap klas aan waarin je volgende extension </a:t>
            </a:r>
            <a:r>
              <a:rPr lang="nl-BE" sz="2200" dirty="0" err="1">
                <a:solidFill>
                  <a:schemeClr val="bg1"/>
                </a:solidFill>
              </a:rPr>
              <a:t>methods</a:t>
            </a:r>
            <a:r>
              <a:rPr lang="nl-BE" sz="2200" dirty="0">
                <a:solidFill>
                  <a:schemeClr val="bg1"/>
                </a:solidFill>
              </a:rPr>
              <a:t> maakt:</a:t>
            </a:r>
          </a:p>
          <a:p>
            <a:pPr lvl="1"/>
            <a:r>
              <a:rPr lang="nl-BE" sz="2200" dirty="0">
                <a:solidFill>
                  <a:schemeClr val="bg1"/>
                </a:solidFill>
              </a:rPr>
              <a:t>Controleren of een array niet </a:t>
            </a:r>
            <a:r>
              <a:rPr lang="nl-BE" sz="2200" dirty="0" err="1">
                <a:solidFill>
                  <a:schemeClr val="bg1"/>
                </a:solidFill>
              </a:rPr>
              <a:t>null</a:t>
            </a:r>
            <a:r>
              <a:rPr lang="nl-BE" sz="2200" dirty="0">
                <a:solidFill>
                  <a:schemeClr val="bg1"/>
                </a:solidFill>
              </a:rPr>
              <a:t> of leeg is.</a:t>
            </a:r>
          </a:p>
          <a:p>
            <a:pPr lvl="1"/>
            <a:r>
              <a:rPr lang="nl-BE" sz="2200" dirty="0">
                <a:solidFill>
                  <a:schemeClr val="bg1"/>
                </a:solidFill>
              </a:rPr>
              <a:t>Controleert of een string niet </a:t>
            </a:r>
            <a:r>
              <a:rPr lang="nl-BE" sz="2200" dirty="0" err="1">
                <a:solidFill>
                  <a:schemeClr val="bg1"/>
                </a:solidFill>
              </a:rPr>
              <a:t>null</a:t>
            </a:r>
            <a:r>
              <a:rPr lang="nl-BE" sz="2200" dirty="0">
                <a:solidFill>
                  <a:schemeClr val="bg1"/>
                </a:solidFill>
              </a:rPr>
              <a:t> of leeg is.</a:t>
            </a:r>
          </a:p>
          <a:p>
            <a:pPr lvl="2"/>
            <a:r>
              <a:rPr lang="nl-BE" sz="2200" dirty="0">
                <a:solidFill>
                  <a:schemeClr val="bg1"/>
                </a:solidFill>
              </a:rPr>
              <a:t>Geef beide functies dezelfde naam</a:t>
            </a:r>
          </a:p>
          <a:p>
            <a:pPr lvl="1"/>
            <a:r>
              <a:rPr lang="nl-BE" sz="2200" dirty="0">
                <a:solidFill>
                  <a:schemeClr val="bg1"/>
                </a:solidFill>
              </a:rPr>
              <a:t>Die ervoor zorgt dat de eerste letter van een string een hoofdletter is.</a:t>
            </a:r>
          </a:p>
          <a:p>
            <a:pPr lvl="1"/>
            <a:endParaRPr lang="nl-BE" sz="2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l-BE" sz="2200" dirty="0">
                <a:solidFill>
                  <a:schemeClr val="bg1"/>
                </a:solidFill>
              </a:rPr>
              <a:t>Maak een CLI functie aan waarin je tracht een int om te zetten naar een string.</a:t>
            </a:r>
          </a:p>
          <a:p>
            <a:pPr lvl="1"/>
            <a:r>
              <a:rPr lang="nl-BE" sz="2200" dirty="0">
                <a:solidFill>
                  <a:schemeClr val="bg1"/>
                </a:solidFill>
              </a:rPr>
              <a:t>Gebruik hiervoor enkel de </a:t>
            </a:r>
            <a:r>
              <a:rPr lang="nl-BE" sz="2200" b="1" dirty="0" err="1">
                <a:solidFill>
                  <a:schemeClr val="bg1"/>
                </a:solidFill>
              </a:rPr>
              <a:t>Parse</a:t>
            </a:r>
            <a:r>
              <a:rPr lang="nl-BE" sz="2200" dirty="0">
                <a:solidFill>
                  <a:schemeClr val="bg1"/>
                </a:solidFill>
              </a:rPr>
              <a:t> functie.</a:t>
            </a:r>
          </a:p>
          <a:p>
            <a:pPr lvl="1"/>
            <a:r>
              <a:rPr lang="nl-BE" sz="2200" dirty="0">
                <a:solidFill>
                  <a:schemeClr val="bg1"/>
                </a:solidFill>
              </a:rPr>
              <a:t>Gebruik ook een </a:t>
            </a:r>
            <a:r>
              <a:rPr lang="nl-BE" sz="2200" dirty="0" err="1">
                <a:solidFill>
                  <a:schemeClr val="bg1"/>
                </a:solidFill>
              </a:rPr>
              <a:t>try</a:t>
            </a:r>
            <a:r>
              <a:rPr lang="nl-BE" sz="2200" dirty="0">
                <a:solidFill>
                  <a:schemeClr val="bg1"/>
                </a:solidFill>
              </a:rPr>
              <a:t> – catch blok en geef de boodschap van de </a:t>
            </a:r>
            <a:r>
              <a:rPr lang="nl-BE" sz="2200" dirty="0" err="1">
                <a:solidFill>
                  <a:schemeClr val="bg1"/>
                </a:solidFill>
              </a:rPr>
              <a:t>Exception</a:t>
            </a:r>
            <a:r>
              <a:rPr lang="nl-BE" sz="2200" dirty="0">
                <a:solidFill>
                  <a:schemeClr val="bg1"/>
                </a:solidFill>
              </a:rPr>
              <a:t> weer op het scherm wanneer de </a:t>
            </a:r>
            <a:r>
              <a:rPr lang="nl-BE" sz="2200" dirty="0" err="1">
                <a:solidFill>
                  <a:schemeClr val="bg1"/>
                </a:solidFill>
              </a:rPr>
              <a:t>parse</a:t>
            </a:r>
            <a:r>
              <a:rPr lang="nl-BE" sz="2200" dirty="0">
                <a:solidFill>
                  <a:schemeClr val="bg1"/>
                </a:solidFill>
              </a:rPr>
              <a:t> faalt samen met de relevante informatie zoals stack </a:t>
            </a:r>
            <a:r>
              <a:rPr lang="nl-BE" sz="2200" dirty="0" err="1">
                <a:solidFill>
                  <a:schemeClr val="bg1"/>
                </a:solidFill>
              </a:rPr>
              <a:t>trace</a:t>
            </a:r>
            <a:r>
              <a:rPr lang="nl-BE" sz="22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27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092117"/>
          </a:xfrm>
        </p:spPr>
        <p:txBody>
          <a:bodyPr>
            <a:normAutofit/>
          </a:bodyPr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1995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E003-AB51-4C69-960E-6A35F05D0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8128"/>
          </a:xfrm>
        </p:spPr>
        <p:txBody>
          <a:bodyPr>
            <a:normAutofit fontScale="90000"/>
          </a:bodyPr>
          <a:lstStyle/>
          <a:p>
            <a:r>
              <a:rPr lang="nl-BE" dirty="0" err="1"/>
              <a:t>Upcast</a:t>
            </a:r>
            <a:r>
              <a:rPr lang="nl-BE" dirty="0"/>
              <a:t> en downcast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58748-77AC-47B9-B970-EC7EB918C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29"/>
            <a:ext cx="10515600" cy="5472129"/>
          </a:xfrm>
        </p:spPr>
        <p:txBody>
          <a:bodyPr>
            <a:normAutofit/>
          </a:bodyPr>
          <a:lstStyle/>
          <a:p>
            <a:r>
              <a:rPr lang="nl-BE" dirty="0"/>
              <a:t>Impliciet </a:t>
            </a:r>
            <a:r>
              <a:rPr lang="nl-BE" dirty="0" err="1"/>
              <a:t>upcast</a:t>
            </a:r>
            <a:r>
              <a:rPr lang="nl-BE" dirty="0"/>
              <a:t> naar een base class referentie</a:t>
            </a:r>
          </a:p>
          <a:p>
            <a:r>
              <a:rPr lang="nl-BE" dirty="0"/>
              <a:t>Expliciet downcast naar een </a:t>
            </a:r>
            <a:r>
              <a:rPr lang="nl-BE" dirty="0" err="1"/>
              <a:t>subclass</a:t>
            </a:r>
            <a:r>
              <a:rPr lang="nl-BE" dirty="0"/>
              <a:t> referentie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address;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/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Demo()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Client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Client();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Person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Implicit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: VALID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i="1" dirty="0" err="1">
                <a:solidFill>
                  <a:srgbClr val="C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sz="1400" i="1" dirty="0" err="1">
                <a:solidFill>
                  <a:srgbClr val="C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Implicit downcast : NOT VALID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(Client)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Explicit downcast: VALID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8138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E003-AB51-4C69-960E-6A35F05D0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542"/>
            <a:ext cx="10515600" cy="514863"/>
          </a:xfrm>
        </p:spPr>
        <p:txBody>
          <a:bodyPr>
            <a:normAutofit fontScale="90000"/>
          </a:bodyPr>
          <a:lstStyle/>
          <a:p>
            <a:r>
              <a:rPr lang="nl-BE" dirty="0"/>
              <a:t>Object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58748-77AC-47B9-B970-EC7EB918C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0877"/>
            <a:ext cx="10515600" cy="5700582"/>
          </a:xfrm>
        </p:spPr>
        <p:txBody>
          <a:bodyPr>
            <a:normAutofit/>
          </a:bodyPr>
          <a:lstStyle/>
          <a:p>
            <a:r>
              <a:rPr lang="nl-BE" dirty="0"/>
              <a:t>Indien een expliciete cast faalt, wordt er een </a:t>
            </a:r>
            <a:r>
              <a:rPr lang="nl-BE" dirty="0" err="1"/>
              <a:t>InvalidCastException</a:t>
            </a:r>
            <a:r>
              <a:rPr lang="nl-BE" dirty="0"/>
              <a:t> geworpen.</a:t>
            </a:r>
          </a:p>
          <a:p>
            <a:r>
              <a:rPr lang="nl-BE" dirty="0"/>
              <a:t>Om veilige cast uit te voeren:</a:t>
            </a:r>
          </a:p>
          <a:p>
            <a:pPr lvl="1"/>
            <a:r>
              <a:rPr lang="nl-BE" dirty="0"/>
              <a:t>We kunnen een expliciete cast uitvoeren met de ‘</a:t>
            </a:r>
            <a:r>
              <a:rPr lang="nl-BE" b="1" dirty="0"/>
              <a:t>as</a:t>
            </a:r>
            <a:r>
              <a:rPr lang="nl-BE" dirty="0"/>
              <a:t>’ operator. Indien de cast </a:t>
            </a:r>
            <a:r>
              <a:rPr lang="nl-BE" b="1" dirty="0"/>
              <a:t>faalt,</a:t>
            </a:r>
            <a:r>
              <a:rPr lang="nl-BE" dirty="0"/>
              <a:t> wordt er een </a:t>
            </a:r>
            <a:r>
              <a:rPr lang="nl-BE" b="1" dirty="0" err="1"/>
              <a:t>null</a:t>
            </a:r>
            <a:r>
              <a:rPr lang="nl-BE" dirty="0"/>
              <a:t> reference teruggegeven i.p.v. een </a:t>
            </a:r>
            <a:r>
              <a:rPr lang="nl-BE" dirty="0" err="1"/>
              <a:t>exception</a:t>
            </a:r>
            <a:r>
              <a:rPr lang="nl-BE" dirty="0"/>
              <a:t>.</a:t>
            </a:r>
          </a:p>
          <a:p>
            <a:pPr lvl="1"/>
            <a:r>
              <a:rPr lang="nl-BE" dirty="0"/>
              <a:t>Eerst </a:t>
            </a:r>
            <a:r>
              <a:rPr lang="nl-BE" b="1" dirty="0"/>
              <a:t>testen</a:t>
            </a:r>
            <a:r>
              <a:rPr lang="nl-BE" dirty="0"/>
              <a:t> of het object van het juiste type is overgeërfd met de ‘</a:t>
            </a:r>
            <a:r>
              <a:rPr lang="nl-BE" b="1" dirty="0"/>
              <a:t>is</a:t>
            </a:r>
            <a:r>
              <a:rPr lang="nl-BE" dirty="0"/>
              <a:t>’ operator.</a:t>
            </a:r>
          </a:p>
          <a:p>
            <a:pPr lvl="1"/>
            <a:r>
              <a:rPr lang="nl-BE" dirty="0"/>
              <a:t>Vanaf C# 7 kunnen we de ‘</a:t>
            </a:r>
            <a:r>
              <a:rPr lang="nl-BE" b="1" dirty="0"/>
              <a:t>is</a:t>
            </a:r>
            <a:r>
              <a:rPr lang="nl-BE" dirty="0"/>
              <a:t>’ operator combineren met een cast.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5E26AC-1D52-4E1E-B33F-4B1347FB1010}"/>
              </a:ext>
            </a:extLst>
          </p:cNvPr>
          <p:cNvSpPr txBox="1"/>
          <p:nvPr/>
        </p:nvSpPr>
        <p:spPr>
          <a:xfrm>
            <a:off x="1138423" y="4259507"/>
            <a:ext cx="954971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Demo() {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Client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Person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Person();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Implicit 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 : VALID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Person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clientAsPersion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Client();</a:t>
            </a:r>
          </a:p>
          <a:p>
            <a:pPr lvl="2"/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Client; 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fr-FR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fr-FR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null</a:t>
            </a:r>
            <a:endParaRPr lang="fr-F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clientAsPersion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Client; 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// OK</a:t>
            </a:r>
            <a:endParaRPr lang="fr-F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27E883-F6E6-473D-B252-76F51B70F10E}"/>
              </a:ext>
            </a:extLst>
          </p:cNvPr>
          <p:cNvSpPr txBox="1"/>
          <p:nvPr/>
        </p:nvSpPr>
        <p:spPr>
          <a:xfrm>
            <a:off x="1138423" y="4259508"/>
            <a:ext cx="954971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Demo() {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Client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Person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Person();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Implicit 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 : VALID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Person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clientAsPersion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Client();</a:t>
            </a:r>
          </a:p>
          <a:p>
            <a:pPr lvl="2"/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Client; 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fr-FR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fr-FR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null</a:t>
            </a:r>
            <a:endParaRPr lang="fr-F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clientAsPersion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Client; 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// OK</a:t>
            </a:r>
            <a:endParaRPr lang="fr-F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Client)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(Client)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clientAsPersion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Client cl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cl.clientID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DAD6F-FAEE-4A57-BA54-0FD623EE6656}"/>
              </a:ext>
            </a:extLst>
          </p:cNvPr>
          <p:cNvSpPr txBox="1"/>
          <p:nvPr/>
        </p:nvSpPr>
        <p:spPr>
          <a:xfrm>
            <a:off x="1145878" y="4259506"/>
            <a:ext cx="95497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Demo() {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Client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Person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Person();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Implicit 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 : VALID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Person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clientAsPersion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Client();</a:t>
            </a:r>
          </a:p>
          <a:p>
            <a:pPr lvl="2"/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Client; 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fr-FR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fr-FR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null</a:t>
            </a:r>
            <a:endParaRPr lang="fr-F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clientAsPersion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Client; 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// OK</a:t>
            </a:r>
            <a:endParaRPr lang="fr-F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Client)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(Client)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5122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4" grpId="1"/>
      <p:bldP spid="5" grpId="0"/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nl-BE" dirty="0"/>
              <a:t>Labo: overerving of </a:t>
            </a:r>
            <a:r>
              <a:rPr lang="en-US" dirty="0"/>
              <a:t>inheritance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4595" y="139958"/>
            <a:ext cx="7305869" cy="6718041"/>
          </a:xfrm>
        </p:spPr>
        <p:txBody>
          <a:bodyPr anchor="ctr">
            <a:normAutofit/>
          </a:bodyPr>
          <a:lstStyle/>
          <a:p>
            <a:r>
              <a:rPr lang="nl-BE" sz="2400" dirty="0">
                <a:solidFill>
                  <a:schemeClr val="bg1"/>
                </a:solidFill>
              </a:rPr>
              <a:t>Gebruik de werknemers oefening.</a:t>
            </a:r>
          </a:p>
          <a:p>
            <a:r>
              <a:rPr lang="nl-BE" sz="2400" b="1" dirty="0">
                <a:solidFill>
                  <a:schemeClr val="bg1"/>
                </a:solidFill>
              </a:rPr>
              <a:t>Hernoem</a:t>
            </a:r>
            <a:r>
              <a:rPr lang="nl-BE" sz="2400" dirty="0">
                <a:solidFill>
                  <a:schemeClr val="bg1"/>
                </a:solidFill>
              </a:rPr>
              <a:t> werknemersbestand naar </a:t>
            </a:r>
            <a:r>
              <a:rPr lang="nl-BE" sz="2400" b="1" dirty="0">
                <a:solidFill>
                  <a:schemeClr val="bg1"/>
                </a:solidFill>
              </a:rPr>
              <a:t>personenbestand</a:t>
            </a:r>
            <a:r>
              <a:rPr lang="nl-BE" sz="2400" dirty="0">
                <a:solidFill>
                  <a:schemeClr val="bg1"/>
                </a:solidFill>
              </a:rPr>
              <a:t>.</a:t>
            </a:r>
          </a:p>
          <a:p>
            <a:r>
              <a:rPr lang="nl-BE" sz="2400" dirty="0">
                <a:solidFill>
                  <a:schemeClr val="bg1"/>
                </a:solidFill>
              </a:rPr>
              <a:t>Zorg dat er in dit personenbestand ook </a:t>
            </a:r>
            <a:r>
              <a:rPr lang="nl-BE" sz="2400" b="1" dirty="0">
                <a:solidFill>
                  <a:schemeClr val="bg1"/>
                </a:solidFill>
              </a:rPr>
              <a:t>klanten</a:t>
            </a:r>
            <a:r>
              <a:rPr lang="nl-BE" sz="2400" dirty="0">
                <a:solidFill>
                  <a:schemeClr val="bg1"/>
                </a:solidFill>
              </a:rPr>
              <a:t> kunnen opgenomen worden </a:t>
            </a:r>
            <a:r>
              <a:rPr lang="nl-BE" sz="2400" b="1" dirty="0">
                <a:solidFill>
                  <a:schemeClr val="bg1"/>
                </a:solidFill>
              </a:rPr>
              <a:t>IN DEZELFDE LIJST</a:t>
            </a:r>
            <a:r>
              <a:rPr lang="nl-BE" sz="2400" dirty="0">
                <a:solidFill>
                  <a:schemeClr val="bg1"/>
                </a:solidFill>
              </a:rPr>
              <a:t>!</a:t>
            </a:r>
          </a:p>
          <a:p>
            <a:r>
              <a:rPr lang="nl-BE" sz="2400" b="1" dirty="0">
                <a:solidFill>
                  <a:schemeClr val="bg1"/>
                </a:solidFill>
              </a:rPr>
              <a:t>Enkel</a:t>
            </a:r>
            <a:r>
              <a:rPr lang="nl-BE" sz="2400" dirty="0">
                <a:solidFill>
                  <a:schemeClr val="bg1"/>
                </a:solidFill>
              </a:rPr>
              <a:t> </a:t>
            </a:r>
            <a:r>
              <a:rPr lang="nl-BE" sz="2400" b="1" dirty="0">
                <a:solidFill>
                  <a:schemeClr val="bg1"/>
                </a:solidFill>
              </a:rPr>
              <a:t>werknemers</a:t>
            </a:r>
            <a:r>
              <a:rPr lang="nl-BE" sz="2400" dirty="0">
                <a:solidFill>
                  <a:schemeClr val="bg1"/>
                </a:solidFill>
              </a:rPr>
              <a:t> kunnen </a:t>
            </a:r>
            <a:r>
              <a:rPr lang="nl-BE" sz="2400" b="1" dirty="0">
                <a:solidFill>
                  <a:schemeClr val="bg1"/>
                </a:solidFill>
              </a:rPr>
              <a:t>in-dienst </a:t>
            </a:r>
            <a:r>
              <a:rPr lang="nl-BE" sz="2400" dirty="0">
                <a:solidFill>
                  <a:schemeClr val="bg1"/>
                </a:solidFill>
              </a:rPr>
              <a:t>genomen worden, dit moet ook in de klassen duidelijk zijn.</a:t>
            </a:r>
          </a:p>
          <a:p>
            <a:r>
              <a:rPr lang="nl-BE" sz="2400" b="1" dirty="0">
                <a:solidFill>
                  <a:schemeClr val="bg1"/>
                </a:solidFill>
              </a:rPr>
              <a:t>Klanten</a:t>
            </a:r>
            <a:r>
              <a:rPr lang="nl-BE" sz="2400" dirty="0">
                <a:solidFill>
                  <a:schemeClr val="bg1"/>
                </a:solidFill>
              </a:rPr>
              <a:t> krijgen een </a:t>
            </a:r>
            <a:r>
              <a:rPr lang="nl-BE" sz="2400" b="1" dirty="0">
                <a:solidFill>
                  <a:schemeClr val="bg1"/>
                </a:solidFill>
              </a:rPr>
              <a:t>kortingsschaal</a:t>
            </a:r>
            <a:r>
              <a:rPr lang="nl-BE" sz="2400" dirty="0">
                <a:solidFill>
                  <a:schemeClr val="bg1"/>
                </a:solidFill>
              </a:rPr>
              <a:t> toegekend.</a:t>
            </a:r>
          </a:p>
          <a:p>
            <a:r>
              <a:rPr lang="nl-BE" sz="2400" dirty="0">
                <a:solidFill>
                  <a:schemeClr val="bg1"/>
                </a:solidFill>
              </a:rPr>
              <a:t>Maak het mogelijk om naast de volledige lijst ook de </a:t>
            </a:r>
            <a:r>
              <a:rPr lang="nl-BE" sz="2400" b="1" dirty="0">
                <a:solidFill>
                  <a:schemeClr val="bg1"/>
                </a:solidFill>
              </a:rPr>
              <a:t>werknemers</a:t>
            </a:r>
            <a:r>
              <a:rPr lang="nl-BE" sz="2400" dirty="0">
                <a:solidFill>
                  <a:schemeClr val="bg1"/>
                </a:solidFill>
              </a:rPr>
              <a:t> en de </a:t>
            </a:r>
            <a:r>
              <a:rPr lang="nl-BE" sz="2400" b="1" dirty="0">
                <a:solidFill>
                  <a:schemeClr val="bg1"/>
                </a:solidFill>
              </a:rPr>
              <a:t>klanten</a:t>
            </a:r>
            <a:r>
              <a:rPr lang="nl-BE" sz="2400" dirty="0">
                <a:solidFill>
                  <a:schemeClr val="bg1"/>
                </a:solidFill>
              </a:rPr>
              <a:t> </a:t>
            </a:r>
            <a:r>
              <a:rPr lang="nl-BE" sz="2400" b="1" dirty="0">
                <a:solidFill>
                  <a:schemeClr val="bg1"/>
                </a:solidFill>
              </a:rPr>
              <a:t>op te vragen</a:t>
            </a:r>
            <a:r>
              <a:rPr lang="nl-BE" sz="2400" dirty="0">
                <a:solidFill>
                  <a:schemeClr val="bg1"/>
                </a:solidFill>
              </a:rPr>
              <a:t>.</a:t>
            </a:r>
          </a:p>
          <a:p>
            <a:r>
              <a:rPr lang="nl-BE" sz="2400" dirty="0">
                <a:solidFill>
                  <a:schemeClr val="bg1"/>
                </a:solidFill>
              </a:rPr>
              <a:t>We moeten zowel klanten als werknemers kunnen toevoegen.</a:t>
            </a:r>
          </a:p>
          <a:p>
            <a:r>
              <a:rPr lang="nl-BE" sz="2400" dirty="0">
                <a:solidFill>
                  <a:schemeClr val="bg1"/>
                </a:solidFill>
              </a:rPr>
              <a:t>Voeg een </a:t>
            </a:r>
            <a:r>
              <a:rPr lang="nl-BE" sz="2400" b="1" dirty="0">
                <a:solidFill>
                  <a:schemeClr val="bg1"/>
                </a:solidFill>
              </a:rPr>
              <a:t>functie</a:t>
            </a:r>
            <a:r>
              <a:rPr lang="nl-BE" sz="2400" dirty="0">
                <a:solidFill>
                  <a:schemeClr val="bg1"/>
                </a:solidFill>
              </a:rPr>
              <a:t> ‘</a:t>
            </a:r>
            <a:r>
              <a:rPr lang="nl-BE" sz="2400" b="1" dirty="0">
                <a:solidFill>
                  <a:schemeClr val="bg1"/>
                </a:solidFill>
              </a:rPr>
              <a:t>Contacteer</a:t>
            </a:r>
            <a:r>
              <a:rPr lang="nl-BE" sz="2400" dirty="0">
                <a:solidFill>
                  <a:schemeClr val="bg1"/>
                </a:solidFill>
              </a:rPr>
              <a:t>’ toe waar we een </a:t>
            </a:r>
            <a:r>
              <a:rPr lang="nl-BE" sz="2400" b="1" dirty="0">
                <a:solidFill>
                  <a:schemeClr val="bg1"/>
                </a:solidFill>
              </a:rPr>
              <a:t>boodschap</a:t>
            </a:r>
            <a:r>
              <a:rPr lang="nl-BE" sz="2400" dirty="0">
                <a:solidFill>
                  <a:schemeClr val="bg1"/>
                </a:solidFill>
              </a:rPr>
              <a:t> en onze </a:t>
            </a:r>
            <a:r>
              <a:rPr lang="nl-BE" sz="2400" b="1" dirty="0">
                <a:solidFill>
                  <a:schemeClr val="bg1"/>
                </a:solidFill>
              </a:rPr>
              <a:t>naam + titel (optioneel) </a:t>
            </a:r>
            <a:r>
              <a:rPr lang="nl-BE" sz="2400" dirty="0">
                <a:solidFill>
                  <a:schemeClr val="bg1"/>
                </a:solidFill>
              </a:rPr>
              <a:t>kunnen </a:t>
            </a:r>
            <a:r>
              <a:rPr lang="nl-BE" sz="2400" b="1" dirty="0">
                <a:solidFill>
                  <a:schemeClr val="bg1"/>
                </a:solidFill>
              </a:rPr>
              <a:t>meegeven</a:t>
            </a:r>
            <a:r>
              <a:rPr lang="nl-BE" sz="2400" dirty="0">
                <a:solidFill>
                  <a:schemeClr val="bg1"/>
                </a:solidFill>
              </a:rPr>
              <a:t> en die een boodschap genereert.</a:t>
            </a:r>
          </a:p>
        </p:txBody>
      </p:sp>
    </p:spTree>
    <p:extLst>
      <p:ext uri="{BB962C8B-B14F-4D97-AF65-F5344CB8AC3E}">
        <p14:creationId xmlns:p14="http://schemas.microsoft.com/office/powerpoint/2010/main" val="1482583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316119-156C-483B-AD5E-86B65F9E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03"/>
            <a:ext cx="10515600" cy="794204"/>
          </a:xfrm>
        </p:spPr>
        <p:txBody>
          <a:bodyPr>
            <a:normAutofit fontScale="90000"/>
          </a:bodyPr>
          <a:lstStyle/>
          <a:p>
            <a:pPr algn="ctr"/>
            <a:r>
              <a:rPr lang="nl-BE" sz="5400" b="1" dirty="0"/>
              <a:t>Polymorfisme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F0DD439-1C9A-49DF-BA01-6B21ECC8C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116" y="1347788"/>
            <a:ext cx="5431768" cy="4829175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542C77-AFD3-4ADF-B3F4-299E62692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669" y="1347107"/>
            <a:ext cx="1475415" cy="1874176"/>
          </a:xfrm>
          <a:prstGeom prst="rect">
            <a:avLst/>
          </a:prstGeom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5ECDFBF8-E752-4EB0-BAC3-BB4D4943E069}"/>
              </a:ext>
            </a:extLst>
          </p:cNvPr>
          <p:cNvSpPr/>
          <p:nvPr/>
        </p:nvSpPr>
        <p:spPr>
          <a:xfrm>
            <a:off x="8384809" y="641069"/>
            <a:ext cx="1176549" cy="617871"/>
          </a:xfrm>
          <a:prstGeom prst="wedgeRectCallout">
            <a:avLst>
              <a:gd name="adj1" fmla="val -36259"/>
              <a:gd name="adj2" fmla="val 743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Speak!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809D5E58-C8BF-43F1-B5CF-82476D910356}"/>
              </a:ext>
            </a:extLst>
          </p:cNvPr>
          <p:cNvSpPr/>
          <p:nvPr/>
        </p:nvSpPr>
        <p:spPr>
          <a:xfrm>
            <a:off x="2324456" y="1803163"/>
            <a:ext cx="1055660" cy="692209"/>
          </a:xfrm>
          <a:prstGeom prst="wedgeEllipseCallout">
            <a:avLst>
              <a:gd name="adj1" fmla="val 54452"/>
              <a:gd name="adj2" fmla="val 983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Tok</a:t>
            </a:r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B4FA3359-944C-4ADE-9045-9261F059277F}"/>
              </a:ext>
            </a:extLst>
          </p:cNvPr>
          <p:cNvSpPr/>
          <p:nvPr/>
        </p:nvSpPr>
        <p:spPr>
          <a:xfrm>
            <a:off x="2163256" y="3221283"/>
            <a:ext cx="1055660" cy="692209"/>
          </a:xfrm>
          <a:prstGeom prst="wedgeEllipseCallout">
            <a:avLst>
              <a:gd name="adj1" fmla="val 99785"/>
              <a:gd name="adj2" fmla="val 526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Knor</a:t>
            </a:r>
            <a:endParaRPr lang="en-US" dirty="0"/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34ECAE5B-0B1D-43BB-85E2-DFFA6540C1C3}"/>
              </a:ext>
            </a:extLst>
          </p:cNvPr>
          <p:cNvSpPr/>
          <p:nvPr/>
        </p:nvSpPr>
        <p:spPr>
          <a:xfrm>
            <a:off x="3303204" y="4980373"/>
            <a:ext cx="1055660" cy="692209"/>
          </a:xfrm>
          <a:prstGeom prst="wedgeEllipseCallout">
            <a:avLst>
              <a:gd name="adj1" fmla="val 113085"/>
              <a:gd name="adj2" fmla="val -100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Hiiii</a:t>
            </a:r>
            <a:endParaRPr lang="en-US" dirty="0"/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9334163D-7004-4753-81CB-88A45E53728E}"/>
              </a:ext>
            </a:extLst>
          </p:cNvPr>
          <p:cNvSpPr/>
          <p:nvPr/>
        </p:nvSpPr>
        <p:spPr>
          <a:xfrm>
            <a:off x="8344714" y="3416270"/>
            <a:ext cx="1055660" cy="692209"/>
          </a:xfrm>
          <a:prstGeom prst="wedgeEllipseCallout">
            <a:avLst>
              <a:gd name="adj1" fmla="val -110690"/>
              <a:gd name="adj2" fmla="val 2793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Beuh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84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 err="1"/>
              <a:t>Polymorphism</a:t>
            </a:r>
            <a:r>
              <a:rPr lang="nl-BE" dirty="0"/>
              <a:t> of polymorfisme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327805"/>
          </a:xfrm>
        </p:spPr>
        <p:txBody>
          <a:bodyPr>
            <a:normAutofit lnSpcReduction="10000"/>
          </a:bodyPr>
          <a:lstStyle/>
          <a:p>
            <a:r>
              <a:rPr lang="nl-BE" dirty="0"/>
              <a:t>Polymorfisme komt van het Grieks en betekent ‘veel-vormen’.</a:t>
            </a:r>
          </a:p>
          <a:p>
            <a:r>
              <a:rPr lang="nl-BE" dirty="0"/>
              <a:t>We spreken van ‘polymorfisme’ als we een gelijkaardige basis hebben voor entiteiten met verschillende implementaties.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address;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email;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bool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sendEmail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(){..}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>
              <a:solidFill>
                <a:prstClr val="black"/>
              </a:solidFill>
            </a:endParaRPr>
          </a:p>
          <a:p>
            <a:pPr lvl="1"/>
            <a:r>
              <a:rPr lang="nl-BE" dirty="0"/>
              <a:t>Client heeft alle kenmerken die Person ook heeft maar voegt er het field </a:t>
            </a:r>
            <a:r>
              <a:rPr lang="nl-BE" dirty="0" err="1"/>
              <a:t>clientID</a:t>
            </a:r>
            <a:r>
              <a:rPr lang="nl-BE" dirty="0"/>
              <a:t> aan toe.</a:t>
            </a:r>
          </a:p>
          <a:p>
            <a:pPr lvl="1"/>
            <a:r>
              <a:rPr lang="nl-BE" dirty="0"/>
              <a:t>We kunnen Client aanspreken als een Person, maar dan kunnen we het field </a:t>
            </a:r>
            <a:r>
              <a:rPr lang="nl-BE" dirty="0" err="1"/>
              <a:t>clientID</a:t>
            </a:r>
            <a:r>
              <a:rPr lang="nl-BE" dirty="0"/>
              <a:t> niet gebruiken.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6272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752"/>
            <a:ext cx="10515600" cy="661333"/>
          </a:xfrm>
        </p:spPr>
        <p:txBody>
          <a:bodyPr>
            <a:normAutofit fontScale="90000"/>
          </a:bodyPr>
          <a:lstStyle/>
          <a:p>
            <a:r>
              <a:rPr lang="nl-BE" dirty="0"/>
              <a:t>Het overschrijven van functies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2086"/>
            <a:ext cx="10515600" cy="5955162"/>
          </a:xfrm>
        </p:spPr>
        <p:txBody>
          <a:bodyPr>
            <a:normAutofit/>
          </a:bodyPr>
          <a:lstStyle/>
          <a:p>
            <a:r>
              <a:rPr lang="nl-BE" dirty="0"/>
              <a:t>Het is mogelijk om functies van de ‘</a:t>
            </a:r>
            <a:r>
              <a:rPr lang="en-US" dirty="0"/>
              <a:t>parent</a:t>
            </a:r>
            <a:r>
              <a:rPr lang="nl-BE" dirty="0"/>
              <a:t>’ class te overschrijven met eigen functies die aangepaste functionaliteiten implementeren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Parent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BE" sz="2000" dirty="0"/>
              <a:t>De functie van Teenager </a:t>
            </a:r>
            <a:r>
              <a:rPr lang="nl-BE" sz="2000" dirty="0" err="1"/>
              <a:t>DoSomeWork</a:t>
            </a:r>
            <a:r>
              <a:rPr lang="nl-BE" sz="2000" dirty="0"/>
              <a:t> overschrijft de werking van de Parent class.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BE" sz="2000" dirty="0"/>
              <a:t>De Compiler zal ook een </a:t>
            </a:r>
            <a:r>
              <a:rPr lang="nl-BE" sz="2000" dirty="0" err="1"/>
              <a:t>warning</a:t>
            </a:r>
            <a:r>
              <a:rPr lang="nl-BE" sz="2000" dirty="0"/>
              <a:t> genereren dat de functie de werking van de </a:t>
            </a:r>
            <a:r>
              <a:rPr lang="nl-BE" sz="2000" dirty="0" err="1"/>
              <a:t>parent</a:t>
            </a:r>
            <a:r>
              <a:rPr lang="nl-BE" sz="2000" dirty="0"/>
              <a:t> functie overschrijft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nl-BE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BE" sz="2000" dirty="0"/>
              <a:t>Om dit te voorkomen dienen we het ‘</a:t>
            </a:r>
            <a:r>
              <a:rPr lang="nl-BE" sz="2000" b="1" dirty="0"/>
              <a:t>new</a:t>
            </a:r>
            <a:r>
              <a:rPr lang="nl-BE" sz="2000" dirty="0"/>
              <a:t>’ te gebruiken om aan te duiden dat we hiervan bewust zijn. We schrijven dit voor de functie.</a:t>
            </a:r>
          </a:p>
          <a:p>
            <a:pPr lvl="2">
              <a:buFont typeface="Calibri" panose="020F0502020204030204" pitchFamily="34" charset="0"/>
              <a:buChar char="‼"/>
            </a:pPr>
            <a:r>
              <a:rPr lang="nl-BE" sz="1800" dirty="0"/>
              <a:t>Deze new heeft niets te maken met het </a:t>
            </a:r>
            <a:r>
              <a:rPr lang="en-US" sz="1800" dirty="0"/>
              <a:t>keyword</a:t>
            </a:r>
            <a:r>
              <a:rPr lang="nl-BE" sz="1800" dirty="0"/>
              <a:t> ‘</a:t>
            </a:r>
            <a:r>
              <a:rPr lang="nl-BE" sz="1800" b="1" dirty="0"/>
              <a:t>new’</a:t>
            </a:r>
            <a:r>
              <a:rPr lang="nl-BE" sz="1800" dirty="0"/>
              <a:t> dat we gebruiken om een instantie van type te maken.</a:t>
            </a:r>
          </a:p>
          <a:p>
            <a:pPr marL="914400" lvl="2" indent="0">
              <a:buNone/>
            </a:pPr>
            <a:endParaRPr lang="nl-BE" dirty="0"/>
          </a:p>
          <a:p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460DD1-E0A0-4B0F-8BE7-9C326C9E3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68" y="5164493"/>
            <a:ext cx="9976763" cy="26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8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3653</Words>
  <Application>Microsoft Office PowerPoint</Application>
  <PresentationFormat>Widescreen</PresentationFormat>
  <Paragraphs>395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Wingdings</vt:lpstr>
      <vt:lpstr>Office Theme</vt:lpstr>
      <vt:lpstr>Programmeren in C# </vt:lpstr>
      <vt:lpstr>Overerving =&gt; Inheritance</vt:lpstr>
      <vt:lpstr>Inheritance = overerving</vt:lpstr>
      <vt:lpstr>Upcast en downcast</vt:lpstr>
      <vt:lpstr>Object casting</vt:lpstr>
      <vt:lpstr>Labo: overerving of inheritance</vt:lpstr>
      <vt:lpstr>Polymorfisme</vt:lpstr>
      <vt:lpstr>Polymorphism of polymorfisme</vt:lpstr>
      <vt:lpstr>Het overschrijven van functies</vt:lpstr>
      <vt:lpstr>Het overschrijven van functies</vt:lpstr>
      <vt:lpstr>Early binding versus late binding</vt:lpstr>
      <vt:lpstr>Late binding</vt:lpstr>
      <vt:lpstr>Het base keyword</vt:lpstr>
      <vt:lpstr>Labo: Late binding 1</vt:lpstr>
      <vt:lpstr>Labo: Late binding 2</vt:lpstr>
      <vt:lpstr>Abstracte klassen (abstract classes)</vt:lpstr>
      <vt:lpstr>Interfaces</vt:lpstr>
      <vt:lpstr>Impliciete implementatie van Interfaces</vt:lpstr>
      <vt:lpstr>Expliciete implementatie van Interfaces</vt:lpstr>
      <vt:lpstr>Object type</vt:lpstr>
      <vt:lpstr>Labo: Interfaces</vt:lpstr>
      <vt:lpstr>Meer geavanceerde C# topics</vt:lpstr>
      <vt:lpstr>Boxing en Unboxing</vt:lpstr>
      <vt:lpstr>Nullable types</vt:lpstr>
      <vt:lpstr>Werken met nullable types</vt:lpstr>
      <vt:lpstr>Generische types of Generics</vt:lpstr>
      <vt:lpstr>Gebruik van ‘generics’ in functies</vt:lpstr>
      <vt:lpstr>Generische types gebruiken</vt:lpstr>
      <vt:lpstr>Generische delegate</vt:lpstr>
      <vt:lpstr>‘Func’ en ‘Action’ delegates</vt:lpstr>
      <vt:lpstr>Gebruik van ‘Func’ en ‘Action’</vt:lpstr>
      <vt:lpstr>Extension methods</vt:lpstr>
      <vt:lpstr>Labo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Programmeren in C# </dc:title>
  <dc:creator>Filip Geens</dc:creator>
  <cp:lastModifiedBy>Filip Geens</cp:lastModifiedBy>
  <cp:revision>4</cp:revision>
  <dcterms:created xsi:type="dcterms:W3CDTF">2020-03-10T11:28:59Z</dcterms:created>
  <dcterms:modified xsi:type="dcterms:W3CDTF">2020-05-05T14:10:50Z</dcterms:modified>
</cp:coreProperties>
</file>