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8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6536-3B92-42C7-B4BB-FBE396A9B709}" type="datetimeFigureOut">
              <a:rPr lang="de-DE" smtClean="0"/>
              <a:t>23.11.2012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82583-2926-409F-B73A-B052E930B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8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7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0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7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55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6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6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4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2583-2926-409F-B73A-B052E930B4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8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D52E-DA8C-4E7A-AA10-E3DD018BB6F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C05D-7AD3-46AE-AD28-E9A535F3917B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4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0E11-9134-4E6C-BCBF-27E4A4412E55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92D-0E98-455A-A493-C8221D75E5B5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C910-F0EB-4E4A-B3B4-9134A0DC4B9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C3F8-B38B-4F61-B16E-DD21E416F81F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0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AE6B-3F99-42E6-81C2-BE493B083314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0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53EC-A409-4BC2-87F3-44B2A8B92D8C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EEA-9834-4C8F-960D-B6D036BDDF44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1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218F-BDD6-4C7B-B46B-E64DA4A36F85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BBE6-D47F-46C1-8881-4DA8EBE45160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Sherlock Holems Systems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82B8-3DE9-4F8E-9E99-A12D9F913F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9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323772"/>
            <a:ext cx="9144000" cy="986972"/>
          </a:xfrm>
        </p:spPr>
        <p:txBody>
          <a:bodyPr>
            <a:normAutofit/>
          </a:bodyPr>
          <a:lstStyle/>
          <a:p>
            <a:r>
              <a:rPr lang="de-D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Holmes Systems</a:t>
            </a:r>
            <a:endParaRPr lang="de-DE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79137"/>
            <a:ext cx="9144000" cy="1531378"/>
          </a:xfrm>
        </p:spPr>
        <p:txBody>
          <a:bodyPr>
            <a:normAutofit fontScale="92500" lnSpcReduction="20000"/>
          </a:bodyPr>
          <a:lstStyle/>
          <a:p>
            <a:r>
              <a:rPr lang="de-DE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Sicherheit in IT-Systemen</a:t>
            </a:r>
          </a:p>
          <a:p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Semesterprojekt</a:t>
            </a:r>
          </a:p>
          <a:p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WS 2012</a:t>
            </a:r>
            <a:endParaRPr lang="de-DE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0" b="31551"/>
          <a:stretch>
            <a:fillRect/>
          </a:stretch>
        </p:blipFill>
        <p:spPr bwMode="auto">
          <a:xfrm>
            <a:off x="0" y="1313243"/>
            <a:ext cx="12192000" cy="21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676" y="191343"/>
            <a:ext cx="685800" cy="521208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10848822" y="615557"/>
            <a:ext cx="121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Holmes Systems</a:t>
            </a:r>
            <a:endParaRPr lang="de-DE" sz="1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10774362" y="861778"/>
            <a:ext cx="1184275" cy="1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10897493" y="191343"/>
            <a:ext cx="1" cy="792000"/>
          </a:xfrm>
          <a:prstGeom prst="line">
            <a:avLst/>
          </a:prstGeom>
          <a:ln w="19050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10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7053" y="1204949"/>
            <a:ext cx="10018486" cy="498269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>
            <a:normAutofit/>
            <a:scene3d>
              <a:camera prst="orthographicFront">
                <a:rot lat="0" lon="0" rev="0"/>
              </a:camera>
              <a:lightRig rig="threePt" dir="t">
                <a:rot lat="0" lon="0" rev="3000000"/>
              </a:lightRig>
            </a:scene3d>
            <a:sp3d extrusionH="57150" prstMaterial="powder">
              <a:bevelT w="0" h="0" prst="angle"/>
            </a:sp3d>
          </a:bodyPr>
          <a:lstStyle/>
          <a:p>
            <a:pPr marL="457200" lvl="1" indent="0" algn="ctr">
              <a:buNone/>
            </a:pPr>
            <a:r>
              <a:rPr lang="de-DE" sz="2800" dirty="0" smtClean="0">
                <a:latin typeface="Century Gothic" panose="020B0502020202020204" pitchFamily="34" charset="0"/>
              </a:rPr>
              <a:t>Vielen Dank für Ihre Aufmerksamkeit!</a:t>
            </a:r>
          </a:p>
          <a:p>
            <a:pPr marL="457200" lvl="1" indent="0" algn="ctr">
              <a:buNone/>
            </a:pPr>
            <a:endParaRPr lang="de-DE" sz="2800" dirty="0">
              <a:latin typeface="Century Gothic" panose="020B0502020202020204" pitchFamily="34" charset="0"/>
            </a:endParaRPr>
          </a:p>
          <a:p>
            <a:pPr marL="457200" lvl="1" indent="0" algn="ctr">
              <a:buNone/>
            </a:pPr>
            <a:r>
              <a:rPr lang="de-DE" sz="2800" dirty="0" smtClean="0">
                <a:latin typeface="Century Gothic" panose="020B0502020202020204" pitchFamily="34" charset="0"/>
              </a:rPr>
              <a:t>Noch Fragen?</a:t>
            </a:r>
          </a:p>
          <a:p>
            <a:pPr marL="457200" lvl="1" indent="0" algn="ctr">
              <a:buNone/>
            </a:pPr>
            <a:endParaRPr lang="de-DE" dirty="0" smtClean="0">
              <a:latin typeface="Century Gothic" panose="020B0502020202020204" pitchFamily="34" charset="0"/>
            </a:endParaRPr>
          </a:p>
          <a:p>
            <a:pPr marL="457200" lvl="1" indent="0" algn="ctr">
              <a:buNone/>
            </a:pPr>
            <a:r>
              <a:rPr lang="de-DE" sz="8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Iskoola Pota" panose="020B0502040204020203" pitchFamily="34" charset="0"/>
              </a:rPr>
              <a:t>?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latin typeface="Century Gothic" panose="020B0502020202020204" pitchFamily="34" charset="0"/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8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2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8269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457200" lvl="1" indent="0">
              <a:buNone/>
            </a:pP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Gliederung</a:t>
            </a:r>
          </a:p>
          <a:p>
            <a:pPr marL="457200" lvl="1" indent="0">
              <a:buNone/>
            </a:pPr>
            <a:endParaRPr lang="de-DE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1"/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Unser Team</a:t>
            </a:r>
          </a:p>
          <a:p>
            <a:pPr lvl="1"/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Aufgabenstellung</a:t>
            </a:r>
          </a:p>
          <a:p>
            <a:pPr lvl="1"/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Lösungsansatz</a:t>
            </a:r>
          </a:p>
          <a:p>
            <a:pPr lvl="1"/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Entwicklungsumgebung</a:t>
            </a:r>
          </a:p>
          <a:p>
            <a:pPr lvl="1"/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Live Demo</a:t>
            </a:r>
          </a:p>
          <a:p>
            <a:pPr marL="457200" lvl="1" indent="0">
              <a:buNone/>
            </a:pPr>
            <a:endParaRPr lang="de-DE" sz="2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1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3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457200" lvl="1" indent="0">
              <a:buNone/>
            </a:pP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Unser Team</a:t>
            </a:r>
          </a:p>
          <a:p>
            <a:pPr marL="457200" lvl="1" indent="0">
              <a:buNone/>
            </a:pPr>
            <a:endParaRPr lang="de-DE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Patrick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Meppe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Luis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Güthle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Gael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Cedrick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Tchatchou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			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Stella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Djeufack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			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Engin Aslan			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Ehsan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Esmaili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			</a:t>
            </a:r>
          </a:p>
          <a:p>
            <a:pPr marL="457200" lvl="1" indent="0">
              <a:buNone/>
            </a:pPr>
            <a:endParaRPr lang="de-DE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 smtClean="0">
                <a:latin typeface="Century Gothic" panose="020B0502020202020204" pitchFamily="34" charset="0"/>
              </a:rPr>
              <a:t>		</a:t>
            </a:r>
            <a:endParaRPr lang="de-DE" dirty="0" smtClean="0"/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0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>
            <a:normAutofit/>
          </a:bodyPr>
          <a:lstStyle/>
          <a:p>
            <a:pPr marL="457200" lvl="1" indent="0">
              <a:buNone/>
            </a:pPr>
            <a:endParaRPr lang="de-DE" sz="3200" b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Aufgabenstellung</a:t>
            </a: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Wahlmöglichkeit 1:</a:t>
            </a: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6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Dateien müssen auf einem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echner verschlüsselt 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abgelegt werden.</a:t>
            </a:r>
          </a:p>
          <a:p>
            <a:pPr marL="457200" lvl="1" indent="0">
              <a:lnSpc>
                <a:spcPct val="60000"/>
              </a:lnSpc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6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Nur Besitzer des Schlüssels kann Datei lesen</a:t>
            </a: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6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Schlüsselbesitzer sollen „Kopien“ an andere 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Anwender verteilen und auch wieder 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einziehen können</a:t>
            </a: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latin typeface="Century Gothic" panose="020B0502020202020204" pitchFamily="34" charset="0"/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84695" y="6356350"/>
            <a:ext cx="2743200" cy="365125"/>
          </a:xfrm>
        </p:spPr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85095" y="6356350"/>
            <a:ext cx="4114800" cy="365125"/>
          </a:xfrm>
        </p:spPr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57095" y="6356350"/>
            <a:ext cx="2743200" cy="365125"/>
          </a:xfrm>
        </p:spPr>
        <p:txBody>
          <a:bodyPr/>
          <a:lstStyle/>
          <a:p>
            <a:fld id="{283082B8-3DE9-4F8E-9E99-A12D9F913FAC}" type="slidenum">
              <a:rPr lang="de-DE" smtClean="0"/>
              <a:t>5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4695" y="1217976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457200" lvl="1" indent="0">
              <a:buNone/>
            </a:pP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MVC-Konzept</a:t>
            </a:r>
          </a:p>
          <a:p>
            <a:pPr marL="457200" lvl="1" indent="0">
              <a:buNone/>
            </a:pPr>
            <a:endParaRPr lang="de-DE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		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92565" y="2497757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28295" y="6174618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4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bgerundetes Rechteck 10"/>
          <p:cNvSpPr/>
          <p:nvPr/>
        </p:nvSpPr>
        <p:spPr>
          <a:xfrm>
            <a:off x="2749373" y="2936546"/>
            <a:ext cx="6813081" cy="2972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2749373" y="1886431"/>
            <a:ext cx="6813081" cy="218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749373" y="3235641"/>
            <a:ext cx="6813081" cy="1635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smtClean="0">
              <a:solidFill>
                <a:schemeClr val="tx2">
                  <a:lumMod val="50000"/>
                </a:schemeClr>
              </a:solidFill>
            </a:endParaRPr>
          </a:p>
          <a:p>
            <a:endParaRPr lang="de-DE" b="1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b="1" smtClean="0">
                <a:solidFill>
                  <a:schemeClr val="tx2">
                    <a:lumMod val="50000"/>
                  </a:schemeClr>
                </a:solidFill>
              </a:rPr>
              <a:t>Model</a:t>
            </a:r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5377916" y="5060662"/>
            <a:ext cx="2411098" cy="695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DB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4299234" y="188643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JSP	HTML + CSS	Java Script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749373" y="1696179"/>
            <a:ext cx="201622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b="1" dirty="0" smtClean="0">
                <a:solidFill>
                  <a:schemeClr val="tx2">
                    <a:lumMod val="50000"/>
                  </a:schemeClr>
                </a:solidFill>
              </a:rPr>
              <a:t>View</a:t>
            </a:r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05557" y="2920315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chemeClr val="bg1"/>
                </a:solidFill>
              </a:rPr>
              <a:t>File  </a:t>
            </a:r>
            <a:r>
              <a:rPr lang="de-DE" sz="2200" b="1" dirty="0" err="1" smtClean="0">
                <a:solidFill>
                  <a:schemeClr val="bg1"/>
                </a:solidFill>
              </a:rPr>
              <a:t>Object</a:t>
            </a:r>
            <a:r>
              <a:rPr lang="de-DE" sz="2200" b="1" dirty="0" smtClean="0">
                <a:solidFill>
                  <a:schemeClr val="bg1"/>
                </a:solidFill>
              </a:rPr>
              <a:t>                       Key </a:t>
            </a:r>
            <a:r>
              <a:rPr lang="de-DE" sz="2200" b="1" dirty="0" err="1" smtClean="0">
                <a:solidFill>
                  <a:schemeClr val="bg1"/>
                </a:solidFill>
              </a:rPr>
              <a:t>Crypt</a:t>
            </a:r>
            <a:endParaRPr lang="de-DE" sz="2200" b="1" dirty="0" smtClean="0">
              <a:solidFill>
                <a:schemeClr val="bg1"/>
              </a:solidFill>
            </a:endParaRPr>
          </a:p>
          <a:p>
            <a:r>
              <a:rPr lang="de-DE" sz="2200" b="1" dirty="0" smtClean="0">
                <a:solidFill>
                  <a:schemeClr val="bg1"/>
                </a:solidFill>
              </a:rPr>
              <a:t>User </a:t>
            </a:r>
            <a:r>
              <a:rPr lang="de-DE" sz="2200" b="1" dirty="0" err="1" smtClean="0">
                <a:solidFill>
                  <a:schemeClr val="bg1"/>
                </a:solidFill>
              </a:rPr>
              <a:t>Object</a:t>
            </a:r>
            <a:r>
              <a:rPr lang="de-DE" sz="2200" b="1" dirty="0" smtClean="0">
                <a:solidFill>
                  <a:schemeClr val="bg1"/>
                </a:solidFill>
              </a:rPr>
              <a:t>                      Request DB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49373" y="2848307"/>
            <a:ext cx="201622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>
                    <a:lumMod val="50000"/>
                  </a:schemeClr>
                </a:solidFill>
              </a:rPr>
              <a:t>Logik</a:t>
            </a:r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749372" y="5037859"/>
            <a:ext cx="1837697" cy="27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>
                    <a:lumMod val="50000"/>
                  </a:schemeClr>
                </a:solidFill>
              </a:rPr>
              <a:t>Datenbank</a:t>
            </a:r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749373" y="2834948"/>
            <a:ext cx="6813081" cy="9994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de-D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638781" y="3049172"/>
            <a:ext cx="3282449" cy="37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Datenverarbeitung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8105613" y="4604803"/>
            <a:ext cx="557939" cy="455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/>
          <p:cNvSpPr/>
          <p:nvPr/>
        </p:nvSpPr>
        <p:spPr>
          <a:xfrm>
            <a:off x="4080840" y="4604802"/>
            <a:ext cx="557939" cy="455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638780" y="4040367"/>
            <a:ext cx="328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Businesslogik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(Java Klassen)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6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>
            <a:normAutofit fontScale="85000" lnSpcReduction="20000"/>
          </a:bodyPr>
          <a:lstStyle/>
          <a:p>
            <a:pPr marL="457200" lvl="1" indent="0">
              <a:buNone/>
            </a:pPr>
            <a:endParaRPr lang="de-DE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Entwicklungsumgebung</a:t>
            </a:r>
          </a:p>
          <a:p>
            <a:pPr marL="457200" lvl="1" indent="0">
              <a:buNone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Entwicklungsumgebung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Eclipse</a:t>
            </a: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e-D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Enteprise</a:t>
            </a: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Edition</a:t>
            </a:r>
          </a:p>
          <a:p>
            <a:pPr lvl="2"/>
            <a:r>
              <a:rPr lang="de-DE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Java</a:t>
            </a:r>
          </a:p>
          <a:p>
            <a:pPr lvl="2"/>
            <a:r>
              <a:rPr lang="de-DE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Java Server </a:t>
            </a:r>
            <a:r>
              <a:rPr lang="de-DE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Pages</a:t>
            </a:r>
          </a:p>
          <a:p>
            <a:pPr lvl="2"/>
            <a:r>
              <a:rPr lang="de-DE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HTML5 + CSS3</a:t>
            </a:r>
          </a:p>
          <a:p>
            <a:pPr marL="914400" lvl="2" indent="0">
              <a:buNone/>
            </a:pPr>
            <a:endParaRPr lang="de-DE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Apache </a:t>
            </a:r>
            <a:r>
              <a:rPr lang="de-D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Tomcat</a:t>
            </a: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v7.0</a:t>
            </a:r>
          </a:p>
          <a:p>
            <a:pPr lvl="1">
              <a:buFontTx/>
              <a:buChar char="-"/>
            </a:pPr>
            <a:endParaRPr lang="de-DE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TortoisGit</a:t>
            </a:r>
            <a:endParaRPr lang="de-DE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de-D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Datenhaltung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MySQL Datenbank der Hochschule Mannheim (</a:t>
            </a:r>
            <a:r>
              <a:rPr lang="de-D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phpMyAdmin</a:t>
            </a:r>
            <a:r>
              <a:rPr lang="de-DE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7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>
            <a:normAutofit/>
          </a:bodyPr>
          <a:lstStyle/>
          <a:p>
            <a:pPr marL="457200" lvl="1" indent="0">
              <a:buNone/>
            </a:pPr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Lösungskonzept</a:t>
            </a:r>
          </a:p>
          <a:p>
            <a:pPr marL="457200" lvl="1" indent="0">
              <a:buNone/>
            </a:pPr>
            <a:endParaRPr lang="de-DE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1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Kerberos-Protokoll (Ticketkonzept)</a:t>
            </a:r>
          </a:p>
          <a:p>
            <a:pPr lvl="1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Symmetrische Verschlüsselung (AES), um </a:t>
            </a:r>
          </a:p>
          <a:p>
            <a:pPr marL="457200" lvl="1" indent="0">
              <a:buNone/>
            </a:pPr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die Dateien hochzuladen</a:t>
            </a:r>
          </a:p>
          <a:p>
            <a:pPr lvl="1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Asymmetrische Verschlüsselung (RSA), um</a:t>
            </a:r>
          </a:p>
          <a:p>
            <a:pPr marL="457200" lvl="1" indent="0">
              <a:buNone/>
            </a:pPr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die Freigabe zu erteilen und wieder entziehen</a:t>
            </a:r>
          </a:p>
          <a:p>
            <a:pPr lvl="1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Der Masterschlüssel wird zusätzlich mit Base64</a:t>
            </a:r>
          </a:p>
          <a:p>
            <a:pPr marL="457200" lvl="1" indent="0">
              <a:buNone/>
            </a:pPr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</a:t>
            </a:r>
            <a:r>
              <a:rPr lang="de-DE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gehasht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1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8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7595" y="318840"/>
            <a:ext cx="7211867" cy="6030614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</p:pic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A0F-050A-4E69-B012-9D2F186DA829}" type="datetime4">
              <a:rPr lang="de-DE" smtClean="0"/>
              <a:t>23. November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Holmes Systems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82B8-3DE9-4F8E-9E99-A12D9F913FAC}" type="slidenum">
              <a:rPr lang="de-DE" smtClean="0"/>
              <a:t>9</a:t>
            </a:fld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204948"/>
            <a:ext cx="10018486" cy="497201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457200" lvl="1" indent="0">
              <a:buNone/>
            </a:pPr>
            <a:r>
              <a:rPr lang="de-DE" dirty="0" smtClean="0">
                <a:latin typeface="Century Gothic" panose="020B0502020202020204" pitchFamily="34" charset="0"/>
              </a:rPr>
              <a:t>				</a:t>
            </a:r>
            <a:r>
              <a:rPr lang="de-DE" sz="3200" dirty="0" smtClean="0">
                <a:latin typeface="Century Gothic" panose="020B0502020202020204" pitchFamily="34" charset="0"/>
              </a:rPr>
              <a:t>  Live Demo</a:t>
            </a:r>
          </a:p>
          <a:p>
            <a:pPr marL="457200" lvl="1" indent="0">
              <a:buNone/>
            </a:pPr>
            <a:endParaRPr lang="de-DE" sz="3200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latin typeface="Century Gothic" panose="020B0502020202020204" pitchFamily="34" charset="0"/>
            </a:endParaRPr>
          </a:p>
        </p:txBody>
      </p:sp>
      <p:cxnSp>
        <p:nvCxnSpPr>
          <p:cNvPr id="8" name="Gerade Verbindung 8"/>
          <p:cNvCxnSpPr/>
          <p:nvPr/>
        </p:nvCxnSpPr>
        <p:spPr>
          <a:xfrm>
            <a:off x="10871499" y="2545011"/>
            <a:ext cx="0" cy="41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/>
          <p:cNvCxnSpPr/>
          <p:nvPr/>
        </p:nvCxnSpPr>
        <p:spPr>
          <a:xfrm>
            <a:off x="3269365" y="6187646"/>
            <a:ext cx="81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4" descr="800px-Hochschule_Mannheim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9" y="194870"/>
            <a:ext cx="2713038" cy="841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gesundheit.net.kit.edu/img/BluePlayBut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4228" y="3276802"/>
            <a:ext cx="1224136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24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Benutzerdefiniert</PresentationFormat>
  <Paragraphs>135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Holmes Systems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 Holmes Systems</dc:title>
  <dc:creator>Ehsan</dc:creator>
  <cp:lastModifiedBy>l.guethle</cp:lastModifiedBy>
  <cp:revision>42</cp:revision>
  <dcterms:created xsi:type="dcterms:W3CDTF">2012-11-17T17:58:37Z</dcterms:created>
  <dcterms:modified xsi:type="dcterms:W3CDTF">2012-11-23T01:32:21Z</dcterms:modified>
</cp:coreProperties>
</file>