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https://www.flickr.com/photos/diversey/27864126610/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e3a3978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e3a3978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ce262f8c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ce262f8c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ce81e4d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ce81e4d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Alex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ce81e4dd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ce81e4dd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Alex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ce81e4dd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e81e4dd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Alex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ce81e4dd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ce81e4dd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ce81e4d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ce81e4d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ce81e4dd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ce81e4dd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ce262f8c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ce262f8c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Dan</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At first, we wanted to investigate police officer compensation compared to incidences of crime rates. Originally, we wanted to examine San Francisco, New York, and Chicago.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However, it was difficult to find crime data and/or payroll compensation with consistent data values.</a:t>
            </a:r>
            <a:endParaRPr sz="12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highlight>
                  <a:schemeClr val="lt1"/>
                </a:highlight>
              </a:rPr>
              <a:t>The 2014 killing of Michael Brown in Ferguson, Missouri, began the protest movement culminating in Black Lives Matter and an increased focus on police accountability nationwide. We used our inspiration from the first question to investigate the trends around fatal shootings by the police</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lang="en" sz="1200">
                <a:solidFill>
                  <a:schemeClr val="dk1"/>
                </a:solidFill>
              </a:rPr>
              <a:t>We wanted to investigate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whether body cameras increased police accountability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The age distribution of victims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Average age of victims by race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Total fatalities by race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Most commonly used weapons that resulted in deadly force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The population of those who show signs of mental health</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What attributes are police inclined to shoot non-fleeing civilians</a:t>
            </a:r>
            <a:endParaRPr sz="120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ce262f8c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ce262f8c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ce262f8c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ce262f8c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Date of Incident was changed to Year, Weapon Used to Armed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Race had the most NaN , after cleaning we were left with 3272, and we went with the last 4 complete years, to narrow scope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ce81e4dd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ce81e4dd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ce262f8c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ce262f8c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ce81e4d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ce81e4d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2"/>
                </a:solidFill>
              </a:rPr>
              <a:t>Things to Note:</a:t>
            </a:r>
            <a:endParaRPr b="1" sz="1600">
              <a:solidFill>
                <a:schemeClr val="dk2"/>
              </a:solidFill>
            </a:endParaRPr>
          </a:p>
          <a:p>
            <a:pPr indent="-317500" lvl="0" marL="457200" rtl="0" algn="l">
              <a:spcBef>
                <a:spcPts val="1000"/>
              </a:spcBef>
              <a:spcAft>
                <a:spcPts val="0"/>
              </a:spcAft>
              <a:buClr>
                <a:schemeClr val="dk2"/>
              </a:buClr>
              <a:buSzPts val="1400"/>
              <a:buChar char="●"/>
            </a:pPr>
            <a:r>
              <a:rPr lang="en" sz="1400">
                <a:solidFill>
                  <a:schemeClr val="dk2"/>
                </a:solidFill>
              </a:rPr>
              <a:t>Two most commonly used weapons used by civilians are a firearm and knife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“Toy Weapon” (e.g. nerf gun, airsoft, paintball) → stronger argument for lethal force being used in the case of self-defense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ce3a3978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ce3a3978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e3a397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e3a397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hyperlink" Target="https://www.washingtonpost.com/graphics/national/police-shootings-2016/" TargetMode="External"/><Relationship Id="rId5" Type="http://schemas.openxmlformats.org/officeDocument/2006/relationships/hyperlink" Target="https://www.washingtonpost.com/graphics/national/police-shootings-2016/" TargetMode="External"/><Relationship Id="rId6" Type="http://schemas.openxmlformats.org/officeDocument/2006/relationships/hyperlink" Target="https://www.washingtonpost.com/graphics/national/police-shooting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1625"/>
            <a:ext cx="8520600" cy="17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Fatal Police Shootings in United States </a:t>
            </a:r>
            <a:endParaRPr>
              <a:solidFill>
                <a:schemeClr val="lt1"/>
              </a:solidFill>
            </a:endParaRPr>
          </a:p>
        </p:txBody>
      </p:sp>
      <p:sp>
        <p:nvSpPr>
          <p:cNvPr id="55" name="Google Shape;55;p13"/>
          <p:cNvSpPr txBox="1"/>
          <p:nvPr>
            <p:ph idx="1" type="subTitle"/>
          </p:nvPr>
        </p:nvSpPr>
        <p:spPr>
          <a:xfrm>
            <a:off x="249425" y="4291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By: Alex, Daniel, Laura, Michelle</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152400" y="1170125"/>
            <a:ext cx="5826042" cy="3820975"/>
          </a:xfrm>
          <a:prstGeom prst="rect">
            <a:avLst/>
          </a:prstGeom>
          <a:noFill/>
          <a:ln>
            <a:noFill/>
          </a:ln>
        </p:spPr>
      </p:pic>
      <p:sp>
        <p:nvSpPr>
          <p:cNvPr id="118" name="Google Shape;118;p22"/>
          <p:cNvSpPr txBox="1"/>
          <p:nvPr/>
        </p:nvSpPr>
        <p:spPr>
          <a:xfrm>
            <a:off x="5561875" y="1757050"/>
            <a:ext cx="2529000" cy="20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Type of Non-Fleeing Fatalities</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 </a:t>
            </a:r>
            <a:r>
              <a:rPr lang="en" sz="1200"/>
              <a:t>Total non-fleeing fatalities</a:t>
            </a:r>
            <a:endParaRPr sz="1200"/>
          </a:p>
          <a:p>
            <a:pPr indent="0" lvl="0" marL="0" rtl="0" algn="l">
              <a:spcBef>
                <a:spcPts val="0"/>
              </a:spcBef>
              <a:spcAft>
                <a:spcPts val="0"/>
              </a:spcAft>
              <a:buNone/>
            </a:pPr>
            <a:r>
              <a:rPr lang="en" sz="1200"/>
              <a:t>2 = Armed </a:t>
            </a:r>
            <a:endParaRPr sz="1200"/>
          </a:p>
          <a:p>
            <a:pPr indent="0" lvl="0" marL="0" rtl="0" algn="l">
              <a:spcBef>
                <a:spcPts val="0"/>
              </a:spcBef>
              <a:spcAft>
                <a:spcPts val="0"/>
              </a:spcAft>
              <a:buNone/>
            </a:pPr>
            <a:r>
              <a:rPr lang="en" sz="1200"/>
              <a:t>3 = Attacked </a:t>
            </a:r>
            <a:endParaRPr sz="1200"/>
          </a:p>
          <a:p>
            <a:pPr indent="0" lvl="0" marL="0" rtl="0" algn="l">
              <a:spcBef>
                <a:spcPts val="0"/>
              </a:spcBef>
              <a:spcAft>
                <a:spcPts val="0"/>
              </a:spcAft>
              <a:buNone/>
            </a:pPr>
            <a:r>
              <a:rPr lang="en" sz="1200"/>
              <a:t>4 = Mental Illness</a:t>
            </a:r>
            <a:endParaRPr sz="1200"/>
          </a:p>
          <a:p>
            <a:pPr indent="0" lvl="0" marL="0" rtl="0" algn="l">
              <a:spcBef>
                <a:spcPts val="0"/>
              </a:spcBef>
              <a:spcAft>
                <a:spcPts val="0"/>
              </a:spcAft>
              <a:buNone/>
            </a:pPr>
            <a:r>
              <a:rPr lang="en" sz="1200"/>
              <a:t>5 = No Body Cam</a:t>
            </a:r>
            <a:endParaRPr sz="1200"/>
          </a:p>
          <a:p>
            <a:pPr indent="0" lvl="0" marL="0" rtl="0" algn="l">
              <a:spcBef>
                <a:spcPts val="0"/>
              </a:spcBef>
              <a:spcAft>
                <a:spcPts val="0"/>
              </a:spcAft>
              <a:buNone/>
            </a:pPr>
            <a:r>
              <a:rPr lang="en" sz="1200"/>
              <a:t>6 = Race (W)</a:t>
            </a:r>
            <a:endParaRPr sz="1200"/>
          </a:p>
          <a:p>
            <a:pPr indent="0" lvl="0" marL="0" rtl="0" algn="l">
              <a:spcBef>
                <a:spcPts val="0"/>
              </a:spcBef>
              <a:spcAft>
                <a:spcPts val="0"/>
              </a:spcAft>
              <a:buNone/>
            </a:pPr>
            <a:r>
              <a:rPr lang="en" sz="1200"/>
              <a:t>7 = Race (B) </a:t>
            </a:r>
            <a:endParaRPr sz="1200"/>
          </a:p>
        </p:txBody>
      </p:sp>
      <p:sp>
        <p:nvSpPr>
          <p:cNvPr id="119" name="Google Shape;119;p22"/>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Non-Fleeing Population Scatter Plot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918372" y="1242925"/>
            <a:ext cx="7307275" cy="3103975"/>
          </a:xfrm>
          <a:prstGeom prst="rect">
            <a:avLst/>
          </a:prstGeom>
          <a:noFill/>
          <a:ln>
            <a:noFill/>
          </a:ln>
        </p:spPr>
      </p:pic>
      <p:sp>
        <p:nvSpPr>
          <p:cNvPr id="125" name="Google Shape;125;p23"/>
          <p:cNvSpPr txBox="1"/>
          <p:nvPr/>
        </p:nvSpPr>
        <p:spPr>
          <a:xfrm>
            <a:off x="1140900" y="4504500"/>
            <a:ext cx="54762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correlation</a:t>
            </a:r>
            <a:endParaRPr/>
          </a:p>
        </p:txBody>
      </p:sp>
      <p:sp>
        <p:nvSpPr>
          <p:cNvPr id="126" name="Google Shape;126;p23"/>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Across Attributes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2" type="body"/>
          </p:nvPr>
        </p:nvSpPr>
        <p:spPr>
          <a:xfrm>
            <a:off x="5080775" y="1258000"/>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From 2015 to 2016, there was a steady drop of fatal shootings in 18-30 age group but evened out in 2017 to 2018. </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From 2015 to 2018, the 31-50 age group were involved in most fatal shootings. </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All other age groups had a steady trend.</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This aligns with the overall average age of victims: 36.1  </a:t>
            </a:r>
            <a:endParaRPr sz="1200"/>
          </a:p>
        </p:txBody>
      </p:sp>
      <p:pic>
        <p:nvPicPr>
          <p:cNvPr id="132" name="Google Shape;132;p24"/>
          <p:cNvPicPr preferRelativeResize="0"/>
          <p:nvPr/>
        </p:nvPicPr>
        <p:blipFill>
          <a:blip r:embed="rId3">
            <a:alphaModFix/>
          </a:blip>
          <a:stretch>
            <a:fillRect/>
          </a:stretch>
        </p:blipFill>
        <p:spPr>
          <a:xfrm>
            <a:off x="-50975" y="1052300"/>
            <a:ext cx="5369275" cy="3622100"/>
          </a:xfrm>
          <a:prstGeom prst="rect">
            <a:avLst/>
          </a:prstGeom>
          <a:noFill/>
          <a:ln>
            <a:noFill/>
          </a:ln>
        </p:spPr>
      </p:pic>
      <p:sp>
        <p:nvSpPr>
          <p:cNvPr id="133" name="Google Shape;133;p24"/>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 Group of Fatal Police Shootings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2" type="body"/>
          </p:nvPr>
        </p:nvSpPr>
        <p:spPr>
          <a:xfrm>
            <a:off x="4327150" y="1530875"/>
            <a:ext cx="2253000" cy="19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Legend:</a:t>
            </a:r>
            <a:endParaRPr sz="900"/>
          </a:p>
          <a:p>
            <a:pPr indent="0" lvl="0" marL="0" rtl="0" algn="l">
              <a:spcBef>
                <a:spcPts val="1600"/>
              </a:spcBef>
              <a:spcAft>
                <a:spcPts val="0"/>
              </a:spcAft>
              <a:buNone/>
            </a:pPr>
            <a:r>
              <a:rPr lang="en" sz="900"/>
              <a:t>A- Asian</a:t>
            </a:r>
            <a:endParaRPr sz="900"/>
          </a:p>
          <a:p>
            <a:pPr indent="0" lvl="0" marL="0" rtl="0" algn="l">
              <a:spcBef>
                <a:spcPts val="1600"/>
              </a:spcBef>
              <a:spcAft>
                <a:spcPts val="0"/>
              </a:spcAft>
              <a:buNone/>
            </a:pPr>
            <a:r>
              <a:rPr lang="en" sz="900"/>
              <a:t>B- Black</a:t>
            </a:r>
            <a:endParaRPr sz="900"/>
          </a:p>
          <a:p>
            <a:pPr indent="0" lvl="0" marL="0" rtl="0" algn="l">
              <a:spcBef>
                <a:spcPts val="1600"/>
              </a:spcBef>
              <a:spcAft>
                <a:spcPts val="0"/>
              </a:spcAft>
              <a:buNone/>
            </a:pPr>
            <a:r>
              <a:rPr lang="en" sz="900"/>
              <a:t>H- Hispanic</a:t>
            </a:r>
            <a:endParaRPr sz="900"/>
          </a:p>
          <a:p>
            <a:pPr indent="0" lvl="0" marL="0" rtl="0" algn="l">
              <a:spcBef>
                <a:spcPts val="1600"/>
              </a:spcBef>
              <a:spcAft>
                <a:spcPts val="0"/>
              </a:spcAft>
              <a:buNone/>
            </a:pPr>
            <a:r>
              <a:rPr lang="en" sz="900"/>
              <a:t>N- Native American</a:t>
            </a:r>
            <a:endParaRPr sz="900"/>
          </a:p>
          <a:p>
            <a:pPr indent="0" lvl="0" marL="0" rtl="0" algn="l">
              <a:spcBef>
                <a:spcPts val="1600"/>
              </a:spcBef>
              <a:spcAft>
                <a:spcPts val="0"/>
              </a:spcAft>
              <a:buNone/>
            </a:pPr>
            <a:r>
              <a:rPr lang="en" sz="900"/>
              <a:t>O- Other</a:t>
            </a:r>
            <a:endParaRPr sz="900"/>
          </a:p>
          <a:p>
            <a:pPr indent="0" lvl="0" marL="0" rtl="0" algn="l">
              <a:spcBef>
                <a:spcPts val="1600"/>
              </a:spcBef>
              <a:spcAft>
                <a:spcPts val="1600"/>
              </a:spcAft>
              <a:buNone/>
            </a:pPr>
            <a:r>
              <a:rPr lang="en" sz="900"/>
              <a:t>W-White </a:t>
            </a:r>
            <a:endParaRPr sz="900"/>
          </a:p>
        </p:txBody>
      </p:sp>
      <p:pic>
        <p:nvPicPr>
          <p:cNvPr id="139" name="Google Shape;139;p25"/>
          <p:cNvPicPr preferRelativeResize="0"/>
          <p:nvPr/>
        </p:nvPicPr>
        <p:blipFill>
          <a:blip r:embed="rId3">
            <a:alphaModFix/>
          </a:blip>
          <a:stretch>
            <a:fillRect/>
          </a:stretch>
        </p:blipFill>
        <p:spPr>
          <a:xfrm>
            <a:off x="31675" y="1229575"/>
            <a:ext cx="4394825" cy="2929875"/>
          </a:xfrm>
          <a:prstGeom prst="rect">
            <a:avLst/>
          </a:prstGeom>
          <a:noFill/>
          <a:ln>
            <a:noFill/>
          </a:ln>
        </p:spPr>
      </p:pic>
      <p:sp>
        <p:nvSpPr>
          <p:cNvPr id="140" name="Google Shape;140;p25"/>
          <p:cNvSpPr txBox="1"/>
          <p:nvPr/>
        </p:nvSpPr>
        <p:spPr>
          <a:xfrm>
            <a:off x="5831350" y="1613050"/>
            <a:ext cx="2799900" cy="297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White were the oldest at 46.</a:t>
            </a:r>
            <a:endParaRPr/>
          </a:p>
          <a:p>
            <a:pPr indent="-317500" lvl="0" marL="457200" rtl="0" algn="l">
              <a:spcBef>
                <a:spcPts val="0"/>
              </a:spcBef>
              <a:spcAft>
                <a:spcPts val="0"/>
              </a:spcAft>
              <a:buSzPts val="1400"/>
              <a:buChar char="●"/>
            </a:pPr>
            <a:r>
              <a:rPr lang="en"/>
              <a:t>Native Americans were the youngest at 32. </a:t>
            </a:r>
            <a:endParaRPr/>
          </a:p>
          <a:p>
            <a:pPr indent="-317500" lvl="0" marL="457200" rtl="0" algn="l">
              <a:spcBef>
                <a:spcPts val="0"/>
              </a:spcBef>
              <a:spcAft>
                <a:spcPts val="0"/>
              </a:spcAft>
              <a:buSzPts val="1400"/>
              <a:buChar char="●"/>
            </a:pPr>
            <a:r>
              <a:rPr lang="en"/>
              <a:t>In the US, the average life expectancy is 75.1 years. </a:t>
            </a:r>
            <a:endParaRPr/>
          </a:p>
          <a:p>
            <a:pPr indent="-317500" lvl="0" marL="457200" rtl="0" algn="l">
              <a:spcBef>
                <a:spcPts val="0"/>
              </a:spcBef>
              <a:spcAft>
                <a:spcPts val="0"/>
              </a:spcAft>
              <a:buSzPts val="1400"/>
              <a:buChar char="●"/>
            </a:pPr>
            <a:r>
              <a:rPr lang="en"/>
              <a:t>These numbers are staggering since it shows the amount of potential years lost. Although some of these </a:t>
            </a:r>
            <a:r>
              <a:rPr lang="en"/>
              <a:t>incidents warranted deadly force, it’s still a statistic worth showing. </a:t>
            </a:r>
            <a:endParaRPr/>
          </a:p>
        </p:txBody>
      </p:sp>
      <p:sp>
        <p:nvSpPr>
          <p:cNvPr id="141" name="Google Shape;141;p25"/>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Average Age of Fatal Police Shootings By Race</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151500" y="1417025"/>
            <a:ext cx="4087800" cy="3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California Fatal Shootings per Capita  : 1.23</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Texas Fatal Shootings per Capita : 0.94</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Florida Fatal Shooting per Capita: 0.98</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Arizona Fatal Shooting per Capita: 2.19</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Ohio Fatal Shooting per Capita: 0.90</a:t>
            </a:r>
            <a:endParaRPr sz="1200">
              <a:solidFill>
                <a:schemeClr val="dk1"/>
              </a:solidFill>
              <a:highlight>
                <a:srgbClr val="FFFFFF"/>
              </a:highlight>
            </a:endParaRPr>
          </a:p>
          <a:p>
            <a:pPr indent="0" lvl="0" marL="0" rtl="0" algn="l">
              <a:spcBef>
                <a:spcPts val="1600"/>
              </a:spcBef>
              <a:spcAft>
                <a:spcPts val="0"/>
              </a:spcAft>
              <a:buNone/>
            </a:pPr>
            <a:r>
              <a:rPr lang="en" sz="1200">
                <a:solidFill>
                  <a:schemeClr val="dk1"/>
                </a:solidFill>
                <a:highlight>
                  <a:srgbClr val="FFFFFF"/>
                </a:highlight>
              </a:rPr>
              <a:t>CA, TX, and FL were expected since they are highly populated. However, it was interesting to see that Arizona was almost double than California. </a:t>
            </a:r>
            <a:endParaRPr sz="1200">
              <a:solidFill>
                <a:schemeClr val="dk1"/>
              </a:solidFill>
              <a:highlight>
                <a:srgbClr val="FFFFFF"/>
              </a:highlight>
            </a:endParaRPr>
          </a:p>
          <a:p>
            <a:pPr indent="0" lvl="0" marL="0" rtl="0" algn="l">
              <a:spcBef>
                <a:spcPts val="1600"/>
              </a:spcBef>
              <a:spcAft>
                <a:spcPts val="1600"/>
              </a:spcAft>
              <a:buNone/>
            </a:pPr>
            <a:r>
              <a:rPr lang="en" sz="1200">
                <a:solidFill>
                  <a:schemeClr val="dk1"/>
                </a:solidFill>
                <a:highlight>
                  <a:srgbClr val="FFFFFF"/>
                </a:highlight>
              </a:rPr>
              <a:t>Interestingly Arizona has the most lax gun laws (no permit, open-carry, no registration, etc), this calls further research into how many unregistered weapons are involved in fatal police shootings.</a:t>
            </a:r>
            <a:endParaRPr sz="1200">
              <a:solidFill>
                <a:schemeClr val="dk1"/>
              </a:solidFill>
              <a:highlight>
                <a:srgbClr val="FFFFFF"/>
              </a:highlight>
            </a:endParaRPr>
          </a:p>
        </p:txBody>
      </p:sp>
      <p:pic>
        <p:nvPicPr>
          <p:cNvPr id="147" name="Google Shape;147;p26"/>
          <p:cNvPicPr preferRelativeResize="0"/>
          <p:nvPr/>
        </p:nvPicPr>
        <p:blipFill>
          <a:blip r:embed="rId3">
            <a:alphaModFix/>
          </a:blip>
          <a:stretch>
            <a:fillRect/>
          </a:stretch>
        </p:blipFill>
        <p:spPr>
          <a:xfrm>
            <a:off x="4164300" y="1217675"/>
            <a:ext cx="4802025" cy="3201350"/>
          </a:xfrm>
          <a:prstGeom prst="rect">
            <a:avLst/>
          </a:prstGeom>
          <a:noFill/>
          <a:ln>
            <a:noFill/>
          </a:ln>
        </p:spPr>
      </p:pic>
      <p:sp>
        <p:nvSpPr>
          <p:cNvPr id="148" name="Google Shape;148;p26"/>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Highest Number of Fatal Shootings per Capita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889750"/>
            <a:ext cx="6420900" cy="367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Hypothesis:</a:t>
            </a:r>
            <a:endParaRPr b="1" sz="1500"/>
          </a:p>
          <a:p>
            <a:pPr indent="-323850" lvl="0" marL="457200" rtl="0" algn="l">
              <a:lnSpc>
                <a:spcPct val="115000"/>
              </a:lnSpc>
              <a:spcBef>
                <a:spcPts val="0"/>
              </a:spcBef>
              <a:spcAft>
                <a:spcPts val="0"/>
              </a:spcAft>
              <a:buSzPts val="1500"/>
              <a:buChar char="●"/>
            </a:pPr>
            <a:r>
              <a:rPr lang="en" sz="1500"/>
              <a:t>Police were less likely to use lethal force if…</a:t>
            </a:r>
            <a:endParaRPr sz="1500"/>
          </a:p>
          <a:p>
            <a:pPr indent="-323850" lvl="1" marL="914400" rtl="0" algn="l">
              <a:lnSpc>
                <a:spcPct val="115000"/>
              </a:lnSpc>
              <a:spcBef>
                <a:spcPts val="0"/>
              </a:spcBef>
              <a:spcAft>
                <a:spcPts val="0"/>
              </a:spcAft>
              <a:buSzPts val="1500"/>
              <a:buChar char="○"/>
            </a:pPr>
            <a:r>
              <a:rPr lang="en" sz="1500"/>
              <a:t>Civilians who were more likely / willing to comply (no weapons, non-fleeing)</a:t>
            </a:r>
            <a:endParaRPr sz="1500"/>
          </a:p>
          <a:p>
            <a:pPr indent="-323850" lvl="1" marL="914400" rtl="0" algn="l">
              <a:lnSpc>
                <a:spcPct val="115000"/>
              </a:lnSpc>
              <a:spcBef>
                <a:spcPts val="0"/>
              </a:spcBef>
              <a:spcAft>
                <a:spcPts val="0"/>
              </a:spcAft>
              <a:buSzPts val="1500"/>
              <a:buChar char="○"/>
            </a:pPr>
            <a:r>
              <a:rPr lang="en" sz="1500"/>
              <a:t>Officers were under surveillance technology (body cameras)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t>Null Hypothesis:</a:t>
            </a:r>
            <a:endParaRPr b="1" sz="1500"/>
          </a:p>
          <a:p>
            <a:pPr indent="-323850" lvl="0" marL="457200" rtl="0" algn="l">
              <a:lnSpc>
                <a:spcPct val="115000"/>
              </a:lnSpc>
              <a:spcBef>
                <a:spcPts val="0"/>
              </a:spcBef>
              <a:spcAft>
                <a:spcPts val="0"/>
              </a:spcAft>
              <a:buSzPts val="1500"/>
              <a:buChar char="●"/>
            </a:pPr>
            <a:r>
              <a:rPr lang="en" sz="1500"/>
              <a:t>Police remained indifferent to a civilian’s race or age</a:t>
            </a:r>
            <a:endParaRPr sz="1500"/>
          </a:p>
          <a:p>
            <a:pPr indent="-323850" lvl="0" marL="457200" rtl="0" algn="l">
              <a:lnSpc>
                <a:spcPct val="115000"/>
              </a:lnSpc>
              <a:spcBef>
                <a:spcPts val="0"/>
              </a:spcBef>
              <a:spcAft>
                <a:spcPts val="0"/>
              </a:spcAft>
              <a:buSzPts val="1500"/>
              <a:buChar char="●"/>
            </a:pPr>
            <a:r>
              <a:rPr lang="en" sz="1500"/>
              <a:t>Location did not play a role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t>Implications:</a:t>
            </a:r>
            <a:endParaRPr b="1" sz="1500"/>
          </a:p>
          <a:p>
            <a:pPr indent="-323850" lvl="0" marL="457200" rtl="0" algn="l">
              <a:lnSpc>
                <a:spcPct val="115000"/>
              </a:lnSpc>
              <a:spcBef>
                <a:spcPts val="0"/>
              </a:spcBef>
              <a:spcAft>
                <a:spcPts val="0"/>
              </a:spcAft>
              <a:buSzPts val="1500"/>
              <a:buChar char="●"/>
            </a:pPr>
            <a:r>
              <a:rPr lang="en" sz="1500"/>
              <a:t>As shown from the scatter plot, the presence of body cameras still had a lingering effect on the number of fatal police shootings even after declining between 2016 and 2017</a:t>
            </a:r>
            <a:endParaRPr sz="1500"/>
          </a:p>
        </p:txBody>
      </p:sp>
      <p:sp>
        <p:nvSpPr>
          <p:cNvPr id="154" name="Google Shape;154;p27"/>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155" name="Google Shape;155;p27"/>
          <p:cNvPicPr preferRelativeResize="0"/>
          <p:nvPr/>
        </p:nvPicPr>
        <p:blipFill>
          <a:blip r:embed="rId3">
            <a:alphaModFix/>
          </a:blip>
          <a:stretch>
            <a:fillRect/>
          </a:stretch>
        </p:blipFill>
        <p:spPr>
          <a:xfrm>
            <a:off x="6732500" y="651575"/>
            <a:ext cx="2133600" cy="213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Our Difficulties:</a:t>
            </a:r>
            <a:endParaRPr sz="1700"/>
          </a:p>
          <a:p>
            <a:pPr indent="-336550" lvl="0" marL="457200" rtl="0" algn="l">
              <a:spcBef>
                <a:spcPts val="1600"/>
              </a:spcBef>
              <a:spcAft>
                <a:spcPts val="0"/>
              </a:spcAft>
              <a:buSzPts val="1700"/>
              <a:buChar char="●"/>
            </a:pPr>
            <a:r>
              <a:rPr lang="en" sz="1700"/>
              <a:t>Changing our scope and data sets</a:t>
            </a:r>
            <a:endParaRPr sz="1700"/>
          </a:p>
          <a:p>
            <a:pPr indent="-336550" lvl="0" marL="457200" rtl="0" algn="l">
              <a:spcBef>
                <a:spcPts val="0"/>
              </a:spcBef>
              <a:spcAft>
                <a:spcPts val="0"/>
              </a:spcAft>
              <a:buSzPts val="1700"/>
              <a:buChar char="●"/>
            </a:pPr>
            <a:r>
              <a:rPr lang="en" sz="1700"/>
              <a:t>Finding significance in our dataset (i.e, boxplots, line regression) </a:t>
            </a:r>
            <a:endParaRPr sz="1700"/>
          </a:p>
          <a:p>
            <a:pPr indent="-336550" lvl="0" marL="457200" rtl="0" algn="l">
              <a:spcBef>
                <a:spcPts val="0"/>
              </a:spcBef>
              <a:spcAft>
                <a:spcPts val="0"/>
              </a:spcAft>
              <a:buSzPts val="1700"/>
              <a:buChar char="●"/>
            </a:pPr>
            <a:r>
              <a:rPr lang="en" sz="1700"/>
              <a:t>Figuring out which figures would give us the narrative we wanted to present</a:t>
            </a:r>
            <a:endParaRPr sz="1700"/>
          </a:p>
          <a:p>
            <a:pPr indent="-336550" lvl="0" marL="457200" rtl="0" algn="l">
              <a:spcBef>
                <a:spcPts val="0"/>
              </a:spcBef>
              <a:spcAft>
                <a:spcPts val="0"/>
              </a:spcAft>
              <a:buSzPts val="1700"/>
              <a:buChar char="●"/>
            </a:pPr>
            <a:r>
              <a:rPr lang="en" sz="1700"/>
              <a:t>We had a lot of Categorical data that we could not use to  turn into values for correlation matrix</a:t>
            </a:r>
            <a:endParaRPr sz="1700"/>
          </a:p>
        </p:txBody>
      </p:sp>
      <p:sp>
        <p:nvSpPr>
          <p:cNvPr id="161" name="Google Shape;161;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Other Questions to Explore:</a:t>
            </a:r>
            <a:endParaRPr sz="1700"/>
          </a:p>
          <a:p>
            <a:pPr indent="-336550" lvl="0" marL="457200" rtl="0" algn="l">
              <a:spcBef>
                <a:spcPts val="1600"/>
              </a:spcBef>
              <a:spcAft>
                <a:spcPts val="0"/>
              </a:spcAft>
              <a:buSzPts val="1700"/>
              <a:buChar char="●"/>
            </a:pPr>
            <a:r>
              <a:rPr lang="en" sz="1700"/>
              <a:t>Looking at season/month-by-month - if a time of year saw more/less fatal shootings</a:t>
            </a:r>
            <a:endParaRPr sz="1700"/>
          </a:p>
          <a:p>
            <a:pPr indent="-336550" lvl="0" marL="457200" rtl="0" algn="l">
              <a:spcBef>
                <a:spcPts val="0"/>
              </a:spcBef>
              <a:spcAft>
                <a:spcPts val="0"/>
              </a:spcAft>
              <a:buSzPts val="1700"/>
              <a:buChar char="●"/>
            </a:pPr>
            <a:r>
              <a:rPr lang="en" sz="1700"/>
              <a:t>Enriching our datasets with another dataset like crime rates to be more meaningful</a:t>
            </a:r>
            <a:endParaRPr sz="1700"/>
          </a:p>
          <a:p>
            <a:pPr indent="-336550" lvl="0" marL="457200" rtl="0" algn="l">
              <a:spcBef>
                <a:spcPts val="0"/>
              </a:spcBef>
              <a:spcAft>
                <a:spcPts val="0"/>
              </a:spcAft>
              <a:buSzPts val="1700"/>
              <a:buChar char="●"/>
            </a:pPr>
            <a:r>
              <a:rPr lang="en" sz="1700"/>
              <a:t>Further research that could correlate our data to state laws on guns</a:t>
            </a:r>
            <a:endParaRPr sz="1700"/>
          </a:p>
        </p:txBody>
      </p:sp>
      <p:sp>
        <p:nvSpPr>
          <p:cNvPr id="162" name="Google Shape;162;p28"/>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Post Mortem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50800"/>
            <a:ext cx="5537700" cy="411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Initially </a:t>
            </a:r>
            <a:r>
              <a:rPr lang="en" sz="1800">
                <a:solidFill>
                  <a:srgbClr val="000000"/>
                </a:solidFill>
              </a:rPr>
              <a:t>wanted to investigate police officer compensation compared to incidences of crime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Original cities: San Francisco, New York, and Chicago</a:t>
            </a:r>
            <a:endParaRPr sz="1800">
              <a:solidFill>
                <a:srgbClr val="000000"/>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rPr>
              <a:t>Ultimately difficult to find crime data and/or payroll compensation with consistent data values.</a:t>
            </a:r>
            <a:endParaRPr sz="1800">
              <a:solidFill>
                <a:schemeClr val="dk1"/>
              </a:solidFill>
            </a:endParaRPr>
          </a:p>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2014 killing of Michael Brown in Ferguson, Missouri</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Look up various statistics that played a part in the decision to use lethal force</a:t>
            </a:r>
            <a:endParaRPr sz="1800">
              <a:solidFill>
                <a:srgbClr val="000000"/>
              </a:solidFill>
              <a:highlight>
                <a:srgbClr val="FFFFFF"/>
              </a:highlight>
            </a:endParaRPr>
          </a:p>
        </p:txBody>
      </p:sp>
      <p:sp>
        <p:nvSpPr>
          <p:cNvPr id="61" name="Google Shape;61;p14"/>
          <p:cNvSpPr txBox="1"/>
          <p:nvPr>
            <p:ph type="title"/>
          </p:nvPr>
        </p:nvSpPr>
        <p:spPr>
          <a:xfrm>
            <a:off x="783000" y="222950"/>
            <a:ext cx="7578000" cy="53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Motivations</a:t>
            </a:r>
            <a:endParaRPr/>
          </a:p>
        </p:txBody>
      </p:sp>
      <p:pic>
        <p:nvPicPr>
          <p:cNvPr id="62" name="Google Shape;62;p14"/>
          <p:cNvPicPr preferRelativeResize="0"/>
          <p:nvPr/>
        </p:nvPicPr>
        <p:blipFill>
          <a:blip r:embed="rId3">
            <a:alphaModFix/>
          </a:blip>
          <a:stretch>
            <a:fillRect/>
          </a:stretch>
        </p:blipFill>
        <p:spPr>
          <a:xfrm>
            <a:off x="6402367" y="1298978"/>
            <a:ext cx="1659274" cy="2831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idx="1" type="body"/>
          </p:nvPr>
        </p:nvSpPr>
        <p:spPr>
          <a:xfrm>
            <a:off x="386425" y="915850"/>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24292E"/>
                </a:solidFill>
                <a:highlight>
                  <a:srgbClr val="FFFFFF"/>
                </a:highlight>
              </a:rPr>
              <a:t>The Washington Post is</a:t>
            </a:r>
            <a:r>
              <a:rPr lang="en" sz="1200">
                <a:solidFill>
                  <a:srgbClr val="24292E"/>
                </a:solidFill>
                <a:highlight>
                  <a:srgbClr val="FFFFFF"/>
                </a:highlight>
                <a:uFill>
                  <a:noFill/>
                </a:uFill>
                <a:hlinkClick r:id="rId4"/>
              </a:rPr>
              <a:t> </a:t>
            </a:r>
            <a:r>
              <a:rPr lang="en" sz="1200">
                <a:solidFill>
                  <a:srgbClr val="0366D6"/>
                </a:solidFill>
                <a:uFill>
                  <a:noFill/>
                </a:uFill>
                <a:hlinkClick r:id="rId5"/>
              </a:rPr>
              <a:t>compiling a database of every fatal shooting</a:t>
            </a:r>
            <a:r>
              <a:rPr lang="en" sz="1200">
                <a:solidFill>
                  <a:srgbClr val="24292E"/>
                </a:solidFill>
                <a:highlight>
                  <a:srgbClr val="FFFFFF"/>
                </a:highlight>
              </a:rPr>
              <a:t> in the United States by a police officer in the line of duty since Jan. 1, 2015.</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0366D6"/>
                </a:solidFill>
                <a:uFill>
                  <a:noFill/>
                </a:uFill>
                <a:hlinkClick r:id="rId6"/>
              </a:rPr>
              <a:t>In 2015</a:t>
            </a:r>
            <a:r>
              <a:rPr lang="en" sz="1200">
                <a:solidFill>
                  <a:srgbClr val="24292E"/>
                </a:solidFill>
                <a:highlight>
                  <a:srgbClr val="FFFFFF"/>
                </a:highlight>
              </a:rPr>
              <a:t>, The Post began tracking more than a dozen details about each killing — including the race of the deceased, the circumstances of the shooting, whether the person was armed and whether the victim was experiencing a mental-health crisis — by culling local news reports, law enforcement websites and social media and by monitoring independent databases.</a:t>
            </a:r>
            <a:endParaRPr sz="1200">
              <a:solidFill>
                <a:srgbClr val="24292E"/>
              </a:solidFill>
              <a:highlight>
                <a:srgbClr val="FFFFFF"/>
              </a:highlight>
            </a:endParaRPr>
          </a:p>
          <a:p>
            <a:pPr indent="0" lvl="0" marL="0" rtl="0" algn="l">
              <a:spcBef>
                <a:spcPts val="1600"/>
              </a:spcBef>
              <a:spcAft>
                <a:spcPts val="0"/>
              </a:spcAft>
              <a:buNone/>
            </a:pPr>
            <a:r>
              <a:t/>
            </a:r>
            <a:endParaRPr sz="1200">
              <a:solidFill>
                <a:srgbClr val="24292E"/>
              </a:solidFill>
              <a:highlight>
                <a:srgbClr val="FFFFFF"/>
              </a:highlight>
            </a:endParaRPr>
          </a:p>
          <a:p>
            <a:pPr indent="0" lvl="0" marL="0" rtl="0" algn="l">
              <a:spcBef>
                <a:spcPts val="1600"/>
              </a:spcBef>
              <a:spcAft>
                <a:spcPts val="1600"/>
              </a:spcAft>
              <a:buNone/>
            </a:pPr>
            <a:r>
              <a:t/>
            </a:r>
            <a:endParaRPr sz="1200">
              <a:solidFill>
                <a:srgbClr val="24292E"/>
              </a:solidFill>
              <a:highlight>
                <a:srgbClr val="FFFFFF"/>
              </a:highlight>
            </a:endParaRPr>
          </a:p>
        </p:txBody>
      </p:sp>
      <p:sp>
        <p:nvSpPr>
          <p:cNvPr id="68" name="Google Shape;68;p15"/>
          <p:cNvSpPr txBox="1"/>
          <p:nvPr>
            <p:ph idx="2" type="body"/>
          </p:nvPr>
        </p:nvSpPr>
        <p:spPr>
          <a:xfrm>
            <a:off x="4770125" y="915850"/>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200">
                <a:solidFill>
                  <a:srgbClr val="24292E"/>
                </a:solidFill>
                <a:highlight>
                  <a:srgbClr val="FFFFFF"/>
                </a:highlight>
              </a:rPr>
              <a:t>The general criteria for the attack label was that there was the most direct and immediate threat to life. </a:t>
            </a:r>
            <a:endParaRPr sz="1200">
              <a:solidFill>
                <a:srgbClr val="24292E"/>
              </a:solidFill>
              <a:highlight>
                <a:srgbClr val="FFFFFF"/>
              </a:highlight>
            </a:endParaRPr>
          </a:p>
          <a:p>
            <a:pPr indent="-304800" lvl="1" marL="914400" rtl="0" algn="l">
              <a:spcBef>
                <a:spcPts val="0"/>
              </a:spcBef>
              <a:spcAft>
                <a:spcPts val="0"/>
              </a:spcAft>
              <a:buSzPts val="1200"/>
              <a:buChar char="○"/>
            </a:pPr>
            <a:r>
              <a:rPr lang="en" sz="1200">
                <a:solidFill>
                  <a:srgbClr val="24292E"/>
                </a:solidFill>
                <a:highlight>
                  <a:srgbClr val="FFFFFF"/>
                </a:highlight>
              </a:rPr>
              <a:t>That would include incidents where officers or others were shot at, threatened with a gun, attacked with other weapons or physical force, etc. </a:t>
            </a:r>
            <a:endParaRPr sz="1200">
              <a:solidFill>
                <a:srgbClr val="24292E"/>
              </a:solidFill>
              <a:highlight>
                <a:srgbClr val="FFFFFF"/>
              </a:highlight>
            </a:endParaRPr>
          </a:p>
          <a:p>
            <a:pPr indent="-304800" lvl="1" marL="914400" rtl="0" algn="l">
              <a:spcBef>
                <a:spcPts val="0"/>
              </a:spcBef>
              <a:spcAft>
                <a:spcPts val="0"/>
              </a:spcAft>
              <a:buSzPts val="1200"/>
              <a:buChar char="○"/>
            </a:pPr>
            <a:r>
              <a:rPr lang="en" sz="1200">
                <a:solidFill>
                  <a:srgbClr val="24292E"/>
                </a:solidFill>
                <a:highlight>
                  <a:srgbClr val="FFFFFF"/>
                </a:highlight>
              </a:rPr>
              <a:t>The attack category is meant to flag the highest level of threat. </a:t>
            </a:r>
            <a:endParaRPr sz="12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200">
                <a:solidFill>
                  <a:srgbClr val="24292E"/>
                </a:solidFill>
                <a:highlight>
                  <a:srgbClr val="FFFFFF"/>
                </a:highlight>
              </a:rPr>
              <a:t>The threat column and the fleeing column are not necessarily related. For example, there is an incident in which the suspect is moving away from officers (fleeing) and at the same time turns to fire at gun at the officer. Also, attacks represent a status immediately before fatal shots by police; while fleeing could begin slightly earlier and involve a chase.</a:t>
            </a:r>
            <a:endParaRPr>
              <a:solidFill>
                <a:srgbClr val="24292E"/>
              </a:solidFill>
              <a:highlight>
                <a:srgbClr val="FFFFFF"/>
              </a:highlight>
            </a:endParaRPr>
          </a:p>
        </p:txBody>
      </p:sp>
      <p:sp>
        <p:nvSpPr>
          <p:cNvPr id="69" name="Google Shape;69;p15"/>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Info and Dataset</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4072200" cy="3990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AutoNum type="arabicPeriod"/>
            </a:pPr>
            <a:r>
              <a:rPr lang="en" sz="1000">
                <a:solidFill>
                  <a:srgbClr val="000000"/>
                </a:solidFill>
              </a:rPr>
              <a:t>We looked all the columns and decided to only look at the following:</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Date of Incident</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Weapon Used </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Age</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Mental Illness</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Gender</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Flee</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Body Camera </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State</a:t>
            </a:r>
            <a:endParaRPr sz="1000">
              <a:solidFill>
                <a:srgbClr val="000000"/>
              </a:solidFill>
            </a:endParaRPr>
          </a:p>
          <a:p>
            <a:pPr indent="-292100" lvl="0" marL="457200" rtl="0" algn="l">
              <a:spcBef>
                <a:spcPts val="0"/>
              </a:spcBef>
              <a:spcAft>
                <a:spcPts val="0"/>
              </a:spcAft>
              <a:buClr>
                <a:srgbClr val="000000"/>
              </a:buClr>
              <a:buSzPts val="1000"/>
              <a:buAutoNum type="arabicPeriod"/>
            </a:pPr>
            <a:r>
              <a:rPr lang="en" sz="1000">
                <a:solidFill>
                  <a:srgbClr val="000000"/>
                </a:solidFill>
              </a:rPr>
              <a:t>We renamed the columns to the following:</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Year</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Armed</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Age</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Mental Illness</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Gender</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Flee</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Body Camera</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State</a:t>
            </a:r>
            <a:endParaRPr sz="1000">
              <a:solidFill>
                <a:srgbClr val="000000"/>
              </a:solidFill>
            </a:endParaRPr>
          </a:p>
          <a:p>
            <a:pPr indent="0" lvl="0" marL="0" rtl="0" algn="l">
              <a:spcBef>
                <a:spcPts val="1600"/>
              </a:spcBef>
              <a:spcAft>
                <a:spcPts val="1600"/>
              </a:spcAft>
              <a:buNone/>
            </a:pPr>
            <a:r>
              <a:t/>
            </a:r>
            <a:endParaRPr/>
          </a:p>
        </p:txBody>
      </p:sp>
      <p:sp>
        <p:nvSpPr>
          <p:cNvPr id="75" name="Google Shape;75;p16"/>
          <p:cNvSpPr txBox="1"/>
          <p:nvPr>
            <p:ph idx="2" type="body"/>
          </p:nvPr>
        </p:nvSpPr>
        <p:spPr>
          <a:xfrm>
            <a:off x="4832400" y="1152475"/>
            <a:ext cx="39999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3. 	</a:t>
            </a:r>
            <a:r>
              <a:rPr lang="en" sz="1000">
                <a:solidFill>
                  <a:srgbClr val="000000"/>
                </a:solidFill>
              </a:rPr>
              <a:t>We did a .count() to account for NaN values. Note that Race had the most NaN values. Date, State, Mental Illness, and Body Camera seem to the mandatory values when taken from police logs. </a:t>
            </a:r>
            <a:endParaRPr sz="1000">
              <a:solidFill>
                <a:srgbClr val="000000"/>
              </a:solidFill>
            </a:endParaRPr>
          </a:p>
          <a:p>
            <a:pPr indent="-292100" lvl="1" marL="914400" rtl="0" algn="l">
              <a:spcBef>
                <a:spcPts val="1600"/>
              </a:spcBef>
              <a:spcAft>
                <a:spcPts val="0"/>
              </a:spcAft>
              <a:buClr>
                <a:srgbClr val="000000"/>
              </a:buClr>
              <a:buSzPts val="1000"/>
              <a:buAutoNum type="alphaLcPeriod"/>
            </a:pPr>
            <a:r>
              <a:rPr lang="en" sz="1000">
                <a:solidFill>
                  <a:srgbClr val="000000"/>
                </a:solidFill>
                <a:highlight>
                  <a:srgbClr val="FFFFFF"/>
                </a:highlight>
              </a:rPr>
              <a:t>Date of Incident	3934</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Weapon Used     	3689</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Age             	3801</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Gender          	3931</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Race            	</a:t>
            </a:r>
            <a:r>
              <a:rPr lang="en" sz="1000">
                <a:solidFill>
                  <a:srgbClr val="000000"/>
                </a:solidFill>
                <a:highlight>
                  <a:srgbClr val="FFD966"/>
                </a:highlight>
              </a:rPr>
              <a:t>3656</a:t>
            </a:r>
            <a:endParaRPr sz="1000">
              <a:solidFill>
                <a:srgbClr val="000000"/>
              </a:solidFill>
              <a:highlight>
                <a:srgbClr val="FFD966"/>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City            	3934</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State           	3934</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Mental Illness  	3934</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Flee            	3800</a:t>
            </a:r>
            <a:endParaRPr sz="1000">
              <a:solidFill>
                <a:srgbClr val="000000"/>
              </a:solidFill>
              <a:highlight>
                <a:srgbClr val="FFFFFF"/>
              </a:highlight>
            </a:endParaRPr>
          </a:p>
          <a:p>
            <a:pPr indent="-292100" lvl="1" marL="914400" rtl="0" algn="l">
              <a:spcBef>
                <a:spcPts val="0"/>
              </a:spcBef>
              <a:spcAft>
                <a:spcPts val="0"/>
              </a:spcAft>
              <a:buClr>
                <a:srgbClr val="000000"/>
              </a:buClr>
              <a:buSzPts val="1000"/>
              <a:buAutoNum type="alphaLcPeriod"/>
            </a:pPr>
            <a:r>
              <a:rPr lang="en" sz="1000">
                <a:solidFill>
                  <a:srgbClr val="000000"/>
                </a:solidFill>
                <a:highlight>
                  <a:srgbClr val="FFFFFF"/>
                </a:highlight>
              </a:rPr>
              <a:t>Body Camera     	3934</a:t>
            </a:r>
            <a:endParaRPr sz="1000">
              <a:solidFill>
                <a:srgbClr val="000000"/>
              </a:solidFill>
              <a:highlight>
                <a:srgbClr val="FFFFFF"/>
              </a:highlight>
            </a:endParaRPr>
          </a:p>
          <a:p>
            <a:pPr indent="0" lvl="0" marL="0" rtl="0" algn="l">
              <a:spcBef>
                <a:spcPts val="1600"/>
              </a:spcBef>
              <a:spcAft>
                <a:spcPts val="0"/>
              </a:spcAft>
              <a:buNone/>
            </a:pPr>
            <a:r>
              <a:rPr lang="en" sz="1000">
                <a:solidFill>
                  <a:srgbClr val="000000"/>
                </a:solidFill>
                <a:highlight>
                  <a:srgbClr val="FFFFFF"/>
                </a:highlight>
              </a:rPr>
              <a:t>4. After cleaning, we ended up with 3272 rows. Since the Post updates the raw data, we decided to filter our range from 01/012015 to 12/31/2018.</a:t>
            </a:r>
            <a:endParaRPr sz="1000">
              <a:solidFill>
                <a:srgbClr val="000000"/>
              </a:solidFill>
              <a:highlight>
                <a:srgbClr val="FFFFFF"/>
              </a:highlight>
            </a:endParaRPr>
          </a:p>
          <a:p>
            <a:pPr indent="0" lvl="0" marL="0" rtl="0" algn="l">
              <a:spcBef>
                <a:spcPts val="1600"/>
              </a:spcBef>
              <a:spcAft>
                <a:spcPts val="1600"/>
              </a:spcAft>
              <a:buNone/>
            </a:pPr>
            <a:r>
              <a:t/>
            </a:r>
            <a:endParaRPr/>
          </a:p>
        </p:txBody>
      </p:sp>
      <p:sp>
        <p:nvSpPr>
          <p:cNvPr id="76" name="Google Shape;76;p16"/>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Exploration and Cleanup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b="1" lang="en" sz="1800"/>
              <a:t>Hypothesis:</a:t>
            </a:r>
            <a:r>
              <a:rPr lang="en" sz="1800"/>
              <a:t> Police officers are less inclined to use lethal force if civilians are more likely / willing to comply; police accountability, protocol (body cameras), and civilian demographic play an additional role in police officers’ decisions.</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b="1" lang="en" sz="1800"/>
              <a:t>Null Hypothesis:</a:t>
            </a:r>
            <a:r>
              <a:rPr lang="en" sz="1800"/>
              <a:t> Police are indifferent to situations even if the suspect is unarmed, not fleeing, and non-threatening and remain impartial to suspected civilians.</a:t>
            </a:r>
            <a:endParaRPr/>
          </a:p>
        </p:txBody>
      </p:sp>
      <p:sp>
        <p:nvSpPr>
          <p:cNvPr id="83" name="Google Shape;83;p17"/>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a:t>
            </a:r>
            <a:endParaRPr/>
          </a:p>
        </p:txBody>
      </p:sp>
      <p:pic>
        <p:nvPicPr>
          <p:cNvPr id="84" name="Google Shape;84;p17"/>
          <p:cNvPicPr preferRelativeResize="0"/>
          <p:nvPr/>
        </p:nvPicPr>
        <p:blipFill>
          <a:blip r:embed="rId3">
            <a:alphaModFix/>
          </a:blip>
          <a:stretch>
            <a:fillRect/>
          </a:stretch>
        </p:blipFill>
        <p:spPr>
          <a:xfrm>
            <a:off x="7011800" y="3218925"/>
            <a:ext cx="1722000" cy="172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237325" y="1397325"/>
            <a:ext cx="4507550" cy="2823525"/>
          </a:xfrm>
          <a:prstGeom prst="rect">
            <a:avLst/>
          </a:prstGeom>
          <a:noFill/>
          <a:ln>
            <a:noFill/>
          </a:ln>
        </p:spPr>
      </p:pic>
      <p:pic>
        <p:nvPicPr>
          <p:cNvPr id="90" name="Google Shape;90;p18"/>
          <p:cNvPicPr preferRelativeResize="0"/>
          <p:nvPr/>
        </p:nvPicPr>
        <p:blipFill>
          <a:blip r:embed="rId4">
            <a:alphaModFix/>
          </a:blip>
          <a:stretch>
            <a:fillRect/>
          </a:stretch>
        </p:blipFill>
        <p:spPr>
          <a:xfrm>
            <a:off x="4654675" y="1315675"/>
            <a:ext cx="4094324" cy="2640887"/>
          </a:xfrm>
          <a:prstGeom prst="rect">
            <a:avLst/>
          </a:prstGeom>
          <a:noFill/>
          <a:ln>
            <a:noFill/>
          </a:ln>
        </p:spPr>
      </p:pic>
      <p:sp>
        <p:nvSpPr>
          <p:cNvPr id="91" name="Google Shape;91;p18"/>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of Body Cameras in 2015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2" type="body"/>
          </p:nvPr>
        </p:nvSpPr>
        <p:spPr>
          <a:xfrm>
            <a:off x="6288900" y="1375386"/>
            <a:ext cx="2543400" cy="303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t>Legend:</a:t>
            </a:r>
            <a:r>
              <a:rPr lang="en" sz="1800"/>
              <a:t> </a:t>
            </a:r>
            <a:endParaRPr sz="1800">
              <a:solidFill>
                <a:srgbClr val="CC0000"/>
              </a:solidFill>
            </a:endParaRPr>
          </a:p>
          <a:p>
            <a:pPr indent="-393700" lvl="2" marL="457200" rtl="0" algn="l">
              <a:lnSpc>
                <a:spcPct val="100000"/>
              </a:lnSpc>
              <a:spcBef>
                <a:spcPts val="0"/>
              </a:spcBef>
              <a:spcAft>
                <a:spcPts val="0"/>
              </a:spcAft>
              <a:buClr>
                <a:srgbClr val="CC0000"/>
              </a:buClr>
              <a:buSzPts val="2600"/>
              <a:buChar char="■"/>
            </a:pPr>
            <a:r>
              <a:rPr lang="en" sz="1800">
                <a:solidFill>
                  <a:srgbClr val="000000"/>
                </a:solidFill>
              </a:rPr>
              <a:t>Gun</a:t>
            </a:r>
            <a:endParaRPr sz="1800">
              <a:solidFill>
                <a:srgbClr val="000000"/>
              </a:solidFill>
            </a:endParaRPr>
          </a:p>
          <a:p>
            <a:pPr indent="-393700" lvl="2" marL="457200" rtl="0" algn="l">
              <a:lnSpc>
                <a:spcPct val="100000"/>
              </a:lnSpc>
              <a:spcBef>
                <a:spcPts val="0"/>
              </a:spcBef>
              <a:spcAft>
                <a:spcPts val="0"/>
              </a:spcAft>
              <a:buClr>
                <a:srgbClr val="BF9000"/>
              </a:buClr>
              <a:buSzPts val="2600"/>
              <a:buChar char="■"/>
            </a:pPr>
            <a:r>
              <a:rPr lang="en" sz="1800">
                <a:solidFill>
                  <a:srgbClr val="000000"/>
                </a:solidFill>
              </a:rPr>
              <a:t>Knife</a:t>
            </a:r>
            <a:endParaRPr sz="1800">
              <a:solidFill>
                <a:srgbClr val="000000"/>
              </a:solidFill>
            </a:endParaRPr>
          </a:p>
          <a:p>
            <a:pPr indent="-393700" lvl="2" marL="457200" rtl="0" algn="l">
              <a:lnSpc>
                <a:spcPct val="100000"/>
              </a:lnSpc>
              <a:spcBef>
                <a:spcPts val="0"/>
              </a:spcBef>
              <a:spcAft>
                <a:spcPts val="0"/>
              </a:spcAft>
              <a:buClr>
                <a:srgbClr val="76A5AF"/>
              </a:buClr>
              <a:buSzPts val="2600"/>
              <a:buChar char="■"/>
            </a:pPr>
            <a:r>
              <a:rPr lang="en" sz="1800">
                <a:solidFill>
                  <a:srgbClr val="000000"/>
                </a:solidFill>
              </a:rPr>
              <a:t>Unarmed</a:t>
            </a:r>
            <a:endParaRPr sz="1800">
              <a:solidFill>
                <a:srgbClr val="000000"/>
              </a:solidFill>
            </a:endParaRPr>
          </a:p>
          <a:p>
            <a:pPr indent="-393700" lvl="2" marL="457200" rtl="0" algn="l">
              <a:lnSpc>
                <a:spcPct val="100000"/>
              </a:lnSpc>
              <a:spcBef>
                <a:spcPts val="0"/>
              </a:spcBef>
              <a:spcAft>
                <a:spcPts val="0"/>
              </a:spcAft>
              <a:buClr>
                <a:schemeClr val="accent4"/>
              </a:buClr>
              <a:buSzPts val="2600"/>
              <a:buChar char="■"/>
            </a:pPr>
            <a:r>
              <a:rPr lang="en" sz="1800">
                <a:solidFill>
                  <a:srgbClr val="000000"/>
                </a:solidFill>
              </a:rPr>
              <a:t>Toy Weapon</a:t>
            </a:r>
            <a:endParaRPr sz="1800">
              <a:solidFill>
                <a:srgbClr val="000000"/>
              </a:solidFill>
            </a:endParaRPr>
          </a:p>
          <a:p>
            <a:pPr indent="-393700" lvl="2" marL="457200" rtl="0" algn="l">
              <a:lnSpc>
                <a:spcPct val="100000"/>
              </a:lnSpc>
              <a:spcBef>
                <a:spcPts val="0"/>
              </a:spcBef>
              <a:spcAft>
                <a:spcPts val="0"/>
              </a:spcAft>
              <a:buClr>
                <a:srgbClr val="666666"/>
              </a:buClr>
              <a:buSzPts val="2600"/>
              <a:buChar char="■"/>
            </a:pPr>
            <a:r>
              <a:rPr lang="en" sz="1800">
                <a:solidFill>
                  <a:srgbClr val="000000"/>
                </a:solidFill>
              </a:rPr>
              <a:t>Undetermined</a:t>
            </a:r>
            <a:endParaRPr sz="1800">
              <a:solidFill>
                <a:srgbClr val="000000"/>
              </a:solidFill>
            </a:endParaRPr>
          </a:p>
          <a:p>
            <a:pPr indent="-393700" lvl="2" marL="457200" rtl="0" algn="l">
              <a:lnSpc>
                <a:spcPct val="100000"/>
              </a:lnSpc>
              <a:spcBef>
                <a:spcPts val="0"/>
              </a:spcBef>
              <a:spcAft>
                <a:spcPts val="0"/>
              </a:spcAft>
              <a:buClr>
                <a:srgbClr val="EA9999"/>
              </a:buClr>
              <a:buSzPts val="2600"/>
              <a:buChar char="■"/>
            </a:pPr>
            <a:r>
              <a:rPr lang="en" sz="1800">
                <a:solidFill>
                  <a:srgbClr val="000000"/>
                </a:solidFill>
              </a:rPr>
              <a:t>Vehicle</a:t>
            </a:r>
            <a:endParaRPr sz="1800">
              <a:solidFill>
                <a:srgbClr val="000000"/>
              </a:solidFill>
            </a:endParaRPr>
          </a:p>
        </p:txBody>
      </p:sp>
      <p:pic>
        <p:nvPicPr>
          <p:cNvPr id="97" name="Google Shape;97;p19"/>
          <p:cNvPicPr preferRelativeResize="0"/>
          <p:nvPr/>
        </p:nvPicPr>
        <p:blipFill>
          <a:blip r:embed="rId3">
            <a:alphaModFix/>
          </a:blip>
          <a:stretch>
            <a:fillRect/>
          </a:stretch>
        </p:blipFill>
        <p:spPr>
          <a:xfrm>
            <a:off x="225100" y="991550"/>
            <a:ext cx="5740000" cy="3801275"/>
          </a:xfrm>
          <a:prstGeom prst="rect">
            <a:avLst/>
          </a:prstGeom>
          <a:noFill/>
          <a:ln>
            <a:noFill/>
          </a:ln>
        </p:spPr>
      </p:pic>
      <p:sp>
        <p:nvSpPr>
          <p:cNvPr id="98" name="Google Shape;98;p19"/>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Weapons in Civilian Possession in Fatal Police Shootings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nvSpPr>
        <p:spPr>
          <a:xfrm>
            <a:off x="465850" y="1226450"/>
            <a:ext cx="3907500" cy="32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Hypothesis: Population of civilians showing signs of mental health is different from the population of all fatalities sample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Null: Both populations are the same population, and are not random</a:t>
            </a:r>
            <a:endParaRPr sz="120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T-test =  -43.308055</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pvalue=2.70976584e-05</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Since the pvalue &lt; 0.05, this indicates that we can disprove the null hypothesis and so the population of civilians showing signs of mental health is different from the population of all fatalities</a:t>
            </a:r>
            <a:endParaRPr sz="1200">
              <a:solidFill>
                <a:schemeClr val="dk1"/>
              </a:solidFill>
              <a:highlight>
                <a:srgbClr val="FFFFFF"/>
              </a:highlight>
            </a:endParaRPr>
          </a:p>
        </p:txBody>
      </p:sp>
      <p:pic>
        <p:nvPicPr>
          <p:cNvPr id="104" name="Google Shape;104;p20"/>
          <p:cNvPicPr preferRelativeResize="0"/>
          <p:nvPr/>
        </p:nvPicPr>
        <p:blipFill>
          <a:blip r:embed="rId3">
            <a:alphaModFix/>
          </a:blip>
          <a:stretch>
            <a:fillRect/>
          </a:stretch>
        </p:blipFill>
        <p:spPr>
          <a:xfrm>
            <a:off x="4572000" y="1300813"/>
            <a:ext cx="4144999" cy="3003626"/>
          </a:xfrm>
          <a:prstGeom prst="rect">
            <a:avLst/>
          </a:prstGeom>
          <a:noFill/>
          <a:ln>
            <a:noFill/>
          </a:ln>
        </p:spPr>
      </p:pic>
      <p:sp>
        <p:nvSpPr>
          <p:cNvPr id="105" name="Google Shape;105;p20"/>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Sample T-Test: Signs of Mental Illness Population</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170125"/>
            <a:ext cx="5667351" cy="3820974"/>
          </a:xfrm>
          <a:prstGeom prst="rect">
            <a:avLst/>
          </a:prstGeom>
          <a:noFill/>
          <a:ln>
            <a:noFill/>
          </a:ln>
        </p:spPr>
      </p:pic>
      <p:sp>
        <p:nvSpPr>
          <p:cNvPr id="111" name="Google Shape;111;p21"/>
          <p:cNvSpPr txBox="1"/>
          <p:nvPr/>
        </p:nvSpPr>
        <p:spPr>
          <a:xfrm>
            <a:off x="5362150" y="1825450"/>
            <a:ext cx="2880900" cy="27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Hypothesis: Non-fleeing population is different from the population of all fatalities sample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Null: Both populations are the same population, and are not random</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P value = 0.00469387, p&lt; 0.05</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There is a significant difference between the non-fleeing civilians who were fatally shot  and the population.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
        <p:nvSpPr>
          <p:cNvPr id="112" name="Google Shape;112;p21"/>
          <p:cNvSpPr txBox="1"/>
          <p:nvPr>
            <p:ph type="title"/>
          </p:nvPr>
        </p:nvSpPr>
        <p:spPr>
          <a:xfrm>
            <a:off x="783000" y="222950"/>
            <a:ext cx="75780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Sample T-Test: Non-Fleeing vs. All Fatalities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