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3"/>
  </p:notesMasterIdLst>
  <p:sldIdLst>
    <p:sldId id="256" r:id="rId2"/>
    <p:sldId id="257" r:id="rId3"/>
    <p:sldId id="258" r:id="rId4"/>
    <p:sldId id="265" r:id="rId5"/>
    <p:sldId id="259" r:id="rId6"/>
    <p:sldId id="269" r:id="rId7"/>
    <p:sldId id="282" r:id="rId8"/>
    <p:sldId id="283" r:id="rId9"/>
    <p:sldId id="284" r:id="rId10"/>
    <p:sldId id="272" r:id="rId11"/>
    <p:sldId id="273" r:id="rId12"/>
    <p:sldId id="275" r:id="rId13"/>
    <p:sldId id="278" r:id="rId14"/>
    <p:sldId id="276" r:id="rId15"/>
    <p:sldId id="285" r:id="rId16"/>
    <p:sldId id="288" r:id="rId17"/>
    <p:sldId id="289" r:id="rId18"/>
    <p:sldId id="279" r:id="rId19"/>
    <p:sldId id="260" r:id="rId20"/>
    <p:sldId id="261" r:id="rId21"/>
    <p:sldId id="286" r:id="rId22"/>
    <p:sldId id="264" r:id="rId23"/>
    <p:sldId id="266" r:id="rId24"/>
    <p:sldId id="267" r:id="rId25"/>
    <p:sldId id="268" r:id="rId26"/>
    <p:sldId id="280" r:id="rId27"/>
    <p:sldId id="290" r:id="rId28"/>
    <p:sldId id="262" r:id="rId29"/>
    <p:sldId id="263" r:id="rId30"/>
    <p:sldId id="281"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5400" autoAdjust="0"/>
  </p:normalViewPr>
  <p:slideViewPr>
    <p:cSldViewPr snapToGrid="0">
      <p:cViewPr varScale="1">
        <p:scale>
          <a:sx n="79" d="100"/>
          <a:sy n="79" d="100"/>
        </p:scale>
        <p:origin x="6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BB84A-AFE5-4969-B472-445DA94E40A7}"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6E29A-7C82-41F1-940D-6ACF3B905AF7}" type="slidenum">
              <a:rPr lang="zh-CN" altLang="en-US" smtClean="0"/>
              <a:t>‹#›</a:t>
            </a:fld>
            <a:endParaRPr lang="zh-CN" altLang="en-US"/>
          </a:p>
        </p:txBody>
      </p:sp>
    </p:spTree>
    <p:extLst>
      <p:ext uri="{BB962C8B-B14F-4D97-AF65-F5344CB8AC3E}">
        <p14:creationId xmlns:p14="http://schemas.microsoft.com/office/powerpoint/2010/main" val="185506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所支持的协议种类也不光</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一种，因此两者之间是没有必然联系的。在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环境下，</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编程主要是指基于</a:t>
            </a:r>
            <a:r>
              <a:rPr lang="en-US" altLang="zh-CN" sz="1200" b="0" i="0" kern="1200" dirty="0" smtClean="0">
                <a:solidFill>
                  <a:schemeClr val="tx1"/>
                </a:solidFill>
                <a:effectLst/>
                <a:latin typeface="+mn-lt"/>
                <a:ea typeface="+mn-ea"/>
                <a:cs typeface="+mn-cs"/>
              </a:rPr>
              <a:t>TCP/IP</a:t>
            </a:r>
            <a:r>
              <a:rPr lang="zh-CN" altLang="en-US" sz="1200" b="0" i="0" kern="1200" smtClean="0">
                <a:solidFill>
                  <a:schemeClr val="tx1"/>
                </a:solidFill>
                <a:effectLst/>
                <a:latin typeface="+mn-lt"/>
                <a:ea typeface="+mn-ea"/>
                <a:cs typeface="+mn-cs"/>
              </a:rPr>
              <a:t>协议的网络编程。</a:t>
            </a:r>
            <a:endParaRPr lang="zh-CN" altLang="en-US"/>
          </a:p>
        </p:txBody>
      </p:sp>
      <p:sp>
        <p:nvSpPr>
          <p:cNvPr id="4" name="灯片编号占位符 3"/>
          <p:cNvSpPr>
            <a:spLocks noGrp="1"/>
          </p:cNvSpPr>
          <p:nvPr>
            <p:ph type="sldNum" sz="quarter" idx="10"/>
          </p:nvPr>
        </p:nvSpPr>
        <p:spPr/>
        <p:txBody>
          <a:bodyPr/>
          <a:lstStyle/>
          <a:p>
            <a:fld id="{2776E29A-7C82-41F1-940D-6ACF3B905AF7}" type="slidenum">
              <a:rPr lang="zh-CN" altLang="en-US" smtClean="0"/>
              <a:t>5</a:t>
            </a:fld>
            <a:endParaRPr lang="zh-CN" altLang="en-US"/>
          </a:p>
        </p:txBody>
      </p:sp>
    </p:spTree>
    <p:extLst>
      <p:ext uri="{BB962C8B-B14F-4D97-AF65-F5344CB8AC3E}">
        <p14:creationId xmlns:p14="http://schemas.microsoft.com/office/powerpoint/2010/main" val="5643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76E29A-7C82-41F1-940D-6ACF3B905AF7}" type="slidenum">
              <a:rPr lang="zh-CN" altLang="en-US" smtClean="0"/>
              <a:t>6</a:t>
            </a:fld>
            <a:endParaRPr lang="zh-CN" altLang="en-US"/>
          </a:p>
        </p:txBody>
      </p:sp>
    </p:spTree>
    <p:extLst>
      <p:ext uri="{BB962C8B-B14F-4D97-AF65-F5344CB8AC3E}">
        <p14:creationId xmlns:p14="http://schemas.microsoft.com/office/powerpoint/2010/main" val="126016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effectLst/>
              </a:rPr>
              <a:t>xor</a:t>
            </a:r>
            <a:r>
              <a:rPr lang="en-US" altLang="zh-CN" sz="1200" baseline="0" dirty="0" smtClean="0">
                <a:effectLst/>
              </a:rPr>
              <a:t> </a:t>
            </a:r>
            <a:r>
              <a:rPr lang="zh-CN" altLang="en-US" sz="1200" b="0" i="0" kern="1200" dirty="0" smtClean="0">
                <a:solidFill>
                  <a:schemeClr val="tx1"/>
                </a:solidFill>
                <a:effectLst/>
                <a:latin typeface="+mn-lt"/>
                <a:ea typeface="+mn-ea"/>
                <a:cs typeface="+mn-cs"/>
              </a:rPr>
              <a:t>异或</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两个值不相同，则异或结果为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两个值相同，异或结果为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776E29A-7C82-41F1-940D-6ACF3B905AF7}" type="slidenum">
              <a:rPr lang="zh-CN" altLang="en-US" smtClean="0"/>
              <a:t>12</a:t>
            </a:fld>
            <a:endParaRPr lang="zh-CN" altLang="en-US"/>
          </a:p>
        </p:txBody>
      </p:sp>
    </p:spTree>
    <p:extLst>
      <p:ext uri="{BB962C8B-B14F-4D97-AF65-F5344CB8AC3E}">
        <p14:creationId xmlns:p14="http://schemas.microsoft.com/office/powerpoint/2010/main" val="392816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metric </a:t>
            </a:r>
            <a:r>
              <a:rPr lang="zh-CN" altLang="en-US" dirty="0" smtClean="0"/>
              <a:t>距离</a:t>
            </a:r>
            <a:endParaRPr lang="en-US" altLang="zh-CN" dirty="0" smtClean="0"/>
          </a:p>
          <a:p>
            <a:r>
              <a:rPr lang="en-US" altLang="zh-CN" dirty="0" err="1" smtClean="0"/>
              <a:t>ipconfig</a:t>
            </a:r>
            <a:r>
              <a:rPr lang="en-US" altLang="zh-CN" dirty="0" smtClean="0"/>
              <a:t> </a:t>
            </a:r>
          </a:p>
          <a:p>
            <a:r>
              <a:rPr lang="en-US" altLang="zh-CN" dirty="0" err="1" smtClean="0"/>
              <a:t>ipconfig</a:t>
            </a:r>
            <a:r>
              <a:rPr lang="en-US" altLang="zh-CN" dirty="0" smtClean="0"/>
              <a:t> /all </a:t>
            </a:r>
            <a:endParaRPr lang="zh-CN" altLang="en-US" dirty="0"/>
          </a:p>
        </p:txBody>
      </p:sp>
      <p:sp>
        <p:nvSpPr>
          <p:cNvPr id="4" name="灯片编号占位符 3"/>
          <p:cNvSpPr>
            <a:spLocks noGrp="1"/>
          </p:cNvSpPr>
          <p:nvPr>
            <p:ph type="sldNum" sz="quarter" idx="10"/>
          </p:nvPr>
        </p:nvSpPr>
        <p:spPr/>
        <p:txBody>
          <a:bodyPr/>
          <a:lstStyle/>
          <a:p>
            <a:fld id="{2776E29A-7C82-41F1-940D-6ACF3B905AF7}" type="slidenum">
              <a:rPr lang="zh-CN" altLang="en-US" smtClean="0"/>
              <a:t>17</a:t>
            </a:fld>
            <a:endParaRPr lang="zh-CN" altLang="en-US"/>
          </a:p>
        </p:txBody>
      </p:sp>
    </p:spTree>
    <p:extLst>
      <p:ext uri="{BB962C8B-B14F-4D97-AF65-F5344CB8AC3E}">
        <p14:creationId xmlns:p14="http://schemas.microsoft.com/office/powerpoint/2010/main" val="144692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76E29A-7C82-41F1-940D-6ACF3B905AF7}" type="slidenum">
              <a:rPr lang="zh-CN" altLang="en-US" smtClean="0"/>
              <a:t>22</a:t>
            </a:fld>
            <a:endParaRPr lang="zh-CN" altLang="en-US"/>
          </a:p>
        </p:txBody>
      </p:sp>
    </p:spTree>
    <p:extLst>
      <p:ext uri="{BB962C8B-B14F-4D97-AF65-F5344CB8AC3E}">
        <p14:creationId xmlns:p14="http://schemas.microsoft.com/office/powerpoint/2010/main" val="2630388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 and ((</a:t>
            </a:r>
            <a:r>
              <a:rPr lang="en-US" altLang="zh-CN" dirty="0" err="1" smtClean="0"/>
              <a:t>ip.addr</a:t>
            </a:r>
            <a:r>
              <a:rPr lang="en-US" altLang="zh-CN" dirty="0" smtClean="0"/>
              <a:t> == 192.168.20.113 and </a:t>
            </a:r>
            <a:r>
              <a:rPr lang="en-US" altLang="zh-CN" dirty="0" err="1" smtClean="0"/>
              <a:t>ip.dst</a:t>
            </a:r>
            <a:r>
              <a:rPr lang="en-US" altLang="zh-CN" dirty="0" smtClean="0"/>
              <a:t> == 192.168.20.113 and </a:t>
            </a:r>
            <a:r>
              <a:rPr lang="en-US" altLang="zh-CN" dirty="0" err="1" smtClean="0"/>
              <a:t>tcp.dstport</a:t>
            </a:r>
            <a:r>
              <a:rPr lang="en-US" altLang="zh-CN" dirty="0" smtClean="0"/>
              <a:t> == 8080) or  (</a:t>
            </a:r>
            <a:r>
              <a:rPr lang="en-US" altLang="zh-CN" dirty="0" err="1" smtClean="0"/>
              <a:t>ip.src</a:t>
            </a:r>
            <a:r>
              <a:rPr lang="en-US" altLang="zh-CN" dirty="0" smtClean="0"/>
              <a:t> == 192.168.20.113 and </a:t>
            </a:r>
            <a:r>
              <a:rPr lang="en-US" altLang="zh-CN" dirty="0" err="1" smtClean="0"/>
              <a:t>ip.dst</a:t>
            </a:r>
            <a:r>
              <a:rPr lang="en-US" altLang="zh-CN" dirty="0" smtClean="0"/>
              <a:t> == 192.168.20.113))</a:t>
            </a:r>
          </a:p>
          <a:p>
            <a:endParaRPr lang="zh-CN" altLang="en-US" dirty="0"/>
          </a:p>
        </p:txBody>
      </p:sp>
      <p:sp>
        <p:nvSpPr>
          <p:cNvPr id="4" name="灯片编号占位符 3"/>
          <p:cNvSpPr>
            <a:spLocks noGrp="1"/>
          </p:cNvSpPr>
          <p:nvPr>
            <p:ph type="sldNum" sz="quarter" idx="10"/>
          </p:nvPr>
        </p:nvSpPr>
        <p:spPr/>
        <p:txBody>
          <a:bodyPr/>
          <a:lstStyle/>
          <a:p>
            <a:fld id="{2776E29A-7C82-41F1-940D-6ACF3B905AF7}" type="slidenum">
              <a:rPr lang="zh-CN" altLang="en-US" smtClean="0"/>
              <a:t>23</a:t>
            </a:fld>
            <a:endParaRPr lang="zh-CN" altLang="en-US"/>
          </a:p>
        </p:txBody>
      </p:sp>
    </p:spTree>
    <p:extLst>
      <p:ext uri="{BB962C8B-B14F-4D97-AF65-F5344CB8AC3E}">
        <p14:creationId xmlns:p14="http://schemas.microsoft.com/office/powerpoint/2010/main" val="363002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JSR</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Java Specification Requests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规范请求</a:t>
            </a:r>
            <a:endParaRPr lang="zh-CN" altLang="en-US" dirty="0" smtClean="0"/>
          </a:p>
        </p:txBody>
      </p:sp>
      <p:sp>
        <p:nvSpPr>
          <p:cNvPr id="4" name="灯片编号占位符 3"/>
          <p:cNvSpPr>
            <a:spLocks noGrp="1"/>
          </p:cNvSpPr>
          <p:nvPr>
            <p:ph type="sldNum" sz="quarter" idx="10"/>
          </p:nvPr>
        </p:nvSpPr>
        <p:spPr/>
        <p:txBody>
          <a:bodyPr/>
          <a:lstStyle/>
          <a:p>
            <a:fld id="{2776E29A-7C82-41F1-940D-6ACF3B905AF7}" type="slidenum">
              <a:rPr lang="zh-CN" altLang="en-US" smtClean="0"/>
              <a:t>30</a:t>
            </a:fld>
            <a:endParaRPr lang="zh-CN" altLang="en-US"/>
          </a:p>
        </p:txBody>
      </p:sp>
    </p:spTree>
    <p:extLst>
      <p:ext uri="{BB962C8B-B14F-4D97-AF65-F5344CB8AC3E}">
        <p14:creationId xmlns:p14="http://schemas.microsoft.com/office/powerpoint/2010/main" val="8848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109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5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040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15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5983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52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3917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170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0"/>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33408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1536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96179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35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19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99730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855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10/23/2015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41983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iki.wireshark.org/CaptureSetup/Loopba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ools.ietf.org/html/rfc6455#section-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tools.ietf.org/html/rfc6455"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netty.i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ifeve.com/netty5-user-guid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cp.org/en/jsr/detail?id=356&amp;cm_mc_uid=46349976233914452175410&amp;cm_mc_sid_50200000=144521754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oracle.com/technetwork/cn/articles/java/jsr356-1937161-zhs.html" TargetMode="External"/><Relationship Id="rId4" Type="http://schemas.openxmlformats.org/officeDocument/2006/relationships/hyperlink" Target="http://www.oracle.com/technetwork/articles/java/jsr356-1937161.html"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docs.oracle.com/javaee/7/api/index.html?javax/websocket/server/package-summ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Transmission_Control_Protocol" TargetMode="External"/><Relationship Id="rId2" Type="http://schemas.openxmlformats.org/officeDocument/2006/relationships/hyperlink" Target="http://en.wikipedia.org/wiki/Network_socke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n.wikipedia.org/wiki/User_Datagram_Protoco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538713.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baike.baidu.com/view/899.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ireshark.org/docs/wsug_html/#ChIntroWhat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aike.baidu.com/view/4874044.htm" TargetMode="External"/><Relationship Id="rId2" Type="http://schemas.openxmlformats.org/officeDocument/2006/relationships/hyperlink" Target="http://baike.baidu.com/view/6891756.ht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iki.wireshark.org/CaptureFilters#Further_Information" TargetMode="External"/><Relationship Id="rId4" Type="http://schemas.openxmlformats.org/officeDocument/2006/relationships/hyperlink" Target="http://baike.baidu.com/view/239619.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a:latin typeface="Microsoft YaHei UI" panose="020B0503020204020204" pitchFamily="34" charset="-122"/>
                <a:ea typeface="Microsoft YaHei UI" panose="020B0503020204020204" pitchFamily="34" charset="-122"/>
              </a:rPr>
              <a:t>JAVA</a:t>
            </a:r>
            <a:r>
              <a:rPr lang="zh-CN" altLang="en-US" sz="4800" dirty="0">
                <a:latin typeface="Microsoft YaHei UI" panose="020B0503020204020204" pitchFamily="34" charset="-122"/>
                <a:ea typeface="Microsoft YaHei UI" panose="020B0503020204020204" pitchFamily="34" charset="-122"/>
              </a:rPr>
              <a:t>开发基础知识</a:t>
            </a:r>
          </a:p>
        </p:txBody>
      </p:sp>
      <p:sp>
        <p:nvSpPr>
          <p:cNvPr id="3" name="副标题 2"/>
          <p:cNvSpPr>
            <a:spLocks noGrp="1"/>
          </p:cNvSpPr>
          <p:nvPr>
            <p:ph type="subTitle" idx="1"/>
          </p:nvPr>
        </p:nvSpPr>
        <p:spPr/>
        <p:txBody>
          <a:bodyPr>
            <a:normAutofit/>
          </a:bodyPr>
          <a:lstStyle/>
          <a:p>
            <a:pPr algn="ctr"/>
            <a:r>
              <a:rPr lang="zh-CN" altLang="en-US" sz="3200" dirty="0">
                <a:latin typeface="Microsoft YaHei UI" panose="020B0503020204020204" pitchFamily="34" charset="-122"/>
                <a:ea typeface="Microsoft YaHei UI" panose="020B0503020204020204" pitchFamily="34" charset="-122"/>
              </a:rPr>
              <a:t>网络编程</a:t>
            </a:r>
          </a:p>
        </p:txBody>
      </p:sp>
    </p:spTree>
    <p:extLst>
      <p:ext uri="{BB962C8B-B14F-4D97-AF65-F5344CB8AC3E}">
        <p14:creationId xmlns:p14="http://schemas.microsoft.com/office/powerpoint/2010/main" val="3509360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6727" cy="1320800"/>
          </a:xfrm>
        </p:spPr>
        <p:txBody>
          <a:bodyPr>
            <a:normAutofit/>
          </a:bodyPr>
          <a:lstStyle/>
          <a:p>
            <a:r>
              <a:rPr lang="en-US" altLang="zh-CN" dirty="0">
                <a:latin typeface="Microsoft YaHei UI" panose="020B0503020204020204" pitchFamily="34" charset="-122"/>
                <a:ea typeface="Microsoft YaHei UI" panose="020B0503020204020204" pitchFamily="34" charset="-122"/>
              </a:rPr>
              <a:t>Building display filter expressions</a:t>
            </a:r>
          </a:p>
        </p:txBody>
      </p:sp>
      <p:pic>
        <p:nvPicPr>
          <p:cNvPr id="4" name="内容占位符 3"/>
          <p:cNvPicPr>
            <a:picLocks noGrp="1" noChangeAspect="1"/>
          </p:cNvPicPr>
          <p:nvPr>
            <p:ph idx="1"/>
          </p:nvPr>
        </p:nvPicPr>
        <p:blipFill>
          <a:blip r:embed="rId2"/>
          <a:stretch>
            <a:fillRect/>
          </a:stretch>
        </p:blipFill>
        <p:spPr>
          <a:xfrm>
            <a:off x="3597450" y="2738106"/>
            <a:ext cx="4908876" cy="3881437"/>
          </a:xfrm>
          <a:prstGeom prst="rect">
            <a:avLst/>
          </a:prstGeom>
        </p:spPr>
      </p:pic>
      <p:pic>
        <p:nvPicPr>
          <p:cNvPr id="5" name="图片 4"/>
          <p:cNvPicPr>
            <a:picLocks noChangeAspect="1"/>
          </p:cNvPicPr>
          <p:nvPr/>
        </p:nvPicPr>
        <p:blipFill>
          <a:blip r:embed="rId3"/>
          <a:stretch>
            <a:fillRect/>
          </a:stretch>
        </p:blipFill>
        <p:spPr>
          <a:xfrm>
            <a:off x="767789" y="2989177"/>
            <a:ext cx="2638425" cy="1028700"/>
          </a:xfrm>
          <a:prstGeom prst="rect">
            <a:avLst/>
          </a:prstGeom>
        </p:spPr>
      </p:pic>
      <p:sp>
        <p:nvSpPr>
          <p:cNvPr id="7" name="文本框 6"/>
          <p:cNvSpPr txBox="1"/>
          <p:nvPr/>
        </p:nvSpPr>
        <p:spPr>
          <a:xfrm>
            <a:off x="609599" y="1569456"/>
            <a:ext cx="4108817" cy="1200329"/>
          </a:xfrm>
          <a:prstGeom prst="rect">
            <a:avLst/>
          </a:prstGeom>
          <a:noFill/>
        </p:spPr>
        <p:txBody>
          <a:bodyPr wrap="none" rtlCol="0">
            <a:spAutoFit/>
          </a:bodyPr>
          <a:lstStyle/>
          <a:p>
            <a:pPr indent="-342900">
              <a:buAutoNum type="arabicPeriod"/>
            </a:pPr>
            <a:r>
              <a:rPr lang="en-US" altLang="zh-CN" b="1" dirty="0"/>
              <a:t>Display filter fields</a:t>
            </a:r>
          </a:p>
          <a:p>
            <a:pPr marL="342900" indent="-342900">
              <a:buAutoNum type="arabicPeriod"/>
            </a:pP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zh-CN" altLang="en-US" dirty="0">
                <a:solidFill>
                  <a:schemeClr val="tx1">
                    <a:lumMod val="75000"/>
                    <a:lumOff val="25000"/>
                  </a:schemeClr>
                </a:solidFill>
                <a:latin typeface="Microsoft YaHei UI" panose="020B0503020204020204" pitchFamily="34" charset="-122"/>
                <a:ea typeface="Microsoft YaHei UI" panose="020B0503020204020204" pitchFamily="34" charset="-122"/>
              </a:rPr>
              <a:t>常见的可以通过协议作为过滤</a:t>
            </a:r>
            <a:r>
              <a:rPr lang="zh-CN" altLang="en-US" dirty="0" smtClean="0">
                <a:solidFill>
                  <a:schemeClr val="tx1">
                    <a:lumMod val="75000"/>
                    <a:lumOff val="25000"/>
                  </a:schemeClr>
                </a:solidFill>
                <a:latin typeface="Microsoft YaHei UI" panose="020B0503020204020204" pitchFamily="34" charset="-122"/>
                <a:ea typeface="Microsoft YaHei UI" panose="020B0503020204020204" pitchFamily="34" charset="-122"/>
              </a:rPr>
              <a:t>字符串。</a:t>
            </a: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en-US" altLang="zh-CN" dirty="0" err="1" smtClean="0">
                <a:latin typeface="Microsoft YaHei UI" panose="020B0503020204020204" pitchFamily="34" charset="-122"/>
                <a:ea typeface="Microsoft YaHei UI" panose="020B0503020204020204" pitchFamily="34" charset="-122"/>
              </a:rPr>
              <a:t>Wireshark</a:t>
            </a:r>
            <a:r>
              <a:rPr lang="zh-CN" altLang="en-US" dirty="0" smtClean="0">
                <a:latin typeface="Microsoft YaHei UI" panose="020B0503020204020204" pitchFamily="34" charset="-122"/>
                <a:ea typeface="Microsoft YaHei UI" panose="020B0503020204020204" pitchFamily="34" charset="-122"/>
              </a:rPr>
              <a:t>支持的协议包括：</a:t>
            </a: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216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6727" cy="1320800"/>
          </a:xfrm>
        </p:spPr>
        <p:txBody>
          <a:bodyPr>
            <a:normAutofit/>
          </a:bodyPr>
          <a:lstStyle/>
          <a:p>
            <a:r>
              <a:rPr lang="en-US" altLang="zh-CN" dirty="0">
                <a:latin typeface="Microsoft YaHei UI" panose="020B0503020204020204" pitchFamily="34" charset="-122"/>
                <a:ea typeface="Microsoft YaHei UI" panose="020B0503020204020204" pitchFamily="34" charset="-122"/>
              </a:rPr>
              <a:t>Building display filter expressions</a:t>
            </a:r>
          </a:p>
        </p:txBody>
      </p:sp>
      <p:sp>
        <p:nvSpPr>
          <p:cNvPr id="7" name="文本框 6"/>
          <p:cNvSpPr txBox="1"/>
          <p:nvPr/>
        </p:nvSpPr>
        <p:spPr>
          <a:xfrm>
            <a:off x="609599" y="1569456"/>
            <a:ext cx="2548133" cy="646331"/>
          </a:xfrm>
          <a:prstGeom prst="rect">
            <a:avLst/>
          </a:prstGeom>
          <a:noFill/>
        </p:spPr>
        <p:txBody>
          <a:bodyPr wrap="none" rtlCol="0">
            <a:spAutoFit/>
          </a:bodyPr>
          <a:lstStyle/>
          <a:p>
            <a:r>
              <a:rPr lang="en-US" altLang="zh-CN" b="1" dirty="0" smtClean="0"/>
              <a:t>2. Comparing </a:t>
            </a:r>
            <a:r>
              <a:rPr lang="en-US" altLang="zh-CN" b="1" dirty="0"/>
              <a:t>values</a:t>
            </a:r>
          </a:p>
          <a:p>
            <a:pPr marL="342900" indent="-342900">
              <a:buAutoNum type="arabicPeriod"/>
            </a:pP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529931625"/>
              </p:ext>
            </p:extLst>
          </p:nvPr>
        </p:nvGraphicFramePr>
        <p:xfrm>
          <a:off x="804078" y="2127293"/>
          <a:ext cx="6318617" cy="3975463"/>
        </p:xfrm>
        <a:graphic>
          <a:graphicData uri="http://schemas.openxmlformats.org/drawingml/2006/table">
            <a:tbl>
              <a:tblPr/>
              <a:tblGrid>
                <a:gridCol w="1457859"/>
                <a:gridCol w="1576137"/>
                <a:gridCol w="3284621"/>
              </a:tblGrid>
              <a:tr h="388144">
                <a:tc>
                  <a:txBody>
                    <a:bodyPr/>
                    <a:lstStyle/>
                    <a:p>
                      <a:pPr algn="l" fontAlgn="b"/>
                      <a:r>
                        <a:rPr lang="en-US" sz="1400" dirty="0">
                          <a:effectLst/>
                        </a:rPr>
                        <a:t>English</a:t>
                      </a:r>
                    </a:p>
                  </a:txBody>
                  <a:tcPr marL="55449" marR="55449" marT="27725" marB="27725"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b"/>
                      <a:r>
                        <a:rPr lang="en-US" sz="1400">
                          <a:effectLst/>
                        </a:rPr>
                        <a:t>C-like</a:t>
                      </a:r>
                    </a:p>
                  </a:txBody>
                  <a:tcPr marL="55449" marR="55449" marT="27725" marB="27725"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b"/>
                      <a:r>
                        <a:rPr lang="en-US" sz="1400">
                          <a:effectLst/>
                        </a:rPr>
                        <a:t>Description and example</a:t>
                      </a:r>
                    </a:p>
                  </a:txBody>
                  <a:tcPr marL="55449" marR="55449" marT="27725" marB="27725"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388144">
                <a:tc>
                  <a:txBody>
                    <a:bodyPr/>
                    <a:lstStyle/>
                    <a:p>
                      <a:pPr algn="l" fontAlgn="t"/>
                      <a:r>
                        <a:rPr lang="en-US" sz="1400">
                          <a:effectLst/>
                        </a:rPr>
                        <a:t>eq</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a:effectLst/>
                        </a:rPr>
                        <a: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Equal. </a:t>
                      </a:r>
                      <a:endParaRPr lang="en-US" sz="1400" dirty="0" smtClean="0">
                        <a:effectLst/>
                      </a:endParaRPr>
                    </a:p>
                    <a:p>
                      <a:pPr algn="l" fontAlgn="t"/>
                      <a:r>
                        <a:rPr lang="en-US" sz="1400" dirty="0" err="1" smtClean="0">
                          <a:effectLst/>
                        </a:rPr>
                        <a:t>ip.src</a:t>
                      </a:r>
                      <a:r>
                        <a:rPr lang="en-US" sz="1400" dirty="0">
                          <a:effectLst/>
                        </a:rPr>
                        <a:t>==10.0.0.5</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554491">
                <a:tc>
                  <a:txBody>
                    <a:bodyPr/>
                    <a:lstStyle/>
                    <a:p>
                      <a:pPr algn="l" fontAlgn="t"/>
                      <a:r>
                        <a:rPr lang="en-US" sz="1400">
                          <a:effectLst/>
                        </a:rPr>
                        <a:t>ne</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a:effectLst/>
                        </a:rPr>
                        <a: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Not equal. </a:t>
                      </a:r>
                      <a:endParaRPr lang="en-US" sz="1400" dirty="0" smtClean="0">
                        <a:effectLst/>
                      </a:endParaRPr>
                    </a:p>
                    <a:p>
                      <a:pPr algn="l" fontAlgn="t"/>
                      <a:r>
                        <a:rPr lang="en-US" sz="1400" dirty="0" err="1" smtClean="0">
                          <a:effectLst/>
                        </a:rPr>
                        <a:t>ip.src</a:t>
                      </a:r>
                      <a:r>
                        <a:rPr lang="en-US" sz="1400" dirty="0">
                          <a:effectLst/>
                        </a:rPr>
                        <a:t>!=10.0.0.5</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554491">
                <a:tc>
                  <a:txBody>
                    <a:bodyPr/>
                    <a:lstStyle/>
                    <a:p>
                      <a:pPr algn="l" fontAlgn="t"/>
                      <a:r>
                        <a:rPr lang="en-US" sz="1400">
                          <a:effectLst/>
                        </a:rPr>
                        <a:t>gt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a:effectLst/>
                        </a:rPr>
                        <a:t>&gt;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Greater than. </a:t>
                      </a:r>
                      <a:endParaRPr lang="en-US" sz="1400" dirty="0" smtClean="0">
                        <a:effectLst/>
                      </a:endParaRPr>
                    </a:p>
                    <a:p>
                      <a:pPr algn="l" fontAlgn="t"/>
                      <a:r>
                        <a:rPr lang="en-US" sz="1400" dirty="0" err="1" smtClean="0">
                          <a:effectLst/>
                        </a:rPr>
                        <a:t>frame.len</a:t>
                      </a:r>
                      <a:r>
                        <a:rPr lang="en-US" sz="1400" dirty="0" smtClean="0">
                          <a:effectLst/>
                        </a:rPr>
                        <a:t> </a:t>
                      </a:r>
                      <a:r>
                        <a:rPr lang="en-US" sz="1400" dirty="0">
                          <a:effectLst/>
                        </a:rPr>
                        <a:t>&gt; 10</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554491">
                <a:tc>
                  <a:txBody>
                    <a:bodyPr/>
                    <a:lstStyle/>
                    <a:p>
                      <a:pPr algn="l" fontAlgn="t"/>
                      <a:r>
                        <a:rPr lang="en-US" sz="1400">
                          <a:effectLst/>
                        </a:rPr>
                        <a:t>lt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a:effectLst/>
                        </a:rPr>
                        <a:t>&lt;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Less than. </a:t>
                      </a:r>
                      <a:endParaRPr lang="en-US" sz="1400" dirty="0" smtClean="0">
                        <a:effectLst/>
                      </a:endParaRPr>
                    </a:p>
                    <a:p>
                      <a:pPr algn="l" fontAlgn="t"/>
                      <a:r>
                        <a:rPr lang="en-US" sz="1400" dirty="0" err="1" smtClean="0">
                          <a:effectLst/>
                        </a:rPr>
                        <a:t>frame.len</a:t>
                      </a:r>
                      <a:r>
                        <a:rPr lang="en-US" sz="1400" dirty="0" smtClean="0">
                          <a:effectLst/>
                        </a:rPr>
                        <a:t> </a:t>
                      </a:r>
                      <a:r>
                        <a:rPr lang="en-US" sz="1400" dirty="0">
                          <a:effectLst/>
                        </a:rPr>
                        <a:t>&lt; 128</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720838">
                <a:tc>
                  <a:txBody>
                    <a:bodyPr/>
                    <a:lstStyle/>
                    <a:p>
                      <a:pPr algn="l" fontAlgn="t"/>
                      <a:r>
                        <a:rPr lang="en-US" sz="1400">
                          <a:effectLst/>
                        </a:rPr>
                        <a:t>ge</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a:effectLst/>
                        </a:rPr>
                        <a:t>&gt;=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Greater than or equal to. </a:t>
                      </a:r>
                      <a:endParaRPr lang="en-US" sz="1400" dirty="0" smtClean="0">
                        <a:effectLst/>
                      </a:endParaRPr>
                    </a:p>
                    <a:p>
                      <a:pPr algn="l" fontAlgn="t"/>
                      <a:r>
                        <a:rPr lang="en-US" sz="1400" dirty="0" err="1" smtClean="0">
                          <a:effectLst/>
                        </a:rPr>
                        <a:t>frame.len</a:t>
                      </a:r>
                      <a:r>
                        <a:rPr lang="en-US" sz="1400" dirty="0" smtClean="0">
                          <a:effectLst/>
                        </a:rPr>
                        <a:t> </a:t>
                      </a:r>
                      <a:r>
                        <a:rPr lang="en-US" sz="1400" dirty="0" err="1">
                          <a:effectLst/>
                        </a:rPr>
                        <a:t>ge</a:t>
                      </a:r>
                      <a:r>
                        <a:rPr lang="en-US" sz="1400" dirty="0">
                          <a:effectLst/>
                        </a:rPr>
                        <a:t> 0x100</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720838">
                <a:tc>
                  <a:txBody>
                    <a:bodyPr/>
                    <a:lstStyle/>
                    <a:p>
                      <a:pPr algn="l" fontAlgn="t"/>
                      <a:r>
                        <a:rPr lang="en-US" sz="1400">
                          <a:effectLst/>
                        </a:rPr>
                        <a:t>le</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altLang="zh-CN" sz="1400" dirty="0">
                          <a:effectLst/>
                        </a:rPr>
                        <a:t>&lt;=</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l" fontAlgn="t"/>
                      <a:r>
                        <a:rPr lang="en-US" sz="1400" dirty="0">
                          <a:effectLst/>
                        </a:rPr>
                        <a:t>Less than or equal to. </a:t>
                      </a:r>
                      <a:endParaRPr lang="en-US" sz="1400" dirty="0" smtClean="0">
                        <a:effectLst/>
                      </a:endParaRPr>
                    </a:p>
                    <a:p>
                      <a:pPr algn="l" fontAlgn="t"/>
                      <a:r>
                        <a:rPr lang="en-US" sz="1400" dirty="0" err="1" smtClean="0">
                          <a:effectLst/>
                        </a:rPr>
                        <a:t>frame.len</a:t>
                      </a:r>
                      <a:r>
                        <a:rPr lang="en-US" sz="1400" dirty="0" smtClean="0">
                          <a:effectLst/>
                        </a:rPr>
                        <a:t> </a:t>
                      </a:r>
                      <a:r>
                        <a:rPr lang="en-US" sz="1400" dirty="0">
                          <a:effectLst/>
                        </a:rPr>
                        <a:t>&lt;= 0x20</a:t>
                      </a:r>
                    </a:p>
                  </a:txBody>
                  <a:tcPr marL="55449" marR="55449" marT="27725" marB="2772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11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6727" cy="1320800"/>
          </a:xfrm>
        </p:spPr>
        <p:txBody>
          <a:bodyPr>
            <a:normAutofit/>
          </a:bodyPr>
          <a:lstStyle/>
          <a:p>
            <a:r>
              <a:rPr lang="en-US" altLang="zh-CN" dirty="0">
                <a:latin typeface="Microsoft YaHei UI" panose="020B0503020204020204" pitchFamily="34" charset="-122"/>
                <a:ea typeface="Microsoft YaHei UI" panose="020B0503020204020204" pitchFamily="34" charset="-122"/>
              </a:rPr>
              <a:t>Building display filter expressions</a:t>
            </a:r>
          </a:p>
        </p:txBody>
      </p:sp>
      <p:sp>
        <p:nvSpPr>
          <p:cNvPr id="7" name="文本框 6"/>
          <p:cNvSpPr txBox="1"/>
          <p:nvPr/>
        </p:nvSpPr>
        <p:spPr>
          <a:xfrm>
            <a:off x="609599" y="1569456"/>
            <a:ext cx="7355306" cy="923330"/>
          </a:xfrm>
          <a:prstGeom prst="rect">
            <a:avLst/>
          </a:prstGeom>
          <a:noFill/>
        </p:spPr>
        <p:txBody>
          <a:bodyPr wrap="square" rtlCol="0">
            <a:spAutoFit/>
          </a:bodyPr>
          <a:lstStyle/>
          <a:p>
            <a:r>
              <a:rPr lang="en-US" altLang="zh-CN" b="1" dirty="0"/>
              <a:t>3</a:t>
            </a:r>
            <a:r>
              <a:rPr lang="en-US" altLang="zh-CN" b="1" dirty="0" smtClean="0"/>
              <a:t>. </a:t>
            </a:r>
            <a:r>
              <a:rPr lang="en-US" altLang="zh-CN" b="1" dirty="0"/>
              <a:t>Combining </a:t>
            </a:r>
            <a:r>
              <a:rPr lang="en-US" altLang="zh-CN" b="1" dirty="0" smtClean="0"/>
              <a:t>expressions(</a:t>
            </a:r>
            <a:r>
              <a:rPr lang="en-US" altLang="zh-CN" b="1" dirty="0"/>
              <a:t> Display Filter Logical Operations</a:t>
            </a:r>
            <a:r>
              <a:rPr lang="en-US" altLang="zh-CN" b="1" dirty="0" smtClean="0"/>
              <a:t>)</a:t>
            </a:r>
            <a:endParaRPr lang="en-US" altLang="zh-CN" b="1" dirty="0"/>
          </a:p>
          <a:p>
            <a:endParaRPr lang="en-US" altLang="zh-CN" b="1" dirty="0"/>
          </a:p>
          <a:p>
            <a:pPr marL="342900" indent="-342900">
              <a:buAutoNum type="arabicPeriod"/>
            </a:pP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662080403"/>
              </p:ext>
            </p:extLst>
          </p:nvPr>
        </p:nvGraphicFramePr>
        <p:xfrm>
          <a:off x="752121" y="2090404"/>
          <a:ext cx="6346512" cy="3892290"/>
        </p:xfrm>
        <a:graphic>
          <a:graphicData uri="http://schemas.openxmlformats.org/drawingml/2006/table">
            <a:tbl>
              <a:tblPr/>
              <a:tblGrid>
                <a:gridCol w="2115504"/>
                <a:gridCol w="2115504"/>
                <a:gridCol w="2115504"/>
              </a:tblGrid>
              <a:tr h="485180">
                <a:tc>
                  <a:txBody>
                    <a:bodyPr/>
                    <a:lstStyle/>
                    <a:p>
                      <a:pPr algn="l" fontAlgn="b"/>
                      <a:r>
                        <a:rPr lang="en-US" sz="1400" dirty="0">
                          <a:effectLst/>
                        </a:rPr>
                        <a:t>English</a:t>
                      </a:r>
                    </a:p>
                  </a:txBody>
                  <a:tcPr marL="69311" marR="69311" marT="34656" marB="34656"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b"/>
                      <a:r>
                        <a:rPr lang="en-US" sz="1400">
                          <a:effectLst/>
                        </a:rPr>
                        <a:t>C-like</a:t>
                      </a:r>
                    </a:p>
                  </a:txBody>
                  <a:tcPr marL="69311" marR="69311" marT="34656" marB="34656"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b"/>
                      <a:r>
                        <a:rPr lang="en-US" sz="1400">
                          <a:effectLst/>
                        </a:rPr>
                        <a:t>Description and example</a:t>
                      </a:r>
                    </a:p>
                  </a:txBody>
                  <a:tcPr marL="69311" marR="69311" marT="34656" marB="34656" anchor="b">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901048">
                <a:tc>
                  <a:txBody>
                    <a:bodyPr/>
                    <a:lstStyle/>
                    <a:p>
                      <a:pPr algn="l" fontAlgn="t"/>
                      <a:r>
                        <a:rPr lang="en-US" sz="1400">
                          <a:effectLst/>
                        </a:rPr>
                        <a:t>and</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ltLang="zh-CN" sz="1400">
                          <a:effectLst/>
                        </a:rPr>
                        <a:t>&amp;&amp;</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400" dirty="0" smtClean="0">
                          <a:effectLst/>
                        </a:rPr>
                        <a:t>Logical</a:t>
                      </a:r>
                      <a:r>
                        <a:rPr lang="en-US" sz="1400" baseline="0" dirty="0" smtClean="0">
                          <a:effectLst/>
                        </a:rPr>
                        <a:t> </a:t>
                      </a:r>
                      <a:r>
                        <a:rPr lang="en-US" sz="1400" dirty="0" smtClean="0">
                          <a:effectLst/>
                        </a:rPr>
                        <a:t>AND</a:t>
                      </a:r>
                      <a:r>
                        <a:rPr lang="en-US" sz="1400" dirty="0">
                          <a:effectLst/>
                        </a:rPr>
                        <a:t>. </a:t>
                      </a:r>
                      <a:endParaRPr lang="en-US" sz="1400" dirty="0" smtClean="0">
                        <a:effectLst/>
                      </a:endParaRPr>
                    </a:p>
                    <a:p>
                      <a:pPr algn="l" fontAlgn="t"/>
                      <a:r>
                        <a:rPr lang="en-US" sz="1400" dirty="0" err="1" smtClean="0">
                          <a:effectLst/>
                        </a:rPr>
                        <a:t>ip.src</a:t>
                      </a:r>
                      <a:r>
                        <a:rPr lang="en-US" sz="1400" dirty="0">
                          <a:effectLst/>
                        </a:rPr>
                        <a:t>==10.0.0.5 and </a:t>
                      </a:r>
                      <a:r>
                        <a:rPr lang="en-US" sz="1400" dirty="0" err="1">
                          <a:effectLst/>
                        </a:rPr>
                        <a:t>tcp.flags.fin</a:t>
                      </a:r>
                      <a:endParaRPr lang="en-US" sz="1400" dirty="0">
                        <a:effectLst/>
                      </a:endParaRP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901048">
                <a:tc>
                  <a:txBody>
                    <a:bodyPr/>
                    <a:lstStyle/>
                    <a:p>
                      <a:pPr algn="l" fontAlgn="t"/>
                      <a:r>
                        <a:rPr lang="en-US" sz="1400" dirty="0">
                          <a:effectLst/>
                        </a:rPr>
                        <a:t>or</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ltLang="zh-CN" sz="1400" dirty="0">
                          <a:effectLst/>
                        </a:rPr>
                        <a:t>||</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400" dirty="0">
                          <a:effectLst/>
                        </a:rPr>
                        <a:t>Logical OR. </a:t>
                      </a:r>
                      <a:endParaRPr lang="en-US" sz="1400" dirty="0" smtClean="0">
                        <a:effectLst/>
                      </a:endParaRPr>
                    </a:p>
                    <a:p>
                      <a:pPr algn="l" fontAlgn="t"/>
                      <a:r>
                        <a:rPr lang="en-US" sz="1400" dirty="0" err="1" smtClean="0">
                          <a:effectLst/>
                        </a:rPr>
                        <a:t>ip.scr</a:t>
                      </a:r>
                      <a:r>
                        <a:rPr lang="en-US" sz="1400" dirty="0">
                          <a:effectLst/>
                        </a:rPr>
                        <a:t>==10.0.0.5 or </a:t>
                      </a:r>
                      <a:r>
                        <a:rPr lang="en-US" sz="1400" dirty="0" err="1">
                          <a:effectLst/>
                        </a:rPr>
                        <a:t>ip.src</a:t>
                      </a:r>
                      <a:r>
                        <a:rPr lang="en-US" sz="1400" dirty="0">
                          <a:effectLst/>
                        </a:rPr>
                        <a:t>==192.1.1.1</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108982">
                <a:tc>
                  <a:txBody>
                    <a:bodyPr/>
                    <a:lstStyle/>
                    <a:p>
                      <a:pPr algn="l" fontAlgn="t"/>
                      <a:r>
                        <a:rPr lang="en-US" sz="1400" dirty="0" err="1">
                          <a:effectLst/>
                        </a:rPr>
                        <a:t>xor</a:t>
                      </a:r>
                      <a:endParaRPr lang="en-US" sz="1400" dirty="0">
                        <a:effectLst/>
                      </a:endParaRP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ltLang="zh-CN" sz="1400">
                          <a:effectLst/>
                        </a:rPr>
                        <a:t>^^</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400" dirty="0">
                          <a:effectLst/>
                        </a:rPr>
                        <a:t>Logical XOR. </a:t>
                      </a:r>
                      <a:endParaRPr lang="en-US" sz="1400" dirty="0" smtClean="0">
                        <a:effectLst/>
                      </a:endParaRPr>
                    </a:p>
                    <a:p>
                      <a:pPr algn="l" fontAlgn="t"/>
                      <a:r>
                        <a:rPr lang="en-US" sz="1400" dirty="0" err="1" smtClean="0">
                          <a:effectLst/>
                        </a:rPr>
                        <a:t>tr.dst</a:t>
                      </a:r>
                      <a:r>
                        <a:rPr lang="en-US" sz="1400" dirty="0" smtClean="0">
                          <a:effectLst/>
                        </a:rPr>
                        <a:t>[0:3</a:t>
                      </a:r>
                      <a:r>
                        <a:rPr lang="en-US" sz="1400" dirty="0">
                          <a:effectLst/>
                        </a:rPr>
                        <a:t>] == 0.6.29 </a:t>
                      </a:r>
                      <a:r>
                        <a:rPr lang="en-US" sz="1400" dirty="0" err="1">
                          <a:effectLst/>
                        </a:rPr>
                        <a:t>xor</a:t>
                      </a:r>
                      <a:r>
                        <a:rPr lang="en-US" sz="1400" dirty="0">
                          <a:effectLst/>
                        </a:rPr>
                        <a:t> </a:t>
                      </a:r>
                      <a:r>
                        <a:rPr lang="en-US" sz="1400" dirty="0" err="1">
                          <a:effectLst/>
                        </a:rPr>
                        <a:t>tr.src</a:t>
                      </a:r>
                      <a:r>
                        <a:rPr lang="en-US" sz="1400" dirty="0">
                          <a:effectLst/>
                        </a:rPr>
                        <a:t>[0:3] == 0.6.29</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85180">
                <a:tc>
                  <a:txBody>
                    <a:bodyPr/>
                    <a:lstStyle/>
                    <a:p>
                      <a:pPr algn="l" fontAlgn="t"/>
                      <a:r>
                        <a:rPr lang="en-US" sz="1400">
                          <a:effectLst/>
                        </a:rPr>
                        <a:t>not</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ltLang="zh-CN" sz="1400">
                          <a:effectLst/>
                        </a:rPr>
                        <a:t>!</a:t>
                      </a: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sz="1400" dirty="0">
                          <a:effectLst/>
                        </a:rPr>
                        <a:t>Logical NOT. not </a:t>
                      </a:r>
                      <a:r>
                        <a:rPr lang="en-US" sz="1400" dirty="0" err="1">
                          <a:effectLst/>
                        </a:rPr>
                        <a:t>llc</a:t>
                      </a:r>
                      <a:endParaRPr lang="en-US" sz="1400" dirty="0">
                        <a:effectLst/>
                      </a:endParaRPr>
                    </a:p>
                  </a:txBody>
                  <a:tcPr marL="69311" marR="69311" marT="34656" marB="3465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0160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6727" cy="1320800"/>
          </a:xfrm>
        </p:spPr>
        <p:txBody>
          <a:bodyPr>
            <a:normAutofit/>
          </a:bodyPr>
          <a:lstStyle/>
          <a:p>
            <a:r>
              <a:rPr lang="en-US" altLang="zh-CN" dirty="0">
                <a:latin typeface="Microsoft YaHei UI" panose="020B0503020204020204" pitchFamily="34" charset="-122"/>
                <a:ea typeface="Microsoft YaHei UI" panose="020B0503020204020204" pitchFamily="34" charset="-122"/>
              </a:rPr>
              <a:t>Building display filter expressions</a:t>
            </a:r>
          </a:p>
        </p:txBody>
      </p:sp>
      <p:sp>
        <p:nvSpPr>
          <p:cNvPr id="7" name="文本框 6"/>
          <p:cNvSpPr txBox="1"/>
          <p:nvPr/>
        </p:nvSpPr>
        <p:spPr>
          <a:xfrm>
            <a:off x="609599" y="1569456"/>
            <a:ext cx="7355306" cy="923330"/>
          </a:xfrm>
          <a:prstGeom prst="rect">
            <a:avLst/>
          </a:prstGeom>
          <a:noFill/>
        </p:spPr>
        <p:txBody>
          <a:bodyPr wrap="square" rtlCol="0">
            <a:spAutoFit/>
          </a:bodyPr>
          <a:lstStyle/>
          <a:p>
            <a:r>
              <a:rPr lang="en-US" altLang="zh-CN" b="1" dirty="0"/>
              <a:t>3</a:t>
            </a:r>
            <a:r>
              <a:rPr lang="en-US" altLang="zh-CN" b="1" dirty="0" smtClean="0"/>
              <a:t>. </a:t>
            </a:r>
            <a:r>
              <a:rPr lang="en-US" altLang="zh-CN" b="1" dirty="0"/>
              <a:t>Combining </a:t>
            </a:r>
            <a:r>
              <a:rPr lang="en-US" altLang="zh-CN" b="1" dirty="0" smtClean="0"/>
              <a:t>expressions(</a:t>
            </a:r>
            <a:r>
              <a:rPr lang="en-US" altLang="zh-CN" b="1" dirty="0"/>
              <a:t> Display Filter Logical Operations</a:t>
            </a:r>
            <a:r>
              <a:rPr lang="en-US" altLang="zh-CN" b="1" dirty="0" smtClean="0"/>
              <a:t>)</a:t>
            </a:r>
            <a:endParaRPr lang="en-US" altLang="zh-CN" b="1" dirty="0"/>
          </a:p>
          <a:p>
            <a:endParaRPr lang="en-US" altLang="zh-CN" b="1" dirty="0"/>
          </a:p>
          <a:p>
            <a:pPr marL="342900" indent="-342900">
              <a:buAutoNum type="arabicPeriod"/>
            </a:pP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860493798"/>
              </p:ext>
            </p:extLst>
          </p:nvPr>
        </p:nvGraphicFramePr>
        <p:xfrm>
          <a:off x="842213" y="2160588"/>
          <a:ext cx="8181017" cy="4679154"/>
        </p:xfrm>
        <a:graphic>
          <a:graphicData uri="http://schemas.openxmlformats.org/drawingml/2006/table">
            <a:tbl>
              <a:tblPr/>
              <a:tblGrid>
                <a:gridCol w="727902"/>
                <a:gridCol w="7453115"/>
              </a:tblGrid>
              <a:tr h="4568016">
                <a:tc>
                  <a:txBody>
                    <a:bodyPr/>
                    <a:lstStyle/>
                    <a:p>
                      <a:pPr algn="l" fontAlgn="t"/>
                      <a:r>
                        <a:rPr lang="en-US" altLang="zh-CN" sz="1400" dirty="0">
                          <a:effectLst/>
                        </a:rPr>
                        <a:t>[…]</a:t>
                      </a:r>
                    </a:p>
                  </a:txBody>
                  <a:tcPr marL="15714" marR="15714" marT="7857" marB="785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altLang="zh-CN" sz="1800" b="0" i="0" kern="1200" dirty="0" smtClean="0">
                          <a:solidFill>
                            <a:schemeClr val="tx1"/>
                          </a:solidFill>
                          <a:effectLst/>
                          <a:latin typeface="+mn-lt"/>
                          <a:ea typeface="+mn-ea"/>
                          <a:cs typeface="+mn-cs"/>
                        </a:rPr>
                        <a:t>Substring Operator   </a:t>
                      </a:r>
                      <a:r>
                        <a:rPr lang="en-US" altLang="zh-CN" sz="1800" b="0" i="0" kern="1200" dirty="0" err="1" smtClean="0">
                          <a:solidFill>
                            <a:schemeClr val="tx1"/>
                          </a:solidFill>
                          <a:effectLst/>
                          <a:latin typeface="+mn-lt"/>
                          <a:ea typeface="+mn-ea"/>
                          <a:cs typeface="+mn-cs"/>
                        </a:rPr>
                        <a:t>Wireshark</a:t>
                      </a:r>
                      <a:r>
                        <a:rPr lang="zh-CN" altLang="en-US" sz="1800" b="0" i="0" kern="1200" dirty="0" smtClean="0">
                          <a:solidFill>
                            <a:schemeClr val="tx1"/>
                          </a:solidFill>
                          <a:effectLst/>
                          <a:latin typeface="+mn-lt"/>
                          <a:ea typeface="+mn-ea"/>
                          <a:cs typeface="+mn-cs"/>
                        </a:rPr>
                        <a:t>允许选择一个序列的子序列。</a:t>
                      </a:r>
                    </a:p>
                    <a:p>
                      <a:r>
                        <a:rPr lang="zh-CN" altLang="en-US" sz="1800" b="0" i="0" kern="1200" dirty="0" smtClean="0">
                          <a:solidFill>
                            <a:schemeClr val="tx1"/>
                          </a:solidFill>
                          <a:effectLst/>
                          <a:latin typeface="+mn-lt"/>
                          <a:ea typeface="+mn-ea"/>
                          <a:cs typeface="+mn-cs"/>
                        </a:rPr>
                        <a:t>在标签后你可以加上一对</a:t>
                      </a: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号，在里面包含用逗号分离的列表范围。</a:t>
                      </a:r>
                    </a:p>
                    <a:p>
                      <a:r>
                        <a:rPr lang="zh-CN" altLang="en-US"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eht.src</a:t>
                      </a:r>
                      <a:r>
                        <a:rPr lang="en-US" altLang="zh-CN" sz="1800" b="0" i="0" kern="1200" dirty="0" smtClean="0">
                          <a:solidFill>
                            <a:schemeClr val="tx1"/>
                          </a:solidFill>
                          <a:effectLst/>
                          <a:latin typeface="+mn-lt"/>
                          <a:ea typeface="+mn-ea"/>
                          <a:cs typeface="+mn-cs"/>
                        </a:rPr>
                        <a:t>[0:3] == 00:00:83</a:t>
                      </a:r>
                    </a:p>
                    <a:p>
                      <a:r>
                        <a:rPr lang="en-US" altLang="zh-CN" sz="1800" b="0" i="0" kern="1200" dirty="0" smtClean="0">
                          <a:solidFill>
                            <a:schemeClr val="tx1"/>
                          </a:solidFill>
                          <a:effectLst/>
                          <a:latin typeface="+mn-lt"/>
                          <a:ea typeface="+mn-ea"/>
                          <a:cs typeface="+mn-cs"/>
                        </a:rPr>
                        <a:t> </a:t>
                      </a:r>
                      <a:r>
                        <a:rPr lang="zh-CN" altLang="en-US" sz="1800" b="0" i="0" kern="1200" dirty="0" smtClean="0">
                          <a:solidFill>
                            <a:schemeClr val="tx1"/>
                          </a:solidFill>
                          <a:effectLst/>
                          <a:latin typeface="+mn-lt"/>
                          <a:ea typeface="+mn-ea"/>
                          <a:cs typeface="+mn-cs"/>
                        </a:rPr>
                        <a:t>上例使用</a:t>
                      </a:r>
                      <a:r>
                        <a:rPr lang="en-US" altLang="zh-CN" sz="1800" b="0" i="0" kern="1200" dirty="0" smtClean="0">
                          <a:solidFill>
                            <a:schemeClr val="tx1"/>
                          </a:solidFill>
                          <a:effectLst/>
                          <a:latin typeface="+mn-lt"/>
                          <a:ea typeface="+mn-ea"/>
                          <a:cs typeface="+mn-cs"/>
                        </a:rPr>
                        <a:t>n:m</a:t>
                      </a:r>
                      <a:r>
                        <a:rPr lang="zh-CN" altLang="en-US" sz="1800" b="0" i="0" kern="1200" dirty="0" smtClean="0">
                          <a:solidFill>
                            <a:schemeClr val="tx1"/>
                          </a:solidFill>
                          <a:effectLst/>
                          <a:latin typeface="+mn-lt"/>
                          <a:ea typeface="+mn-ea"/>
                          <a:cs typeface="+mn-cs"/>
                        </a:rPr>
                        <a:t>格式指定一个范围。在这种情况下，</a:t>
                      </a:r>
                      <a:r>
                        <a:rPr lang="en-US" altLang="zh-CN" sz="1800" b="0" i="0" kern="1200" dirty="0" smtClean="0">
                          <a:solidFill>
                            <a:schemeClr val="tx1"/>
                          </a:solidFill>
                          <a:effectLst/>
                          <a:latin typeface="+mn-lt"/>
                          <a:ea typeface="+mn-ea"/>
                          <a:cs typeface="+mn-cs"/>
                        </a:rPr>
                        <a:t>n</a:t>
                      </a:r>
                      <a:r>
                        <a:rPr lang="zh-CN" altLang="en-US" sz="1800" b="0" i="0" kern="1200" dirty="0" smtClean="0">
                          <a:solidFill>
                            <a:schemeClr val="tx1"/>
                          </a:solidFill>
                          <a:effectLst/>
                          <a:latin typeface="+mn-lt"/>
                          <a:ea typeface="+mn-ea"/>
                          <a:cs typeface="+mn-cs"/>
                        </a:rPr>
                        <a:t>是起始位置偏移</a:t>
                      </a:r>
                      <a:r>
                        <a:rPr lang="en-US" altLang="zh-CN" sz="1800" b="0" i="0" kern="1200" dirty="0" smtClean="0">
                          <a:solidFill>
                            <a:schemeClr val="tx1"/>
                          </a:solidFill>
                          <a:effectLst/>
                          <a:latin typeface="+mn-lt"/>
                          <a:ea typeface="+mn-ea"/>
                          <a:cs typeface="+mn-cs"/>
                        </a:rPr>
                        <a:t>(0</a:t>
                      </a:r>
                      <a:r>
                        <a:rPr lang="zh-CN" altLang="en-US" sz="1800" b="0" i="0" kern="1200" dirty="0" smtClean="0">
                          <a:solidFill>
                            <a:schemeClr val="tx1"/>
                          </a:solidFill>
                          <a:effectLst/>
                          <a:latin typeface="+mn-lt"/>
                          <a:ea typeface="+mn-ea"/>
                          <a:cs typeface="+mn-cs"/>
                        </a:rPr>
                        <a:t>表示没有偏移，即是第一位，同理</a:t>
                      </a:r>
                      <a:r>
                        <a:rPr lang="en-US" altLang="zh-CN" sz="1800" b="0" i="0" kern="1200" dirty="0" smtClean="0">
                          <a:solidFill>
                            <a:schemeClr val="tx1"/>
                          </a:solidFill>
                          <a:effectLst/>
                          <a:latin typeface="+mn-lt"/>
                          <a:ea typeface="+mn-ea"/>
                          <a:cs typeface="+mn-cs"/>
                        </a:rPr>
                        <a:t>1</a:t>
                      </a:r>
                      <a:r>
                        <a:rPr lang="zh-CN" altLang="en-US" sz="1800" b="0" i="0" kern="1200" dirty="0" smtClean="0">
                          <a:solidFill>
                            <a:schemeClr val="tx1"/>
                          </a:solidFill>
                          <a:effectLst/>
                          <a:latin typeface="+mn-lt"/>
                          <a:ea typeface="+mn-ea"/>
                          <a:cs typeface="+mn-cs"/>
                        </a:rPr>
                        <a:t>表示向右偏移一位，便是第二位</a:t>
                      </a: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a:t>
                      </a:r>
                      <a:r>
                        <a:rPr lang="en-US" altLang="zh-CN" sz="1800" b="0" i="0" kern="1200" dirty="0" smtClean="0">
                          <a:solidFill>
                            <a:schemeClr val="tx1"/>
                          </a:solidFill>
                          <a:effectLst/>
                          <a:latin typeface="+mn-lt"/>
                          <a:ea typeface="+mn-ea"/>
                          <a:cs typeface="+mn-cs"/>
                        </a:rPr>
                        <a:t>m</a:t>
                      </a:r>
                      <a:r>
                        <a:rPr lang="zh-CN" altLang="en-US" sz="1800" b="0" i="0" kern="1200" dirty="0" smtClean="0">
                          <a:solidFill>
                            <a:schemeClr val="tx1"/>
                          </a:solidFill>
                          <a:effectLst/>
                          <a:latin typeface="+mn-lt"/>
                          <a:ea typeface="+mn-ea"/>
                          <a:cs typeface="+mn-cs"/>
                        </a:rPr>
                        <a:t>是从指定起始位置的区域长度。</a:t>
                      </a:r>
                    </a:p>
                    <a:p>
                      <a:r>
                        <a:rPr lang="zh-CN" altLang="en-US"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eth.src</a:t>
                      </a:r>
                      <a:r>
                        <a:rPr lang="en-US" altLang="zh-CN" sz="1800" b="0" i="0" kern="1200" dirty="0" smtClean="0">
                          <a:solidFill>
                            <a:schemeClr val="tx1"/>
                          </a:solidFill>
                          <a:effectLst/>
                          <a:latin typeface="+mn-lt"/>
                          <a:ea typeface="+mn-ea"/>
                          <a:cs typeface="+mn-cs"/>
                        </a:rPr>
                        <a:t>[1-2] == 00:83  </a:t>
                      </a:r>
                      <a:r>
                        <a:rPr lang="zh-CN" altLang="en-US" sz="1800" b="0" i="0" kern="1200" dirty="0" smtClean="0">
                          <a:solidFill>
                            <a:schemeClr val="tx1"/>
                          </a:solidFill>
                          <a:effectLst/>
                          <a:latin typeface="+mn-lt"/>
                          <a:ea typeface="+mn-ea"/>
                          <a:cs typeface="+mn-cs"/>
                        </a:rPr>
                        <a:t>上例使用</a:t>
                      </a:r>
                      <a:r>
                        <a:rPr lang="en-US" altLang="zh-CN" sz="1800" b="0" i="0" kern="1200" dirty="0" smtClean="0">
                          <a:solidFill>
                            <a:schemeClr val="tx1"/>
                          </a:solidFill>
                          <a:effectLst/>
                          <a:latin typeface="+mn-lt"/>
                          <a:ea typeface="+mn-ea"/>
                          <a:cs typeface="+mn-cs"/>
                        </a:rPr>
                        <a:t>n-m</a:t>
                      </a:r>
                      <a:r>
                        <a:rPr lang="zh-CN" altLang="en-US" sz="1800" b="0" i="0" kern="1200" dirty="0" smtClean="0">
                          <a:solidFill>
                            <a:schemeClr val="tx1"/>
                          </a:solidFill>
                          <a:effectLst/>
                          <a:latin typeface="+mn-lt"/>
                          <a:ea typeface="+mn-ea"/>
                          <a:cs typeface="+mn-cs"/>
                        </a:rPr>
                        <a:t>格式一个范围。在本例中</a:t>
                      </a:r>
                      <a:r>
                        <a:rPr lang="en-US" altLang="zh-CN" sz="1800" b="0" i="0" kern="1200" dirty="0" smtClean="0">
                          <a:solidFill>
                            <a:schemeClr val="tx1"/>
                          </a:solidFill>
                          <a:effectLst/>
                          <a:latin typeface="+mn-lt"/>
                          <a:ea typeface="+mn-ea"/>
                          <a:cs typeface="+mn-cs"/>
                        </a:rPr>
                        <a:t>n</a:t>
                      </a:r>
                      <a:r>
                        <a:rPr lang="zh-CN" altLang="en-US" sz="1800" b="0" i="0" kern="1200" dirty="0" smtClean="0">
                          <a:solidFill>
                            <a:schemeClr val="tx1"/>
                          </a:solidFill>
                          <a:effectLst/>
                          <a:latin typeface="+mn-lt"/>
                          <a:ea typeface="+mn-ea"/>
                          <a:cs typeface="+mn-cs"/>
                        </a:rPr>
                        <a:t>表示起始位置偏移</a:t>
                      </a:r>
                      <a:r>
                        <a:rPr lang="en-US" altLang="zh-CN" sz="1800" b="0" i="0" kern="1200" dirty="0" smtClean="0">
                          <a:solidFill>
                            <a:schemeClr val="tx1"/>
                          </a:solidFill>
                          <a:effectLst/>
                          <a:latin typeface="+mn-lt"/>
                          <a:ea typeface="+mn-ea"/>
                          <a:cs typeface="+mn-cs"/>
                        </a:rPr>
                        <a:t>,m</a:t>
                      </a:r>
                      <a:r>
                        <a:rPr lang="zh-CN" altLang="en-US" sz="1800" b="0" i="0" kern="1200" dirty="0" smtClean="0">
                          <a:solidFill>
                            <a:schemeClr val="tx1"/>
                          </a:solidFill>
                          <a:effectLst/>
                          <a:latin typeface="+mn-lt"/>
                          <a:ea typeface="+mn-ea"/>
                          <a:cs typeface="+mn-cs"/>
                        </a:rPr>
                        <a:t>表示终止位置偏移</a:t>
                      </a:r>
                    </a:p>
                    <a:p>
                      <a:r>
                        <a:rPr lang="zh-CN" altLang="en-US"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eth.src</a:t>
                      </a:r>
                      <a:r>
                        <a:rPr lang="en-US" altLang="zh-CN" sz="1800" b="0" i="0" kern="1200" dirty="0" smtClean="0">
                          <a:solidFill>
                            <a:schemeClr val="tx1"/>
                          </a:solidFill>
                          <a:effectLst/>
                          <a:latin typeface="+mn-lt"/>
                          <a:ea typeface="+mn-ea"/>
                          <a:cs typeface="+mn-cs"/>
                        </a:rPr>
                        <a:t>[:4]=00:00:83:00  </a:t>
                      </a:r>
                      <a:r>
                        <a:rPr lang="zh-CN" altLang="en-US" sz="1800" b="0" i="0" kern="1200" dirty="0" smtClean="0">
                          <a:solidFill>
                            <a:schemeClr val="tx1"/>
                          </a:solidFill>
                          <a:effectLst/>
                          <a:latin typeface="+mn-lt"/>
                          <a:ea typeface="+mn-ea"/>
                          <a:cs typeface="+mn-cs"/>
                        </a:rPr>
                        <a:t>上例使用</a:t>
                      </a:r>
                      <a:r>
                        <a:rPr lang="en-US" altLang="zh-CN" sz="1800" b="0" i="0" kern="1200" dirty="0" smtClean="0">
                          <a:solidFill>
                            <a:schemeClr val="tx1"/>
                          </a:solidFill>
                          <a:effectLst/>
                          <a:latin typeface="+mn-lt"/>
                          <a:ea typeface="+mn-ea"/>
                          <a:cs typeface="+mn-cs"/>
                        </a:rPr>
                        <a:t>:m</a:t>
                      </a:r>
                      <a:r>
                        <a:rPr lang="zh-CN" altLang="en-US" sz="1800" b="0" i="0" kern="1200" dirty="0" smtClean="0">
                          <a:solidFill>
                            <a:schemeClr val="tx1"/>
                          </a:solidFill>
                          <a:effectLst/>
                          <a:latin typeface="+mn-lt"/>
                          <a:ea typeface="+mn-ea"/>
                          <a:cs typeface="+mn-cs"/>
                        </a:rPr>
                        <a:t>格式，表示从起始位置到偏移偏移位置</a:t>
                      </a:r>
                      <a:r>
                        <a:rPr lang="en-US" altLang="zh-CN" sz="1800" b="0" i="0" kern="1200" dirty="0" smtClean="0">
                          <a:solidFill>
                            <a:schemeClr val="tx1"/>
                          </a:solidFill>
                          <a:effectLst/>
                          <a:latin typeface="+mn-lt"/>
                          <a:ea typeface="+mn-ea"/>
                          <a:cs typeface="+mn-cs"/>
                        </a:rPr>
                        <a:t>m</a:t>
                      </a:r>
                      <a:r>
                        <a:rPr lang="zh-CN" altLang="en-US" sz="1800" b="0" i="0" kern="1200" dirty="0" smtClean="0">
                          <a:solidFill>
                            <a:schemeClr val="tx1"/>
                          </a:solidFill>
                          <a:effectLst/>
                          <a:latin typeface="+mn-lt"/>
                          <a:ea typeface="+mn-ea"/>
                          <a:cs typeface="+mn-cs"/>
                        </a:rPr>
                        <a:t>。等价于</a:t>
                      </a:r>
                      <a:r>
                        <a:rPr lang="en-US" altLang="zh-CN" sz="1800" b="0" i="0" kern="1200" dirty="0" smtClean="0">
                          <a:solidFill>
                            <a:schemeClr val="tx1"/>
                          </a:solidFill>
                          <a:effectLst/>
                          <a:latin typeface="+mn-lt"/>
                          <a:ea typeface="+mn-ea"/>
                          <a:cs typeface="+mn-cs"/>
                        </a:rPr>
                        <a:t>0:m</a:t>
                      </a:r>
                    </a:p>
                    <a:p>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eth.src</a:t>
                      </a:r>
                      <a:r>
                        <a:rPr lang="en-US" altLang="zh-CN" sz="1800" b="0" i="0" kern="1200" dirty="0" smtClean="0">
                          <a:solidFill>
                            <a:schemeClr val="tx1"/>
                          </a:solidFill>
                          <a:effectLst/>
                          <a:latin typeface="+mn-lt"/>
                          <a:ea typeface="+mn-ea"/>
                          <a:cs typeface="+mn-cs"/>
                        </a:rPr>
                        <a:t>[4:]=20:20  </a:t>
                      </a:r>
                      <a:r>
                        <a:rPr lang="zh-CN" altLang="en-US" sz="1800" b="0" i="0" kern="1200" dirty="0" smtClean="0">
                          <a:solidFill>
                            <a:schemeClr val="tx1"/>
                          </a:solidFill>
                          <a:effectLst/>
                          <a:latin typeface="+mn-lt"/>
                          <a:ea typeface="+mn-ea"/>
                          <a:cs typeface="+mn-cs"/>
                        </a:rPr>
                        <a:t>上例使用</a:t>
                      </a:r>
                      <a:r>
                        <a:rPr lang="en-US" altLang="zh-CN" sz="1800" b="0" i="0" kern="1200" dirty="0" smtClean="0">
                          <a:solidFill>
                            <a:schemeClr val="tx1"/>
                          </a:solidFill>
                          <a:effectLst/>
                          <a:latin typeface="+mn-lt"/>
                          <a:ea typeface="+mn-ea"/>
                          <a:cs typeface="+mn-cs"/>
                        </a:rPr>
                        <a:t>n:</a:t>
                      </a:r>
                      <a:r>
                        <a:rPr lang="zh-CN" altLang="en-US" sz="1800" b="0" i="0" kern="1200" dirty="0" smtClean="0">
                          <a:solidFill>
                            <a:schemeClr val="tx1"/>
                          </a:solidFill>
                          <a:effectLst/>
                          <a:latin typeface="+mn-lt"/>
                          <a:ea typeface="+mn-ea"/>
                          <a:cs typeface="+mn-cs"/>
                        </a:rPr>
                        <a:t>格式，表示从最后位置偏移</a:t>
                      </a:r>
                      <a:r>
                        <a:rPr lang="en-US" altLang="zh-CN" sz="1800" b="0" i="0" kern="1200" dirty="0" smtClean="0">
                          <a:solidFill>
                            <a:schemeClr val="tx1"/>
                          </a:solidFill>
                          <a:effectLst/>
                          <a:latin typeface="+mn-lt"/>
                          <a:ea typeface="+mn-ea"/>
                          <a:cs typeface="+mn-cs"/>
                        </a:rPr>
                        <a:t>n</a:t>
                      </a:r>
                      <a:r>
                        <a:rPr lang="zh-CN" altLang="en-US" sz="1800" b="0" i="0" kern="1200" dirty="0" smtClean="0">
                          <a:solidFill>
                            <a:schemeClr val="tx1"/>
                          </a:solidFill>
                          <a:effectLst/>
                          <a:latin typeface="+mn-lt"/>
                          <a:ea typeface="+mn-ea"/>
                          <a:cs typeface="+mn-cs"/>
                        </a:rPr>
                        <a:t>个序列</a:t>
                      </a:r>
                    </a:p>
                    <a:p>
                      <a:r>
                        <a:rPr lang="zh-CN" altLang="en-US"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eht.src</a:t>
                      </a:r>
                      <a:r>
                        <a:rPr lang="en-US" altLang="zh-CN" sz="1800" b="0" i="0" kern="1200" dirty="0" smtClean="0">
                          <a:solidFill>
                            <a:schemeClr val="tx1"/>
                          </a:solidFill>
                          <a:effectLst/>
                          <a:latin typeface="+mn-lt"/>
                          <a:ea typeface="+mn-ea"/>
                          <a:cs typeface="+mn-cs"/>
                        </a:rPr>
                        <a:t>[2] == 83</a:t>
                      </a:r>
                    </a:p>
                    <a:p>
                      <a:r>
                        <a:rPr lang="en-US" altLang="zh-CN" sz="1800" b="0" i="0" kern="1200" dirty="0" smtClean="0">
                          <a:solidFill>
                            <a:schemeClr val="tx1"/>
                          </a:solidFill>
                          <a:effectLst/>
                          <a:latin typeface="+mn-lt"/>
                          <a:ea typeface="+mn-ea"/>
                          <a:cs typeface="+mn-cs"/>
                        </a:rPr>
                        <a:t> </a:t>
                      </a:r>
                      <a:r>
                        <a:rPr lang="zh-CN" altLang="en-US" sz="1800" b="0" i="0" kern="1200" dirty="0" smtClean="0">
                          <a:solidFill>
                            <a:schemeClr val="tx1"/>
                          </a:solidFill>
                          <a:effectLst/>
                          <a:latin typeface="+mn-lt"/>
                          <a:ea typeface="+mn-ea"/>
                          <a:cs typeface="+mn-cs"/>
                        </a:rPr>
                        <a:t>上例使用 </a:t>
                      </a:r>
                      <a:r>
                        <a:rPr lang="en-US" altLang="zh-CN" sz="1800" b="0" i="0" kern="1200" dirty="0" smtClean="0">
                          <a:solidFill>
                            <a:schemeClr val="tx1"/>
                          </a:solidFill>
                          <a:effectLst/>
                          <a:latin typeface="+mn-lt"/>
                          <a:ea typeface="+mn-ea"/>
                          <a:cs typeface="+mn-cs"/>
                        </a:rPr>
                        <a:t>n </a:t>
                      </a:r>
                      <a:r>
                        <a:rPr lang="zh-CN" altLang="en-US" sz="1800" b="0" i="0" kern="1200" dirty="0" smtClean="0">
                          <a:solidFill>
                            <a:schemeClr val="tx1"/>
                          </a:solidFill>
                          <a:effectLst/>
                          <a:latin typeface="+mn-lt"/>
                          <a:ea typeface="+mn-ea"/>
                          <a:cs typeface="+mn-cs"/>
                        </a:rPr>
                        <a:t>形式指定一个单独的位置。在此例中中序列中的单元已经在偏移量</a:t>
                      </a:r>
                      <a:r>
                        <a:rPr lang="en-US" altLang="zh-CN" sz="1800" b="0" i="0" kern="1200" dirty="0" smtClean="0">
                          <a:solidFill>
                            <a:schemeClr val="tx1"/>
                          </a:solidFill>
                          <a:effectLst/>
                          <a:latin typeface="+mn-lt"/>
                          <a:ea typeface="+mn-ea"/>
                          <a:cs typeface="+mn-cs"/>
                        </a:rPr>
                        <a:t>n</a:t>
                      </a:r>
                      <a:r>
                        <a:rPr lang="zh-CN" altLang="en-US" sz="1800" b="0" i="0" kern="1200" dirty="0" smtClean="0">
                          <a:solidFill>
                            <a:schemeClr val="tx1"/>
                          </a:solidFill>
                          <a:effectLst/>
                          <a:latin typeface="+mn-lt"/>
                          <a:ea typeface="+mn-ea"/>
                          <a:cs typeface="+mn-cs"/>
                        </a:rPr>
                        <a:t>中指定。它等价于</a:t>
                      </a:r>
                      <a:r>
                        <a:rPr lang="en-US" altLang="zh-CN" sz="1800" b="0" i="0" kern="1200" dirty="0" smtClean="0">
                          <a:solidFill>
                            <a:schemeClr val="tx1"/>
                          </a:solidFill>
                          <a:effectLst/>
                          <a:latin typeface="+mn-lt"/>
                          <a:ea typeface="+mn-ea"/>
                          <a:cs typeface="+mn-cs"/>
                        </a:rPr>
                        <a:t>n:1</a:t>
                      </a:r>
                    </a:p>
                    <a:p>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eth.src</a:t>
                      </a:r>
                      <a:r>
                        <a:rPr lang="en-US" altLang="zh-CN" sz="1800" b="0" i="0" kern="1200" dirty="0" smtClean="0">
                          <a:solidFill>
                            <a:schemeClr val="tx1"/>
                          </a:solidFill>
                          <a:effectLst/>
                          <a:latin typeface="+mn-lt"/>
                          <a:ea typeface="+mn-ea"/>
                          <a:cs typeface="+mn-cs"/>
                        </a:rPr>
                        <a:t>[0:3,102,:4,4:,2] == 00:00:83:00:83:00:00:83:00:20:20:83</a:t>
                      </a:r>
                    </a:p>
                    <a:p>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Wireshark</a:t>
                      </a:r>
                      <a:r>
                        <a:rPr lang="en-US" altLang="zh-CN" sz="1800" b="0" i="0" kern="1200" dirty="0" smtClean="0">
                          <a:solidFill>
                            <a:schemeClr val="tx1"/>
                          </a:solidFill>
                          <a:effectLst/>
                          <a:latin typeface="+mn-lt"/>
                          <a:ea typeface="+mn-ea"/>
                          <a:cs typeface="+mn-cs"/>
                        </a:rPr>
                        <a:t> </a:t>
                      </a:r>
                      <a:r>
                        <a:rPr lang="zh-CN" altLang="en-US" sz="1800" b="0" i="0" kern="1200" dirty="0" smtClean="0">
                          <a:solidFill>
                            <a:schemeClr val="tx1"/>
                          </a:solidFill>
                          <a:effectLst/>
                          <a:latin typeface="+mn-lt"/>
                          <a:ea typeface="+mn-ea"/>
                          <a:cs typeface="+mn-cs"/>
                        </a:rPr>
                        <a:t>允许你将多个分号隔开的列表组合在一起表示复合区域，如上例所示</a:t>
                      </a:r>
                      <a:endParaRPr lang="zh-CN" altLang="en-US" sz="1800" b="0" i="0" kern="1200" dirty="0">
                        <a:solidFill>
                          <a:schemeClr val="tx1"/>
                        </a:solidFill>
                        <a:effectLst/>
                        <a:latin typeface="+mn-lt"/>
                        <a:ea typeface="+mn-ea"/>
                        <a:cs typeface="+mn-cs"/>
                      </a:endParaRPr>
                    </a:p>
                  </a:txBody>
                  <a:tcPr marL="15714" marR="15714" marT="7857" marB="785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3752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6727" cy="1320800"/>
          </a:xfrm>
        </p:spPr>
        <p:txBody>
          <a:bodyPr>
            <a:normAutofit/>
          </a:bodyPr>
          <a:lstStyle/>
          <a:p>
            <a:r>
              <a:rPr lang="en-US" altLang="zh-CN" dirty="0">
                <a:latin typeface="Microsoft YaHei UI" panose="020B0503020204020204" pitchFamily="34" charset="-122"/>
                <a:ea typeface="Microsoft YaHei UI" panose="020B0503020204020204" pitchFamily="34" charset="-122"/>
              </a:rPr>
              <a:t>Building display filter expressions</a:t>
            </a:r>
          </a:p>
        </p:txBody>
      </p:sp>
      <p:sp>
        <p:nvSpPr>
          <p:cNvPr id="7" name="文本框 6"/>
          <p:cNvSpPr txBox="1"/>
          <p:nvPr/>
        </p:nvSpPr>
        <p:spPr>
          <a:xfrm>
            <a:off x="609599" y="1569456"/>
            <a:ext cx="7355306" cy="923330"/>
          </a:xfrm>
          <a:prstGeom prst="rect">
            <a:avLst/>
          </a:prstGeom>
          <a:noFill/>
        </p:spPr>
        <p:txBody>
          <a:bodyPr wrap="square" rtlCol="0">
            <a:spAutoFit/>
          </a:bodyPr>
          <a:lstStyle/>
          <a:p>
            <a:r>
              <a:rPr lang="en-US" altLang="zh-CN" b="1" dirty="0" smtClean="0"/>
              <a:t>4. </a:t>
            </a:r>
            <a:r>
              <a:rPr lang="en-US" altLang="zh-CN" b="1" dirty="0"/>
              <a:t>Membership Operator</a:t>
            </a:r>
          </a:p>
          <a:p>
            <a:endParaRPr lang="en-US" altLang="zh-CN" b="1" dirty="0"/>
          </a:p>
          <a:p>
            <a:pPr marL="342900" indent="-342900">
              <a:buAutoNum type="arabicPeriod"/>
            </a:pPr>
            <a:endParaRPr lang="en-US" altLang="zh-CN"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idx="1"/>
          </p:nvPr>
        </p:nvSpPr>
        <p:spPr/>
        <p:txBody>
          <a:bodyPr/>
          <a:lstStyle/>
          <a:p>
            <a:r>
              <a:rPr lang="en-US" altLang="zh-CN" dirty="0" err="1"/>
              <a:t>Wireshark</a:t>
            </a:r>
            <a:r>
              <a:rPr lang="en-US" altLang="zh-CN" dirty="0"/>
              <a:t> allows you to test a field for membership in a set of values or fields. After the field name, use the in operator followed by the set items surrounded by braces </a:t>
            </a:r>
            <a:r>
              <a:rPr lang="en-US" altLang="zh-CN" dirty="0" smtClean="0"/>
              <a:t>{}.</a:t>
            </a:r>
          </a:p>
          <a:p>
            <a:pPr marL="0" indent="0">
              <a:buNone/>
            </a:pPr>
            <a:endParaRPr lang="en-US" altLang="zh-CN" dirty="0" smtClean="0"/>
          </a:p>
          <a:p>
            <a:pPr marL="0" indent="0">
              <a:buNone/>
            </a:pPr>
            <a:r>
              <a:rPr lang="en-US" altLang="zh-CN" dirty="0"/>
              <a:t> </a:t>
            </a:r>
            <a:r>
              <a:rPr lang="en-US" altLang="zh-CN" dirty="0" smtClean="0"/>
              <a:t>    </a:t>
            </a:r>
            <a:r>
              <a:rPr lang="en-US" altLang="zh-CN" dirty="0" err="1" smtClean="0"/>
              <a:t>tcp.port</a:t>
            </a:r>
            <a:r>
              <a:rPr lang="en-US" altLang="zh-CN" dirty="0" smtClean="0"/>
              <a:t> </a:t>
            </a:r>
            <a:r>
              <a:rPr lang="en-US" altLang="zh-CN" dirty="0"/>
              <a:t>in {80 443 8080</a:t>
            </a:r>
            <a:r>
              <a:rPr lang="en-US" altLang="zh-CN" dirty="0" smtClean="0"/>
              <a:t>}</a:t>
            </a:r>
          </a:p>
          <a:p>
            <a:pPr marL="0" indent="0">
              <a:buNone/>
            </a:pPr>
            <a:endParaRPr lang="en-US" altLang="zh-CN" dirty="0"/>
          </a:p>
          <a:p>
            <a:pPr marL="0" indent="0">
              <a:buNone/>
            </a:pPr>
            <a:r>
              <a:rPr lang="en-US" altLang="zh-CN" dirty="0" smtClean="0"/>
              <a:t>     </a:t>
            </a:r>
            <a:r>
              <a:rPr lang="en-US" altLang="zh-CN" dirty="0" err="1" smtClean="0"/>
              <a:t>tcp.port</a:t>
            </a:r>
            <a:r>
              <a:rPr lang="en-US" altLang="zh-CN" dirty="0" smtClean="0"/>
              <a:t> </a:t>
            </a:r>
            <a:r>
              <a:rPr lang="en-US" altLang="zh-CN" dirty="0"/>
              <a:t>== 80 || </a:t>
            </a:r>
            <a:r>
              <a:rPr lang="en-US" altLang="zh-CN" dirty="0" err="1"/>
              <a:t>tcp.port</a:t>
            </a:r>
            <a:r>
              <a:rPr lang="en-US" altLang="zh-CN" dirty="0"/>
              <a:t> == 443 || </a:t>
            </a:r>
            <a:r>
              <a:rPr lang="en-US" altLang="zh-CN" dirty="0" err="1"/>
              <a:t>tcp.port</a:t>
            </a:r>
            <a:r>
              <a:rPr lang="en-US" altLang="zh-CN" dirty="0"/>
              <a:t> == 8080</a:t>
            </a:r>
            <a:endParaRPr lang="zh-CN" altLang="en-US" dirty="0"/>
          </a:p>
        </p:txBody>
      </p:sp>
    </p:spTree>
    <p:extLst>
      <p:ext uri="{BB962C8B-B14F-4D97-AF65-F5344CB8AC3E}">
        <p14:creationId xmlns:p14="http://schemas.microsoft.com/office/powerpoint/2010/main" val="387597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common mistake</a:t>
            </a:r>
            <a:br>
              <a:rPr lang="en-US" altLang="zh-CN" dirty="0"/>
            </a:br>
            <a:endParaRPr lang="zh-CN" altLang="en-US" dirty="0"/>
          </a:p>
        </p:txBody>
      </p:sp>
      <p:sp>
        <p:nvSpPr>
          <p:cNvPr id="3" name="内容占位符 2"/>
          <p:cNvSpPr>
            <a:spLocks noGrp="1"/>
          </p:cNvSpPr>
          <p:nvPr>
            <p:ph idx="1"/>
          </p:nvPr>
        </p:nvSpPr>
        <p:spPr>
          <a:xfrm>
            <a:off x="609599" y="2160590"/>
            <a:ext cx="6347713" cy="4240210"/>
          </a:xfrm>
        </p:spPr>
        <p:txBody>
          <a:bodyPr>
            <a:normAutofit fontScale="92500" lnSpcReduction="10000"/>
          </a:bodyPr>
          <a:lstStyle/>
          <a:p>
            <a:r>
              <a:rPr lang="zh-CN" altLang="en-US" dirty="0"/>
              <a:t>在组合表达式中使用</a:t>
            </a:r>
            <a:r>
              <a:rPr lang="en-US" altLang="zh-CN" dirty="0"/>
              <a:t>"!="</a:t>
            </a:r>
            <a:r>
              <a:rPr lang="zh-CN" altLang="en-US" dirty="0"/>
              <a:t>操作符，像</a:t>
            </a:r>
            <a:r>
              <a:rPr lang="en-US" altLang="zh-CN" dirty="0" err="1"/>
              <a:t>eth.addr,ip.addr,tcp.port,udp.port</a:t>
            </a:r>
            <a:r>
              <a:rPr lang="zh-CN" altLang="en-US" dirty="0"/>
              <a:t>等元素可能会产生非预期效果 经常有人用</a:t>
            </a:r>
            <a:r>
              <a:rPr lang="en-US" altLang="zh-CN" dirty="0" err="1"/>
              <a:t>ip.addr</a:t>
            </a:r>
            <a:r>
              <a:rPr lang="en-US" altLang="zh-CN" dirty="0"/>
              <a:t> ==1.2.3.4 </a:t>
            </a:r>
            <a:r>
              <a:rPr lang="zh-CN" altLang="en-US" dirty="0"/>
              <a:t>表达式来选择所有包含</a:t>
            </a:r>
            <a:r>
              <a:rPr lang="en-US" altLang="zh-CN" dirty="0" err="1"/>
              <a:t>ip</a:t>
            </a:r>
            <a:r>
              <a:rPr lang="zh-CN" altLang="en-US" dirty="0"/>
              <a:t>地址为</a:t>
            </a:r>
            <a:r>
              <a:rPr lang="en-US" altLang="zh-CN" dirty="0"/>
              <a:t>1.2.3.4</a:t>
            </a:r>
            <a:r>
              <a:rPr lang="zh-CN" altLang="en-US" dirty="0"/>
              <a:t>的包，</a:t>
            </a:r>
          </a:p>
          <a:p>
            <a:r>
              <a:rPr lang="zh-CN" altLang="en-US" dirty="0"/>
              <a:t>如果有人想用</a:t>
            </a:r>
            <a:r>
              <a:rPr lang="en-US" altLang="zh-CN" dirty="0" err="1"/>
              <a:t>ip.addr</a:t>
            </a:r>
            <a:r>
              <a:rPr lang="en-US" altLang="zh-CN" dirty="0"/>
              <a:t> !=1.2.3.4 </a:t>
            </a:r>
            <a:r>
              <a:rPr lang="zh-CN" altLang="en-US" dirty="0"/>
              <a:t>表达式来排除</a:t>
            </a:r>
            <a:r>
              <a:rPr lang="en-US" altLang="zh-CN" dirty="0" err="1"/>
              <a:t>ip</a:t>
            </a:r>
            <a:r>
              <a:rPr lang="zh-CN" altLang="en-US" dirty="0"/>
              <a:t>地址为</a:t>
            </a:r>
            <a:r>
              <a:rPr lang="en-US" altLang="zh-CN" dirty="0"/>
              <a:t>1.2.3.4</a:t>
            </a:r>
            <a:r>
              <a:rPr lang="zh-CN" altLang="en-US" dirty="0"/>
              <a:t>的包，很不幸。它不会像你期待的那样。 相反，那个表达式为真值得条件是源地址或目标地址中的任意一个不等于</a:t>
            </a:r>
            <a:r>
              <a:rPr lang="en-US" altLang="zh-CN" dirty="0"/>
              <a:t>1.2.3.4</a:t>
            </a:r>
            <a:r>
              <a:rPr lang="zh-CN" altLang="en-US" dirty="0"/>
              <a:t>即可。因此，那个表达式</a:t>
            </a:r>
          </a:p>
          <a:p>
            <a:r>
              <a:rPr lang="en-US" altLang="zh-CN" dirty="0" err="1"/>
              <a:t>ip.addr</a:t>
            </a:r>
            <a:r>
              <a:rPr lang="en-US" altLang="zh-CN" dirty="0"/>
              <a:t> !=1.2.3.4 </a:t>
            </a:r>
            <a:r>
              <a:rPr lang="zh-CN" altLang="en-US" dirty="0"/>
              <a:t>可以被读作：</a:t>
            </a:r>
            <a:r>
              <a:rPr lang="en-US" altLang="zh-CN" dirty="0"/>
              <a:t>"</a:t>
            </a:r>
            <a:r>
              <a:rPr lang="zh-CN" altLang="en-US" dirty="0"/>
              <a:t>该包包含的</a:t>
            </a:r>
            <a:r>
              <a:rPr lang="en-US" altLang="zh-CN" dirty="0" err="1"/>
              <a:t>ip</a:t>
            </a:r>
            <a:r>
              <a:rPr lang="zh-CN" altLang="en-US" dirty="0"/>
              <a:t>字段值必须不为</a:t>
            </a:r>
            <a:r>
              <a:rPr lang="en-US" altLang="zh-CN" dirty="0"/>
              <a:t>1.2.3.4"</a:t>
            </a:r>
            <a:r>
              <a:rPr lang="zh-CN" altLang="en-US" dirty="0"/>
              <a:t>。因为一个</a:t>
            </a:r>
            <a:r>
              <a:rPr lang="en-US" altLang="zh-CN" dirty="0" err="1"/>
              <a:t>ip</a:t>
            </a:r>
            <a:r>
              <a:rPr lang="zh-CN" altLang="en-US" dirty="0"/>
              <a:t>数据报同含源地址和目标地址，只要两个地址有一个不为</a:t>
            </a:r>
            <a:r>
              <a:rPr lang="en-US" altLang="zh-CN" dirty="0"/>
              <a:t>1,2,3,4</a:t>
            </a:r>
            <a:r>
              <a:rPr lang="zh-CN" altLang="en-US" dirty="0"/>
              <a:t>表达式就为真。</a:t>
            </a:r>
          </a:p>
          <a:p>
            <a:r>
              <a:rPr lang="zh-CN" altLang="en-US" dirty="0"/>
              <a:t>接着上面的话题，如果你真想过滤捕捉文件中，</a:t>
            </a:r>
            <a:r>
              <a:rPr lang="en-US" altLang="zh-CN" dirty="0" err="1"/>
              <a:t>ip</a:t>
            </a:r>
            <a:r>
              <a:rPr lang="zh-CN" altLang="en-US" dirty="0"/>
              <a:t>地址包含</a:t>
            </a:r>
            <a:r>
              <a:rPr lang="en-US" altLang="zh-CN" dirty="0"/>
              <a:t>1.2.3.4</a:t>
            </a:r>
            <a:r>
              <a:rPr lang="zh-CN" altLang="en-US" dirty="0"/>
              <a:t>的包，正确的表达式应该是</a:t>
            </a:r>
            <a:r>
              <a:rPr lang="en-US" altLang="zh-CN" dirty="0"/>
              <a:t>!(</a:t>
            </a:r>
            <a:r>
              <a:rPr lang="en-US" altLang="zh-CN" dirty="0" err="1"/>
              <a:t>ip.addr</a:t>
            </a:r>
            <a:r>
              <a:rPr lang="en-US" altLang="zh-CN" dirty="0"/>
              <a:t>==1.2.3.4)</a:t>
            </a:r>
            <a:r>
              <a:rPr lang="zh-CN" altLang="en-US" dirty="0"/>
              <a:t>。它可以读作</a:t>
            </a:r>
            <a:r>
              <a:rPr lang="en-US" altLang="zh-CN" dirty="0"/>
              <a:t>:"</a:t>
            </a:r>
            <a:r>
              <a:rPr lang="zh-CN" altLang="en-US" dirty="0"/>
              <a:t>显示所有</a:t>
            </a:r>
            <a:r>
              <a:rPr lang="en-US" altLang="zh-CN" dirty="0"/>
              <a:t>'</a:t>
            </a:r>
            <a:r>
              <a:rPr lang="zh-CN" altLang="en-US" dirty="0"/>
              <a:t>字段名为</a:t>
            </a:r>
            <a:r>
              <a:rPr lang="en-US" altLang="zh-CN" dirty="0" err="1"/>
              <a:t>ip.addr</a:t>
            </a:r>
            <a:r>
              <a:rPr lang="zh-CN" altLang="en-US" dirty="0"/>
              <a:t>值存在</a:t>
            </a:r>
            <a:r>
              <a:rPr lang="en-US" altLang="zh-CN" dirty="0"/>
              <a:t>1.2.3.4'</a:t>
            </a:r>
            <a:r>
              <a:rPr lang="zh-CN" altLang="en-US" dirty="0"/>
              <a:t>为非真的包</a:t>
            </a:r>
            <a:r>
              <a:rPr lang="en-US" altLang="zh-CN" dirty="0"/>
              <a:t>'",</a:t>
            </a:r>
            <a:r>
              <a:rPr lang="zh-CN" altLang="en-US" dirty="0"/>
              <a:t>换句话说</a:t>
            </a:r>
            <a:r>
              <a:rPr lang="en-US" altLang="zh-CN" dirty="0"/>
              <a:t>:"</a:t>
            </a:r>
            <a:r>
              <a:rPr lang="zh-CN" altLang="en-US" dirty="0"/>
              <a:t>筛选所有字段名</a:t>
            </a:r>
            <a:r>
              <a:rPr lang="en-US" altLang="zh-CN" dirty="0" err="1"/>
              <a:t>ip.addr</a:t>
            </a:r>
            <a:r>
              <a:rPr lang="zh-CN" altLang="en-US" dirty="0"/>
              <a:t>的值中未出现</a:t>
            </a:r>
            <a:r>
              <a:rPr lang="en-US" altLang="zh-CN" dirty="0"/>
              <a:t>1.2.3.4</a:t>
            </a:r>
            <a:r>
              <a:rPr lang="zh-CN" altLang="en-US" dirty="0"/>
              <a:t>的包</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4416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Loopback capture setup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If you are trying to capture traffic from a machine to itself, that traffic will not be sent over a real network interface, even if it's being sent to an address on one of the machine's </a:t>
            </a:r>
            <a:r>
              <a:rPr lang="en-US" altLang="zh-CN" dirty="0" smtClean="0"/>
              <a:t>network </a:t>
            </a:r>
            <a:r>
              <a:rPr lang="en-US" altLang="zh-CN" dirty="0"/>
              <a:t>adapters</a:t>
            </a:r>
            <a:r>
              <a:rPr lang="en-US" altLang="zh-CN" dirty="0" smtClean="0"/>
              <a:t>.</a:t>
            </a:r>
          </a:p>
          <a:p>
            <a:r>
              <a:rPr lang="en-US" altLang="zh-CN" dirty="0"/>
              <a:t>you can capture on the loopback interface on Linux, on various BSDs including Mac OS X, and on Digital/Tru64 UNIX, and you </a:t>
            </a:r>
            <a:r>
              <a:rPr lang="en-US" altLang="zh-CN" i="1" dirty="0"/>
              <a:t>might</a:t>
            </a:r>
            <a:r>
              <a:rPr lang="en-US" altLang="zh-CN" dirty="0"/>
              <a:t> be able to do it on </a:t>
            </a:r>
            <a:r>
              <a:rPr lang="en-US" altLang="zh-CN" dirty="0" err="1"/>
              <a:t>Irix</a:t>
            </a:r>
            <a:r>
              <a:rPr lang="en-US" altLang="zh-CN" dirty="0"/>
              <a:t> and AIX, but you definitely </a:t>
            </a:r>
            <a:r>
              <a:rPr lang="en-US" altLang="zh-CN" b="1" dirty="0">
                <a:solidFill>
                  <a:srgbClr val="FF0000"/>
                </a:solidFill>
              </a:rPr>
              <a:t>cannot</a:t>
            </a:r>
            <a:r>
              <a:rPr lang="en-US" altLang="zh-CN" dirty="0">
                <a:solidFill>
                  <a:srgbClr val="FF0000"/>
                </a:solidFill>
              </a:rPr>
              <a:t> </a:t>
            </a:r>
            <a:r>
              <a:rPr lang="en-US" altLang="zh-CN" dirty="0"/>
              <a:t>do so on Solaris, HP-UX, or </a:t>
            </a:r>
            <a:r>
              <a:rPr lang="en-US" altLang="zh-CN" b="1" dirty="0">
                <a:solidFill>
                  <a:srgbClr val="FF0000"/>
                </a:solidFill>
              </a:rPr>
              <a:t>Windows</a:t>
            </a:r>
            <a:r>
              <a:rPr lang="en-US" altLang="zh-CN" dirty="0"/>
              <a:t>.</a:t>
            </a:r>
            <a:endParaRPr lang="zh-CN" altLang="en-US" dirty="0"/>
          </a:p>
        </p:txBody>
      </p:sp>
      <p:sp>
        <p:nvSpPr>
          <p:cNvPr id="4" name="文本框 3"/>
          <p:cNvSpPr txBox="1"/>
          <p:nvPr/>
        </p:nvSpPr>
        <p:spPr>
          <a:xfrm>
            <a:off x="609599" y="6271553"/>
            <a:ext cx="5782480" cy="369332"/>
          </a:xfrm>
          <a:prstGeom prst="rect">
            <a:avLst/>
          </a:prstGeom>
          <a:noFill/>
        </p:spPr>
        <p:txBody>
          <a:bodyPr wrap="none" rtlCol="0">
            <a:spAutoFit/>
          </a:bodyPr>
          <a:lstStyle/>
          <a:p>
            <a:r>
              <a:rPr lang="en-US" altLang="zh-CN" dirty="0">
                <a:hlinkClick r:id="rId2"/>
              </a:rPr>
              <a:t>https://wiki.wireshark.org/CaptureSetup/Loopback</a:t>
            </a:r>
            <a:endParaRPr lang="zh-CN" altLang="en-US" dirty="0"/>
          </a:p>
        </p:txBody>
      </p:sp>
    </p:spTree>
    <p:extLst>
      <p:ext uri="{BB962C8B-B14F-4D97-AF65-F5344CB8AC3E}">
        <p14:creationId xmlns:p14="http://schemas.microsoft.com/office/powerpoint/2010/main" val="365959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其中一种解决办法</a:t>
            </a:r>
            <a:endParaRPr lang="zh-CN" altLang="en-US" dirty="0"/>
          </a:p>
        </p:txBody>
      </p:sp>
      <p:sp>
        <p:nvSpPr>
          <p:cNvPr id="3" name="内容占位符 2"/>
          <p:cNvSpPr>
            <a:spLocks noGrp="1"/>
          </p:cNvSpPr>
          <p:nvPr>
            <p:ph idx="1"/>
          </p:nvPr>
        </p:nvSpPr>
        <p:spPr>
          <a:xfrm>
            <a:off x="609599" y="2160591"/>
            <a:ext cx="6347714" cy="2303126"/>
          </a:xfrm>
        </p:spPr>
        <p:txBody>
          <a:bodyPr/>
          <a:lstStyle/>
          <a:p>
            <a:r>
              <a:rPr lang="zh-CN" altLang="en-US" dirty="0"/>
              <a:t>给你的本地机器添加一</a:t>
            </a:r>
            <a:r>
              <a:rPr lang="zh-CN" altLang="en-US" dirty="0" smtClean="0"/>
              <a:t>个通过</a:t>
            </a:r>
            <a:r>
              <a:rPr lang="zh-CN" altLang="en-US" dirty="0"/>
              <a:t>网络</a:t>
            </a:r>
            <a:r>
              <a:rPr lang="zh-CN" altLang="en-US" dirty="0" smtClean="0"/>
              <a:t>网关的</a:t>
            </a:r>
            <a:r>
              <a:rPr lang="zh-CN" altLang="en-US" dirty="0"/>
              <a:t>路由</a:t>
            </a:r>
            <a:r>
              <a:rPr lang="zh-CN" altLang="en-US" dirty="0" smtClean="0"/>
              <a:t>。</a:t>
            </a:r>
            <a:endParaRPr lang="en-US" altLang="zh-CN" dirty="0" smtClean="0"/>
          </a:p>
          <a:p>
            <a:r>
              <a:rPr lang="en-US" altLang="zh-CN" dirty="0" smtClean="0"/>
              <a:t>route </a:t>
            </a:r>
            <a:r>
              <a:rPr lang="en-US" altLang="zh-CN" dirty="0"/>
              <a:t>add </a:t>
            </a:r>
            <a:r>
              <a:rPr lang="en-US" altLang="zh-CN" b="1" dirty="0"/>
              <a:t>&lt;</a:t>
            </a:r>
            <a:r>
              <a:rPr lang="en-US" altLang="zh-CN" b="1" dirty="0" err="1"/>
              <a:t>your_IP</a:t>
            </a:r>
            <a:r>
              <a:rPr lang="en-US" altLang="zh-CN" b="1" dirty="0"/>
              <a:t>&gt; </a:t>
            </a:r>
            <a:r>
              <a:rPr lang="en-US" altLang="zh-CN" dirty="0"/>
              <a:t>mask 255.255.255.255 </a:t>
            </a:r>
            <a:r>
              <a:rPr lang="en-US" altLang="zh-CN" b="1" dirty="0"/>
              <a:t>&lt;</a:t>
            </a:r>
            <a:r>
              <a:rPr lang="en-US" altLang="zh-CN" b="1" dirty="0" err="1"/>
              <a:t>the_gateway</a:t>
            </a:r>
            <a:r>
              <a:rPr lang="en-US" altLang="zh-CN" b="1" dirty="0"/>
              <a:t>&gt; </a:t>
            </a:r>
            <a:r>
              <a:rPr lang="en-US" altLang="zh-CN" dirty="0"/>
              <a:t>metric </a:t>
            </a:r>
            <a:r>
              <a:rPr lang="en-US" altLang="zh-CN" dirty="0" smtClean="0"/>
              <a:t>1</a:t>
            </a:r>
            <a:endParaRPr lang="en-US" altLang="zh-CN" dirty="0"/>
          </a:p>
          <a:p>
            <a:r>
              <a:rPr lang="zh-CN" altLang="en-US" dirty="0" smtClean="0"/>
              <a:t>效果：每一个从</a:t>
            </a:r>
            <a:r>
              <a:rPr lang="zh-CN" altLang="en-US" dirty="0"/>
              <a:t>你的</a:t>
            </a:r>
            <a:r>
              <a:rPr lang="zh-CN" altLang="en-US" dirty="0" smtClean="0"/>
              <a:t>机器发送到你的机器本身的网络</a:t>
            </a:r>
            <a:r>
              <a:rPr lang="zh-CN" altLang="en-US" dirty="0"/>
              <a:t>流量</a:t>
            </a:r>
            <a:r>
              <a:rPr lang="zh-CN" altLang="en-US" dirty="0" smtClean="0"/>
              <a:t>都将</a:t>
            </a:r>
            <a:r>
              <a:rPr lang="zh-CN" altLang="en-US" dirty="0"/>
              <a:t>会</a:t>
            </a:r>
            <a:r>
              <a:rPr lang="zh-CN" altLang="en-US" dirty="0" smtClean="0"/>
              <a:t>使用到物理</a:t>
            </a:r>
            <a:r>
              <a:rPr lang="zh-CN" altLang="en-US" dirty="0"/>
              <a:t>网络</a:t>
            </a:r>
            <a:r>
              <a:rPr lang="zh-CN" altLang="en-US" dirty="0" smtClean="0"/>
              <a:t>接口。流量将会发送到网关，再返回到你的</a:t>
            </a:r>
            <a:r>
              <a:rPr lang="zh-CN" altLang="en-US" dirty="0"/>
              <a:t>机器</a:t>
            </a:r>
            <a:r>
              <a:rPr lang="zh-CN" altLang="en-US" dirty="0" smtClean="0"/>
              <a:t>。</a:t>
            </a:r>
            <a:r>
              <a:rPr lang="zh-CN" altLang="en-US" dirty="0"/>
              <a:t>这样</a:t>
            </a:r>
            <a:r>
              <a:rPr lang="zh-CN" altLang="en-US" dirty="0" smtClean="0"/>
              <a:t>，</a:t>
            </a:r>
            <a:r>
              <a:rPr lang="zh-CN" altLang="en-US" dirty="0"/>
              <a:t>你会看到每个数据包两次</a:t>
            </a:r>
            <a:r>
              <a:rPr lang="zh-CN" altLang="en-US" dirty="0" smtClean="0"/>
              <a:t>，需要在过滤</a:t>
            </a:r>
            <a:r>
              <a:rPr lang="zh-CN" altLang="en-US" dirty="0"/>
              <a:t>的</a:t>
            </a:r>
            <a:r>
              <a:rPr lang="zh-CN" altLang="en-US" dirty="0" smtClean="0"/>
              <a:t>视图过滤观察。</a:t>
            </a:r>
            <a:endParaRPr lang="en-US" altLang="zh-CN" dirty="0" smtClean="0"/>
          </a:p>
          <a:p>
            <a:endParaRPr lang="en-US" altLang="zh-CN" dirty="0"/>
          </a:p>
          <a:p>
            <a:endParaRPr lang="en-US" altLang="zh-CN" dirty="0" smtClean="0"/>
          </a:p>
          <a:p>
            <a:endParaRPr lang="en-US" altLang="zh-CN" dirty="0" smtClean="0"/>
          </a:p>
          <a:p>
            <a:endParaRPr lang="zh-CN" altLang="en-US" dirty="0"/>
          </a:p>
        </p:txBody>
      </p:sp>
      <p:sp>
        <p:nvSpPr>
          <p:cNvPr id="8" name="内容占位符 2"/>
          <p:cNvSpPr txBox="1">
            <a:spLocks/>
          </p:cNvSpPr>
          <p:nvPr/>
        </p:nvSpPr>
        <p:spPr>
          <a:xfrm>
            <a:off x="609599" y="4463717"/>
            <a:ext cx="6347714" cy="23031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注意：经过以上操作，你的机器会使用实际的网络自己跟自己通信，可能会导致网络过载，测试完后需要删除以上添加的路由。</a:t>
            </a:r>
            <a:endParaRPr lang="en-US" altLang="zh-CN" dirty="0" smtClean="0"/>
          </a:p>
          <a:p>
            <a:r>
              <a:rPr lang="en-US" altLang="zh-CN" dirty="0" smtClean="0"/>
              <a:t>route delete</a:t>
            </a:r>
            <a:r>
              <a:rPr lang="en-US" altLang="zh-CN" b="1" dirty="0" smtClean="0"/>
              <a:t>&lt;</a:t>
            </a:r>
            <a:r>
              <a:rPr lang="en-US" altLang="zh-CN" b="1" dirty="0" err="1" smtClean="0"/>
              <a:t>your_IP</a:t>
            </a:r>
            <a:r>
              <a:rPr lang="en-US" altLang="zh-CN" b="1" dirty="0" smtClean="0"/>
              <a:t>&gt; </a:t>
            </a:r>
            <a:r>
              <a:rPr lang="en-US" altLang="zh-CN" dirty="0" smtClean="0"/>
              <a:t>mask 255.255.255.255 </a:t>
            </a:r>
            <a:r>
              <a:rPr lang="en-US" altLang="zh-CN" b="1" dirty="0" smtClean="0"/>
              <a:t>&lt;</a:t>
            </a:r>
            <a:r>
              <a:rPr lang="en-US" altLang="zh-CN" b="1" dirty="0" err="1" smtClean="0"/>
              <a:t>the_gateway</a:t>
            </a:r>
            <a:r>
              <a:rPr lang="en-US" altLang="zh-CN" b="1" dirty="0" smtClean="0"/>
              <a:t>&gt; </a:t>
            </a:r>
            <a:r>
              <a:rPr lang="en-US" altLang="zh-CN" dirty="0" smtClean="0"/>
              <a:t>metric 1</a:t>
            </a:r>
          </a:p>
          <a:p>
            <a:pPr marL="0" indent="0">
              <a:buNone/>
            </a:pPr>
            <a:endParaRPr lang="zh-CN" altLang="en-US" dirty="0"/>
          </a:p>
        </p:txBody>
      </p:sp>
    </p:spTree>
    <p:extLst>
      <p:ext uri="{BB962C8B-B14F-4D97-AF65-F5344CB8AC3E}">
        <p14:creationId xmlns:p14="http://schemas.microsoft.com/office/powerpoint/2010/main" val="128423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499685" cy="1320800"/>
          </a:xfrm>
        </p:spPr>
        <p:txBody>
          <a:bodyPr/>
          <a:lstStyle/>
          <a:p>
            <a:r>
              <a:rPr lang="en-US" altLang="zh-CN" dirty="0">
                <a:latin typeface="Microsoft YaHei UI" panose="020B0503020204020204" pitchFamily="34" charset="-122"/>
                <a:ea typeface="Microsoft YaHei UI" panose="020B0503020204020204" pitchFamily="34" charset="-122"/>
              </a:rPr>
              <a:t>Building display filter expressions</a:t>
            </a:r>
            <a:endParaRPr lang="zh-CN" altLang="en-US" dirty="0"/>
          </a:p>
        </p:txBody>
      </p:sp>
      <p:sp>
        <p:nvSpPr>
          <p:cNvPr id="3" name="内容占位符 2"/>
          <p:cNvSpPr>
            <a:spLocks noGrp="1"/>
          </p:cNvSpPr>
          <p:nvPr>
            <p:ph idx="1"/>
          </p:nvPr>
        </p:nvSpPr>
        <p:spPr/>
        <p:txBody>
          <a:bodyPr/>
          <a:lstStyle/>
          <a:p>
            <a:r>
              <a:rPr lang="en-US" altLang="zh-CN" dirty="0" smtClean="0"/>
              <a:t>DEMO</a:t>
            </a:r>
          </a:p>
          <a:p>
            <a:endParaRPr lang="en-US" altLang="zh-CN" dirty="0"/>
          </a:p>
          <a:p>
            <a:pPr marL="0" indent="0">
              <a:buNone/>
            </a:pPr>
            <a:r>
              <a:rPr lang="en-US" altLang="zh-CN" dirty="0"/>
              <a:t>http and ((</a:t>
            </a:r>
            <a:r>
              <a:rPr lang="en-US" altLang="zh-CN" dirty="0" err="1"/>
              <a:t>ip.src</a:t>
            </a:r>
            <a:r>
              <a:rPr lang="en-US" altLang="zh-CN" dirty="0"/>
              <a:t> == 192.168.20.113 and </a:t>
            </a:r>
            <a:r>
              <a:rPr lang="en-US" altLang="zh-CN" dirty="0" err="1"/>
              <a:t>ip.dst</a:t>
            </a:r>
            <a:r>
              <a:rPr lang="en-US" altLang="zh-CN" dirty="0"/>
              <a:t> == 192.168.0.37 and </a:t>
            </a:r>
            <a:r>
              <a:rPr lang="en-US" altLang="zh-CN" dirty="0" err="1"/>
              <a:t>tcp.dstport</a:t>
            </a:r>
            <a:r>
              <a:rPr lang="en-US" altLang="zh-CN" dirty="0"/>
              <a:t> == 8081) or  (</a:t>
            </a:r>
            <a:r>
              <a:rPr lang="en-US" altLang="zh-CN" dirty="0" err="1"/>
              <a:t>ip.src</a:t>
            </a:r>
            <a:r>
              <a:rPr lang="en-US" altLang="zh-CN" dirty="0"/>
              <a:t> == 192.168.0.37 and </a:t>
            </a:r>
            <a:r>
              <a:rPr lang="en-US" altLang="zh-CN" dirty="0" err="1"/>
              <a:t>ip.dst</a:t>
            </a:r>
            <a:r>
              <a:rPr lang="en-US" altLang="zh-CN" dirty="0"/>
              <a:t> == 192.168.20.113))</a:t>
            </a:r>
            <a:endParaRPr lang="zh-CN" altLang="en-US" dirty="0"/>
          </a:p>
        </p:txBody>
      </p:sp>
    </p:spTree>
    <p:extLst>
      <p:ext uri="{BB962C8B-B14F-4D97-AF65-F5344CB8AC3E}">
        <p14:creationId xmlns:p14="http://schemas.microsoft.com/office/powerpoint/2010/main" val="282830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Server</a:t>
            </a:r>
            <a:endParaRPr lang="zh-CN" altLang="en-US" dirty="0"/>
          </a:p>
        </p:txBody>
      </p:sp>
      <p:sp>
        <p:nvSpPr>
          <p:cNvPr id="5" name="内容占位符 4"/>
          <p:cNvSpPr>
            <a:spLocks noGrp="1"/>
          </p:cNvSpPr>
          <p:nvPr>
            <p:ph idx="1"/>
          </p:nvPr>
        </p:nvSpPr>
        <p:spPr>
          <a:xfrm>
            <a:off x="609599" y="1163782"/>
            <a:ext cx="6347714" cy="4877581"/>
          </a:xfrm>
        </p:spPr>
        <p:txBody>
          <a:bodyPr>
            <a:noAutofit/>
          </a:bodyPr>
          <a:lstStyle/>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new </a:t>
            </a:r>
            <a:r>
              <a:rPr lang="en-US" altLang="zh-CN" dirty="0" err="1">
                <a:latin typeface="Times New Roman" panose="02020603050405020304" pitchFamily="18" charset="0"/>
                <a:cs typeface="Times New Roman" panose="02020603050405020304" pitchFamily="18" charset="0"/>
              </a:rPr>
              <a:t>ServerSocket</a:t>
            </a:r>
            <a:r>
              <a:rPr lang="en-US" altLang="zh-CN" dirty="0">
                <a:latin typeface="Times New Roman" panose="02020603050405020304" pitchFamily="18" charset="0"/>
                <a:cs typeface="Times New Roman" panose="02020603050405020304" pitchFamily="18" charset="0"/>
              </a:rPr>
              <a:t>(8888);</a:t>
            </a:r>
          </a:p>
          <a:p>
            <a:pPr marL="0" indent="0">
              <a:lnSpc>
                <a:spcPct val="12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System.</a:t>
            </a:r>
            <a:r>
              <a:rPr lang="en-US" altLang="zh-CN" i="1" dirty="0" err="1" smtClean="0">
                <a:latin typeface="Times New Roman" panose="02020603050405020304" pitchFamily="18" charset="0"/>
                <a:cs typeface="Times New Roman" panose="02020603050405020304" pitchFamily="18" charset="0"/>
              </a:rPr>
              <a:t>out.println</a:t>
            </a:r>
            <a:r>
              <a:rPr lang="en-US" altLang="zh-CN" i="1" dirty="0">
                <a:latin typeface="Times New Roman" panose="02020603050405020304" pitchFamily="18" charset="0"/>
                <a:cs typeface="Times New Roman" panose="02020603050405020304" pitchFamily="18" charset="0"/>
              </a:rPr>
              <a:t>("Server is starting...");</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s = </a:t>
            </a:r>
            <a:r>
              <a:rPr lang="en-US" altLang="zh-CN" dirty="0" err="1" smtClean="0">
                <a:latin typeface="Times New Roman" panose="02020603050405020304" pitchFamily="18" charset="0"/>
                <a:cs typeface="Times New Roman" panose="02020603050405020304" pitchFamily="18" charset="0"/>
              </a:rPr>
              <a:t>ss.accept</a:t>
            </a:r>
            <a:r>
              <a:rPr lang="en-US" altLang="zh-CN"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br</a:t>
            </a:r>
            <a:r>
              <a:rPr lang="en-US" altLang="zh-CN" dirty="0" smtClean="0">
                <a:latin typeface="Times New Roman" panose="02020603050405020304" pitchFamily="18" charset="0"/>
                <a:cs typeface="Times New Roman" panose="02020603050405020304" pitchFamily="18" charset="0"/>
              </a:rPr>
              <a:t> = new </a:t>
            </a:r>
            <a:r>
              <a:rPr lang="en-US" altLang="zh-CN" dirty="0" err="1" smtClean="0">
                <a:latin typeface="Times New Roman" panose="02020603050405020304" pitchFamily="18" charset="0"/>
                <a:cs typeface="Times New Roman" panose="02020603050405020304" pitchFamily="18" charset="0"/>
              </a:rPr>
              <a:t>BufferedReader</a:t>
            </a:r>
            <a:r>
              <a:rPr lang="en-US" altLang="zh-CN" dirty="0" smtClean="0">
                <a:latin typeface="Times New Roman" panose="02020603050405020304" pitchFamily="18" charset="0"/>
                <a:cs typeface="Times New Roman" panose="02020603050405020304" pitchFamily="18" charset="0"/>
              </a:rPr>
              <a:t>(new </a:t>
            </a:r>
            <a:r>
              <a:rPr lang="en-US" altLang="zh-CN" dirty="0" err="1" smtClean="0">
                <a:latin typeface="Times New Roman" panose="02020603050405020304" pitchFamily="18" charset="0"/>
                <a:cs typeface="Times New Roman" panose="02020603050405020304" pitchFamily="18" charset="0"/>
              </a:rPr>
              <a:t>InputStreamReader</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s.getInputStream</a:t>
            </a:r>
            <a:r>
              <a:rPr lang="en-US" altLang="zh-CN"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pw = new </a:t>
            </a:r>
            <a:r>
              <a:rPr lang="en-US" altLang="zh-CN" dirty="0" err="1" smtClean="0">
                <a:latin typeface="Times New Roman" panose="02020603050405020304" pitchFamily="18" charset="0"/>
                <a:cs typeface="Times New Roman" panose="02020603050405020304" pitchFamily="18" charset="0"/>
              </a:rPr>
              <a:t>PrintWriter</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s.getOutputStream</a:t>
            </a:r>
            <a:r>
              <a:rPr lang="en-US" altLang="zh-CN" dirty="0" smtClean="0">
                <a:latin typeface="Times New Roman" panose="02020603050405020304" pitchFamily="18" charset="0"/>
                <a:cs typeface="Times New Roman" panose="02020603050405020304" pitchFamily="18" charset="0"/>
              </a:rPr>
              <a:t>(),true);</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String </a:t>
            </a:r>
            <a:r>
              <a:rPr lang="en-US" altLang="zh-CN" dirty="0" err="1" smtClean="0">
                <a:latin typeface="Times New Roman" panose="02020603050405020304" pitchFamily="18" charset="0"/>
                <a:cs typeface="Times New Roman" panose="02020603050405020304" pitchFamily="18" charset="0"/>
              </a:rPr>
              <a:t>reqStr</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br.readLine</a:t>
            </a:r>
            <a:r>
              <a:rPr lang="en-US" altLang="zh-CN"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System.</a:t>
            </a:r>
            <a:r>
              <a:rPr lang="en-US" altLang="zh-CN" i="1" dirty="0" err="1" smtClean="0">
                <a:latin typeface="Times New Roman" panose="02020603050405020304" pitchFamily="18" charset="0"/>
                <a:cs typeface="Times New Roman" panose="02020603050405020304" pitchFamily="18" charset="0"/>
              </a:rPr>
              <a:t>out.println</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reqStr</a:t>
            </a:r>
            <a:r>
              <a:rPr lang="en-US" altLang="zh-CN" i="1"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pw.println</a:t>
            </a:r>
            <a:r>
              <a:rPr lang="en-US" altLang="zh-CN" dirty="0" smtClean="0">
                <a:latin typeface="Times New Roman" panose="02020603050405020304" pitchFamily="18" charset="0"/>
                <a:cs typeface="Times New Roman" panose="02020603050405020304" pitchFamily="18" charset="0"/>
              </a:rPr>
              <a:t>("your </a:t>
            </a:r>
            <a:r>
              <a:rPr lang="en-US" altLang="zh-CN" dirty="0" err="1" smtClean="0">
                <a:latin typeface="Times New Roman" panose="02020603050405020304" pitchFamily="18" charset="0"/>
                <a:cs typeface="Times New Roman" panose="02020603050405020304" pitchFamily="18" charset="0"/>
              </a:rPr>
              <a:t>reqStr</a:t>
            </a:r>
            <a:r>
              <a:rPr lang="en-US" altLang="zh-CN" dirty="0" smtClean="0">
                <a:latin typeface="Times New Roman" panose="02020603050405020304" pitchFamily="18" charset="0"/>
                <a:cs typeface="Times New Roman" panose="02020603050405020304" pitchFamily="18" charset="0"/>
              </a:rPr>
              <a:t> is:" + </a:t>
            </a:r>
            <a:r>
              <a:rPr lang="en-US" altLang="zh-CN" dirty="0" err="1" smtClean="0">
                <a:latin typeface="Times New Roman" panose="02020603050405020304" pitchFamily="18" charset="0"/>
                <a:cs typeface="Times New Roman" panose="02020603050405020304" pitchFamily="18" charset="0"/>
              </a:rPr>
              <a:t>reqStr</a:t>
            </a:r>
            <a:r>
              <a:rPr lang="en-US" altLang="zh-CN"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br.close</a:t>
            </a:r>
            <a:r>
              <a:rPr lang="en-US" altLang="zh-CN" dirty="0" smtClean="0">
                <a:latin typeface="Times New Roman" panose="02020603050405020304" pitchFamily="18" charset="0"/>
                <a:cs typeface="Times New Roman" panose="02020603050405020304" pitchFamily="18" charset="0"/>
              </a:rPr>
              <a:t>();</a:t>
            </a:r>
          </a:p>
          <a:p>
            <a:pPr marL="0" indent="0">
              <a:lnSpc>
                <a:spcPct val="120000"/>
              </a:lnSpc>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pw.close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51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74469" y="772995"/>
            <a:ext cx="7543800" cy="1450757"/>
          </a:xfrm>
        </p:spPr>
        <p:txBody>
          <a:bodyPr>
            <a:normAutofit/>
          </a:bodyPr>
          <a:lstStyle/>
          <a:p>
            <a:r>
              <a:rPr lang="en-US" altLang="zh-CN" dirty="0" smtClean="0">
                <a:latin typeface="Microsoft YaHei UI" panose="020B0503020204020204" pitchFamily="34" charset="-122"/>
                <a:ea typeface="Microsoft YaHei UI" panose="020B0503020204020204" pitchFamily="34" charset="-122"/>
              </a:rPr>
              <a:t>JAVA</a:t>
            </a:r>
            <a:r>
              <a:rPr lang="zh-CN" altLang="en-US" dirty="0" smtClean="0">
                <a:latin typeface="Microsoft YaHei UI" panose="020B0503020204020204" pitchFamily="34" charset="-122"/>
                <a:ea typeface="Microsoft YaHei UI" panose="020B0503020204020204" pitchFamily="34" charset="-122"/>
              </a:rPr>
              <a:t>基础</a:t>
            </a:r>
            <a:r>
              <a:rPr lang="zh-CN" altLang="en-US" dirty="0">
                <a:latin typeface="Microsoft YaHei UI" panose="020B0503020204020204" pitchFamily="34" charset="-122"/>
                <a:ea typeface="Microsoft YaHei UI" panose="020B0503020204020204" pitchFamily="34" charset="-122"/>
              </a:rPr>
              <a:t>的重点</a:t>
            </a:r>
          </a:p>
        </p:txBody>
      </p:sp>
      <p:sp>
        <p:nvSpPr>
          <p:cNvPr id="5" name="内容占位符 2"/>
          <p:cNvSpPr>
            <a:spLocks noGrp="1"/>
          </p:cNvSpPr>
          <p:nvPr>
            <p:ph idx="1"/>
          </p:nvPr>
        </p:nvSpPr>
        <p:spPr>
          <a:xfrm>
            <a:off x="660168" y="1590523"/>
            <a:ext cx="7543801" cy="2525693"/>
          </a:xfrm>
        </p:spPr>
        <p:txBody>
          <a:bodyPr>
            <a:normAutofit/>
          </a:bodyPr>
          <a:lstStyle/>
          <a:p>
            <a:pPr>
              <a:buFont typeface="Wingdings" panose="05000000000000000000" pitchFamily="2" charset="2"/>
              <a:buChar char="l"/>
            </a:pPr>
            <a:r>
              <a:rPr lang="en-US" altLang="zh-CN" sz="3200" dirty="0" smtClean="0">
                <a:latin typeface="Microsoft YaHei UI" panose="020B0503020204020204" pitchFamily="34" charset="-122"/>
                <a:ea typeface="Microsoft YaHei UI" panose="020B0503020204020204" pitchFamily="34" charset="-122"/>
              </a:rPr>
              <a:t>IO</a:t>
            </a:r>
            <a:endParaRPr lang="en-US" altLang="zh-CN" sz="3200" dirty="0">
              <a:latin typeface="Microsoft YaHei UI" panose="020B0503020204020204" pitchFamily="34" charset="-122"/>
              <a:ea typeface="Microsoft YaHei UI" panose="020B0503020204020204" pitchFamily="34" charset="-122"/>
            </a:endParaRPr>
          </a:p>
          <a:p>
            <a:pPr>
              <a:buFont typeface="Wingdings" panose="05000000000000000000" pitchFamily="2" charset="2"/>
              <a:buChar char="l"/>
            </a:pPr>
            <a:r>
              <a:rPr lang="zh-CN" altLang="en-US" sz="3200" dirty="0">
                <a:latin typeface="Microsoft YaHei UI" panose="020B0503020204020204" pitchFamily="34" charset="-122"/>
                <a:ea typeface="Microsoft YaHei UI" panose="020B0503020204020204" pitchFamily="34" charset="-122"/>
              </a:rPr>
              <a:t>多</a:t>
            </a:r>
            <a:r>
              <a:rPr lang="zh-CN" altLang="en-US" sz="3200" dirty="0" smtClean="0">
                <a:latin typeface="Microsoft YaHei UI" panose="020B0503020204020204" pitchFamily="34" charset="-122"/>
                <a:ea typeface="Microsoft YaHei UI" panose="020B0503020204020204" pitchFamily="34" charset="-122"/>
              </a:rPr>
              <a:t>线程</a:t>
            </a:r>
            <a:endParaRPr lang="en-US" altLang="zh-CN" sz="3200" dirty="0">
              <a:latin typeface="Microsoft YaHei UI" panose="020B0503020204020204" pitchFamily="34" charset="-122"/>
              <a:ea typeface="Microsoft YaHei UI" panose="020B0503020204020204" pitchFamily="34" charset="-122"/>
            </a:endParaRPr>
          </a:p>
          <a:p>
            <a:pPr>
              <a:buFont typeface="Wingdings" panose="05000000000000000000" pitchFamily="2" charset="2"/>
              <a:buChar char="l"/>
            </a:pPr>
            <a:r>
              <a:rPr lang="en-US" altLang="zh-CN" sz="3200" dirty="0">
                <a:latin typeface="Microsoft YaHei UI" panose="020B0503020204020204" pitchFamily="34" charset="-122"/>
                <a:ea typeface="Microsoft YaHei UI" panose="020B0503020204020204" pitchFamily="34" charset="-122"/>
              </a:rPr>
              <a:t>JDBC</a:t>
            </a:r>
          </a:p>
          <a:p>
            <a:pPr>
              <a:buFont typeface="Wingdings" panose="05000000000000000000" pitchFamily="2" charset="2"/>
              <a:buChar char="l"/>
            </a:pPr>
            <a:r>
              <a:rPr lang="zh-CN" altLang="en-US" sz="3200" dirty="0" smtClean="0">
                <a:latin typeface="Microsoft YaHei UI" panose="020B0503020204020204" pitchFamily="34" charset="-122"/>
                <a:ea typeface="Microsoft YaHei UI" panose="020B0503020204020204" pitchFamily="34" charset="-122"/>
              </a:rPr>
              <a:t>网络</a:t>
            </a:r>
            <a:endParaRPr lang="zh-CN" altLang="en-US" sz="3200" dirty="0">
              <a:latin typeface="Microsoft YaHei UI" panose="020B0503020204020204" pitchFamily="34" charset="-122"/>
              <a:ea typeface="Microsoft YaHei UI" panose="020B0503020204020204" pitchFamily="34" charset="-122"/>
            </a:endParaRPr>
          </a:p>
        </p:txBody>
      </p:sp>
      <p:sp>
        <p:nvSpPr>
          <p:cNvPr id="6" name="文本框 5"/>
          <p:cNvSpPr txBox="1"/>
          <p:nvPr/>
        </p:nvSpPr>
        <p:spPr>
          <a:xfrm>
            <a:off x="367793" y="4348969"/>
            <a:ext cx="3270325" cy="58477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smtClean="0">
                <a:latin typeface="Microsoft YaHei UI" panose="020B0503020204020204" pitchFamily="34" charset="-122"/>
                <a:ea typeface="Microsoft YaHei UI" panose="020B0503020204020204" pitchFamily="34" charset="-122"/>
              </a:rPr>
              <a:t>计算机网络</a:t>
            </a:r>
            <a:endParaRPr lang="zh-CN" altLang="en-US" sz="3200" dirty="0">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3292964" y="4348969"/>
            <a:ext cx="3151991" cy="584775"/>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vl1pPr>
          </a:lstStyle>
          <a:p>
            <a:r>
              <a:rPr lang="en-US" altLang="zh-CN" sz="3200" dirty="0" smtClean="0">
                <a:latin typeface="Microsoft YaHei UI" panose="020B0503020204020204" pitchFamily="34" charset="-122"/>
                <a:ea typeface="Microsoft YaHei UI" panose="020B0503020204020204" pitchFamily="34" charset="-122"/>
              </a:rPr>
              <a:t>Socket</a:t>
            </a:r>
            <a:endParaRPr lang="zh-CN" altLang="en-US" sz="3200" dirty="0">
              <a:latin typeface="Microsoft YaHei UI" panose="020B0503020204020204" pitchFamily="34" charset="-122"/>
              <a:ea typeface="Microsoft YaHei UI" panose="020B0503020204020204" pitchFamily="34" charset="-122"/>
            </a:endParaRPr>
          </a:p>
        </p:txBody>
      </p:sp>
      <p:sp>
        <p:nvSpPr>
          <p:cNvPr id="8" name="文本框 7"/>
          <p:cNvSpPr txBox="1"/>
          <p:nvPr/>
        </p:nvSpPr>
        <p:spPr>
          <a:xfrm>
            <a:off x="5522222" y="4348968"/>
            <a:ext cx="2951838" cy="584775"/>
          </a:xfrm>
          <a:prstGeom prst="rect">
            <a:avLst/>
          </a:prstGeom>
          <a:noFill/>
        </p:spPr>
        <p:txBody>
          <a:bodyPr wrap="square" rtlCol="0">
            <a:spAutoFit/>
          </a:bodyPr>
          <a:lstStyle>
            <a:defPPr>
              <a:defRPr lang="en-US"/>
            </a:defPPr>
            <a:lvl1pPr marL="457200" indent="-457200">
              <a:buFont typeface="Wingdings" panose="05000000000000000000" pitchFamily="2" charset="2"/>
              <a:buChar char="Ø"/>
              <a:defRPr sz="2800"/>
            </a:lvl1pPr>
          </a:lstStyle>
          <a:p>
            <a:r>
              <a:rPr lang="en-US" altLang="zh-CN" sz="3200" dirty="0" err="1">
                <a:latin typeface="Microsoft YaHei UI" panose="020B0503020204020204" pitchFamily="34" charset="-122"/>
                <a:ea typeface="Microsoft YaHei UI" panose="020B0503020204020204" pitchFamily="34" charset="-122"/>
              </a:rPr>
              <a:t>WebSocket</a:t>
            </a:r>
            <a:endParaRPr lang="zh-CN" altLang="en-US" sz="3200" dirty="0">
              <a:latin typeface="Microsoft YaHei UI" panose="020B0503020204020204" pitchFamily="34" charset="-122"/>
              <a:ea typeface="Microsoft YaHei UI" panose="020B0503020204020204" pitchFamily="34" charset="-122"/>
            </a:endParaRPr>
          </a:p>
        </p:txBody>
      </p:sp>
      <p:sp>
        <p:nvSpPr>
          <p:cNvPr id="2" name="文本框 1"/>
          <p:cNvSpPr txBox="1"/>
          <p:nvPr/>
        </p:nvSpPr>
        <p:spPr>
          <a:xfrm>
            <a:off x="902369" y="5053260"/>
            <a:ext cx="1653466" cy="461665"/>
          </a:xfrm>
          <a:prstGeom prst="rect">
            <a:avLst/>
          </a:prstGeom>
          <a:noFill/>
        </p:spPr>
        <p:txBody>
          <a:bodyPr wrap="none" rtlCol="0">
            <a:spAutoFit/>
          </a:bodyPr>
          <a:lstStyle/>
          <a:p>
            <a:r>
              <a:rPr lang="en-US" altLang="zh-CN" sz="2400" dirty="0" err="1">
                <a:latin typeface="Microsoft YaHei UI" panose="020B0503020204020204" pitchFamily="34" charset="-122"/>
                <a:ea typeface="Microsoft YaHei UI" panose="020B0503020204020204" pitchFamily="34" charset="-122"/>
              </a:rPr>
              <a:t>Wireshark</a:t>
            </a:r>
            <a:endParaRPr lang="zh-CN" altLang="en-US"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005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Client</a:t>
            </a:r>
            <a:endParaRPr lang="zh-CN" altLang="en-US" dirty="0"/>
          </a:p>
        </p:txBody>
      </p:sp>
      <p:sp>
        <p:nvSpPr>
          <p:cNvPr id="3" name="内容占位符 2"/>
          <p:cNvSpPr>
            <a:spLocks noGrp="1"/>
          </p:cNvSpPr>
          <p:nvPr>
            <p:ph idx="1"/>
          </p:nvPr>
        </p:nvSpPr>
        <p:spPr>
          <a:xfrm>
            <a:off x="609599" y="1485900"/>
            <a:ext cx="6347714" cy="4555463"/>
          </a:xfrm>
        </p:spPr>
        <p:txBody>
          <a:bodyPr>
            <a:noAutofit/>
          </a:bodyPr>
          <a:lstStyle/>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s </a:t>
            </a:r>
            <a:r>
              <a:rPr lang="en-US" altLang="zh-CN" dirty="0">
                <a:latin typeface="Times New Roman" panose="02020603050405020304" pitchFamily="18" charset="0"/>
                <a:cs typeface="Times New Roman" panose="02020603050405020304" pitchFamily="18" charset="0"/>
              </a:rPr>
              <a:t>= new Socket("127.0.0.1",8888);</a:t>
            </a:r>
          </a:p>
          <a:p>
            <a:pPr marL="0" indent="0">
              <a:lnSpc>
                <a:spcPct val="130000"/>
              </a:lnSpc>
              <a:buNone/>
            </a:pPr>
            <a:r>
              <a:rPr lang="en-US" altLang="zh-CN" dirty="0">
                <a:latin typeface="Times New Roman" panose="02020603050405020304" pitchFamily="18" charset="0"/>
                <a:cs typeface="Times New Roman" panose="02020603050405020304" pitchFamily="18" charset="0"/>
              </a:rPr>
              <a:t>            pw = new </a:t>
            </a:r>
            <a:r>
              <a:rPr lang="en-US" altLang="zh-CN" dirty="0" err="1">
                <a:latin typeface="Times New Roman" panose="02020603050405020304" pitchFamily="18" charset="0"/>
                <a:cs typeface="Times New Roman" panose="02020603050405020304" pitchFamily="18" charset="0"/>
              </a:rPr>
              <a:t>PrintWriter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s.getOutputStream</a:t>
            </a:r>
            <a:r>
              <a:rPr lang="en-US" altLang="zh-CN" dirty="0">
                <a:latin typeface="Times New Roman" panose="02020603050405020304" pitchFamily="18" charset="0"/>
                <a:cs typeface="Times New Roman" panose="02020603050405020304" pitchFamily="18" charset="0"/>
              </a:rPr>
              <a:t>(),true);</a:t>
            </a: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br</a:t>
            </a:r>
            <a:r>
              <a:rPr lang="en-US" altLang="zh-CN" dirty="0">
                <a:latin typeface="Times New Roman" panose="02020603050405020304" pitchFamily="18" charset="0"/>
                <a:cs typeface="Times New Roman" panose="02020603050405020304" pitchFamily="18" charset="0"/>
              </a:rPr>
              <a:t> = new </a:t>
            </a:r>
            <a:r>
              <a:rPr lang="en-US" altLang="zh-CN" dirty="0" err="1">
                <a:latin typeface="Times New Roman" panose="02020603050405020304" pitchFamily="18" charset="0"/>
                <a:cs typeface="Times New Roman" panose="02020603050405020304" pitchFamily="18" charset="0"/>
              </a:rPr>
              <a:t>BufferedReader</a:t>
            </a:r>
            <a:r>
              <a:rPr lang="en-US" altLang="zh-CN" dirty="0">
                <a:latin typeface="Times New Roman" panose="02020603050405020304" pitchFamily="18" charset="0"/>
                <a:cs typeface="Times New Roman" panose="02020603050405020304" pitchFamily="18" charset="0"/>
              </a:rPr>
              <a:t>(new </a:t>
            </a:r>
            <a:r>
              <a:rPr lang="en-US" altLang="zh-CN" dirty="0" err="1">
                <a:latin typeface="Times New Roman" panose="02020603050405020304" pitchFamily="18" charset="0"/>
                <a:cs typeface="Times New Roman" panose="02020603050405020304" pitchFamily="18" charset="0"/>
              </a:rPr>
              <a:t>InputStreamReader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s.getInputStream</a:t>
            </a:r>
            <a:r>
              <a:rPr lang="en-US" altLang="zh-CN" dirty="0">
                <a:latin typeface="Times New Roman" panose="02020603050405020304" pitchFamily="18" charset="0"/>
                <a:cs typeface="Times New Roman" panose="02020603050405020304" pitchFamily="18" charset="0"/>
              </a:rPr>
              <a:t>()));</a:t>
            </a: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pw.println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您好</a:t>
            </a:r>
            <a:r>
              <a:rPr lang="en-US" altLang="zh-CN" dirty="0">
                <a:latin typeface="Times New Roman" panose="02020603050405020304" pitchFamily="18" charset="0"/>
                <a:cs typeface="Times New Roman" panose="02020603050405020304" pitchFamily="18" charset="0"/>
              </a:rPr>
              <a:t>");</a:t>
            </a: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respStr</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br.readLine</a:t>
            </a:r>
            <a:r>
              <a:rPr lang="en-US" altLang="zh-CN" dirty="0">
                <a:latin typeface="Times New Roman" panose="02020603050405020304" pitchFamily="18" charset="0"/>
                <a:cs typeface="Times New Roman" panose="02020603050405020304" pitchFamily="18" charset="0"/>
              </a:rPr>
              <a:t>();</a:t>
            </a: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System.out.println</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respStr</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br.close</a:t>
            </a:r>
            <a:r>
              <a:rPr lang="en-US" altLang="zh-CN" dirty="0">
                <a:latin typeface="Times New Roman" panose="02020603050405020304" pitchFamily="18" charset="0"/>
                <a:cs typeface="Times New Roman" panose="02020603050405020304" pitchFamily="18" charset="0"/>
              </a:rPr>
              <a:t>();</a:t>
            </a:r>
          </a:p>
          <a:p>
            <a:pPr marL="0" indent="0">
              <a:lnSpc>
                <a:spcPct val="130000"/>
              </a:lnSpc>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pw.close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58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 </a:t>
            </a:r>
            <a:r>
              <a:rPr lang="en-US" altLang="zh-CN" dirty="0"/>
              <a:t>Web </a:t>
            </a:r>
            <a:r>
              <a:rPr lang="zh-CN" altLang="en-US" dirty="0"/>
              <a:t>应用的窘境</a:t>
            </a:r>
            <a:br>
              <a:rPr lang="zh-CN" altLang="en-US" dirty="0"/>
            </a:br>
            <a:endParaRPr lang="zh-CN" altLang="en-US" dirty="0"/>
          </a:p>
        </p:txBody>
      </p:sp>
      <p:sp>
        <p:nvSpPr>
          <p:cNvPr id="3" name="内容占位符 2"/>
          <p:cNvSpPr>
            <a:spLocks noGrp="1"/>
          </p:cNvSpPr>
          <p:nvPr>
            <p:ph idx="1"/>
          </p:nvPr>
        </p:nvSpPr>
        <p:spPr>
          <a:xfrm>
            <a:off x="609599" y="1600200"/>
            <a:ext cx="6982328" cy="4944979"/>
          </a:xfrm>
        </p:spPr>
        <p:txBody>
          <a:bodyPr>
            <a:normAutofit fontScale="92500" lnSpcReduction="10000"/>
          </a:bodyPr>
          <a:lstStyle/>
          <a:p>
            <a:pPr marL="0" indent="0">
              <a:lnSpc>
                <a:spcPct val="160000"/>
              </a:lnSpc>
              <a:buNone/>
            </a:pPr>
            <a:r>
              <a:rPr lang="en-US" altLang="zh-CN" dirty="0" smtClean="0"/>
              <a:t>	Web </a:t>
            </a:r>
            <a:r>
              <a:rPr lang="zh-CN" altLang="en-US" dirty="0"/>
              <a:t>应用的信息交互过程通常是客户端通过浏览器发出一个请求，服务器端接收和审核完请求后进行处理并返回结果给客户端，然后客户端浏览器将信息呈现出来，这种机制对于信息变化不是特别频繁的应用尚能相安无事，但是对于那些实时要求比较高的应用来说，比如说在线游戏、在线证券、设备监控、新闻在线播报、</a:t>
            </a:r>
            <a:r>
              <a:rPr lang="en-US" altLang="zh-CN" dirty="0"/>
              <a:t>RSS </a:t>
            </a:r>
            <a:r>
              <a:rPr lang="zh-CN" altLang="en-US" dirty="0"/>
              <a:t>订阅推送等等，当客户端浏览器准备呈现这些信息的时候，这些信息在服务器端可能已经过时了。所以保持客户端和服务器端的信息同步是实时 </a:t>
            </a:r>
            <a:r>
              <a:rPr lang="en-US" altLang="zh-CN" dirty="0"/>
              <a:t>Web </a:t>
            </a:r>
            <a:r>
              <a:rPr lang="zh-CN" altLang="en-US" dirty="0"/>
              <a:t>应用的关键要素，对 </a:t>
            </a:r>
            <a:r>
              <a:rPr lang="en-US" altLang="zh-CN" dirty="0"/>
              <a:t>Web </a:t>
            </a:r>
            <a:r>
              <a:rPr lang="zh-CN" altLang="en-US" dirty="0"/>
              <a:t>开发人员来说也是一个难题。在 </a:t>
            </a:r>
            <a:r>
              <a:rPr lang="en-US" altLang="zh-CN" dirty="0" err="1"/>
              <a:t>WebSocket</a:t>
            </a:r>
            <a:r>
              <a:rPr lang="en-US" altLang="zh-CN" dirty="0"/>
              <a:t> </a:t>
            </a:r>
            <a:r>
              <a:rPr lang="zh-CN" altLang="en-US" dirty="0"/>
              <a:t>规范出来之前，开发人员想实现这些实时的 </a:t>
            </a:r>
            <a:r>
              <a:rPr lang="en-US" altLang="zh-CN" dirty="0"/>
              <a:t>Web </a:t>
            </a:r>
            <a:r>
              <a:rPr lang="zh-CN" altLang="en-US" dirty="0"/>
              <a:t>应用，不得不采用一些折衷的方案，其中最常用的就是轮询 </a:t>
            </a:r>
            <a:r>
              <a:rPr lang="en-US" altLang="zh-CN" dirty="0"/>
              <a:t>(Polling) </a:t>
            </a:r>
            <a:r>
              <a:rPr lang="zh-CN" altLang="en-US" dirty="0"/>
              <a:t>和 </a:t>
            </a:r>
            <a:r>
              <a:rPr lang="en-US" altLang="zh-CN" dirty="0"/>
              <a:t>Comet </a:t>
            </a:r>
            <a:r>
              <a:rPr lang="zh-CN" altLang="en-US" dirty="0"/>
              <a:t>技术，而 </a:t>
            </a:r>
            <a:r>
              <a:rPr lang="en-US" altLang="zh-CN" dirty="0"/>
              <a:t>Comet </a:t>
            </a:r>
            <a:r>
              <a:rPr lang="zh-CN" altLang="en-US" dirty="0"/>
              <a:t>技术实际上是轮询技术的改进，又可细分为两种实现方式，一种是长轮询机制，一种称为流技术。</a:t>
            </a:r>
          </a:p>
        </p:txBody>
      </p:sp>
    </p:spTree>
    <p:extLst>
      <p:ext uri="{BB962C8B-B14F-4D97-AF65-F5344CB8AC3E}">
        <p14:creationId xmlns:p14="http://schemas.microsoft.com/office/powerpoint/2010/main" val="31109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endParaRPr lang="zh-CN" altLang="en-US" dirty="0"/>
          </a:p>
        </p:txBody>
      </p:sp>
      <p:sp>
        <p:nvSpPr>
          <p:cNvPr id="3" name="内容占位符 2"/>
          <p:cNvSpPr>
            <a:spLocks noGrp="1"/>
          </p:cNvSpPr>
          <p:nvPr>
            <p:ph idx="1"/>
          </p:nvPr>
        </p:nvSpPr>
        <p:spPr/>
        <p:txBody>
          <a:bodyPr/>
          <a:lstStyle/>
          <a:p>
            <a:r>
              <a:rPr lang="en-US" altLang="zh-CN" dirty="0" err="1">
                <a:latin typeface="Microsoft YaHei UI" panose="020B0503020204020204" pitchFamily="34" charset="-122"/>
                <a:ea typeface="Microsoft YaHei UI" panose="020B0503020204020204" pitchFamily="34" charset="-122"/>
              </a:rPr>
              <a:t>WebSocket</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协议是</a:t>
            </a:r>
            <a:r>
              <a:rPr lang="en-US" altLang="zh-CN" dirty="0">
                <a:latin typeface="Microsoft YaHei UI" panose="020B0503020204020204" pitchFamily="34" charset="-122"/>
                <a:ea typeface="Microsoft YaHei UI" panose="020B0503020204020204" pitchFamily="34" charset="-122"/>
              </a:rPr>
              <a:t>html5</a:t>
            </a:r>
            <a:r>
              <a:rPr lang="zh-CN" altLang="en-US" dirty="0">
                <a:latin typeface="Microsoft YaHei UI" panose="020B0503020204020204" pitchFamily="34" charset="-122"/>
                <a:ea typeface="Microsoft YaHei UI" panose="020B0503020204020204" pitchFamily="34" charset="-122"/>
              </a:rPr>
              <a:t>引入的一种新的</a:t>
            </a:r>
            <a:r>
              <a:rPr lang="zh-CN" altLang="en-US" b="1" dirty="0">
                <a:latin typeface="Microsoft YaHei UI" panose="020B0503020204020204" pitchFamily="34" charset="-122"/>
                <a:ea typeface="Microsoft YaHei UI" panose="020B0503020204020204" pitchFamily="34" charset="-122"/>
              </a:rPr>
              <a:t>协议</a:t>
            </a:r>
            <a:r>
              <a:rPr lang="zh-CN" altLang="en-US" dirty="0">
                <a:latin typeface="Microsoft YaHei UI" panose="020B0503020204020204" pitchFamily="34" charset="-122"/>
                <a:ea typeface="Microsoft YaHei UI" panose="020B0503020204020204" pitchFamily="34" charset="-122"/>
              </a:rPr>
              <a:t>，其目的在于实现了浏览器与服务器全双工通信</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通信传输字节减少：比起以前使用</a:t>
            </a:r>
            <a:r>
              <a:rPr lang="en-US" altLang="zh-CN" dirty="0">
                <a:latin typeface="Microsoft YaHei UI" panose="020B0503020204020204" pitchFamily="34" charset="-122"/>
                <a:ea typeface="Microsoft YaHei UI" panose="020B0503020204020204" pitchFamily="34" charset="-122"/>
              </a:rPr>
              <a:t>http</a:t>
            </a:r>
            <a:r>
              <a:rPr lang="zh-CN" altLang="en-US" dirty="0">
                <a:latin typeface="Microsoft YaHei UI" panose="020B0503020204020204" pitchFamily="34" charset="-122"/>
                <a:ea typeface="Microsoft YaHei UI" panose="020B0503020204020204" pitchFamily="34" charset="-122"/>
              </a:rPr>
              <a:t>传输数据，</a:t>
            </a:r>
            <a:r>
              <a:rPr lang="en-US" altLang="zh-CN" dirty="0" err="1">
                <a:latin typeface="Microsoft YaHei UI" panose="020B0503020204020204" pitchFamily="34" charset="-122"/>
                <a:ea typeface="Microsoft YaHei UI" panose="020B0503020204020204" pitchFamily="34" charset="-122"/>
              </a:rPr>
              <a:t>websocket</a:t>
            </a:r>
            <a:r>
              <a:rPr lang="zh-CN" altLang="en-US" dirty="0">
                <a:latin typeface="Microsoft YaHei UI" panose="020B0503020204020204" pitchFamily="34" charset="-122"/>
                <a:ea typeface="Microsoft YaHei UI" panose="020B0503020204020204" pitchFamily="34" charset="-122"/>
              </a:rPr>
              <a:t>传输的额外信息</a:t>
            </a:r>
            <a:r>
              <a:rPr lang="zh-CN" altLang="en-US" dirty="0" smtClean="0">
                <a:latin typeface="Microsoft YaHei UI" panose="020B0503020204020204" pitchFamily="34" charset="-122"/>
                <a:ea typeface="Microsoft YaHei UI" panose="020B0503020204020204" pitchFamily="34" charset="-122"/>
              </a:rPr>
              <a:t>很少。</a:t>
            </a:r>
            <a:endParaRPr lang="en-US" altLang="zh-CN" dirty="0" smtClean="0">
              <a:latin typeface="Microsoft YaHei UI" panose="020B0503020204020204" pitchFamily="34" charset="-122"/>
              <a:ea typeface="Microsoft YaHei UI" panose="020B0503020204020204" pitchFamily="34" charset="-122"/>
            </a:endParaRPr>
          </a:p>
          <a:p>
            <a:r>
              <a:rPr lang="en-US" altLang="zh-CN" dirty="0" smtClean="0">
                <a:latin typeface="Microsoft YaHei UI" panose="020B0503020204020204" pitchFamily="34" charset="-122"/>
                <a:ea typeface="Microsoft YaHei UI" panose="020B0503020204020204" pitchFamily="34" charset="-122"/>
              </a:rPr>
              <a:t>2</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服务器可以</a:t>
            </a:r>
            <a:r>
              <a:rPr lang="zh-CN" altLang="en-US" dirty="0" smtClean="0">
                <a:latin typeface="Microsoft YaHei UI" panose="020B0503020204020204" pitchFamily="34" charset="-122"/>
                <a:ea typeface="Microsoft YaHei UI" panose="020B0503020204020204" pitchFamily="34" charset="-122"/>
              </a:rPr>
              <a:t>主向</a:t>
            </a:r>
            <a:r>
              <a:rPr lang="zh-CN" altLang="en-US" dirty="0">
                <a:latin typeface="Microsoft YaHei UI" panose="020B0503020204020204" pitchFamily="34" charset="-122"/>
                <a:ea typeface="Microsoft YaHei UI" panose="020B0503020204020204" pitchFamily="34" charset="-122"/>
              </a:rPr>
              <a:t>客户端推送消息，而不用客户端去</a:t>
            </a:r>
            <a:r>
              <a:rPr lang="zh-CN" altLang="en-US" dirty="0" smtClean="0">
                <a:latin typeface="Microsoft YaHei UI" panose="020B0503020204020204" pitchFamily="34" charset="-122"/>
                <a:ea typeface="Microsoft YaHei UI" panose="020B0503020204020204" pitchFamily="34" charset="-122"/>
              </a:rPr>
              <a:t>查询。</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除了</a:t>
            </a:r>
            <a:r>
              <a:rPr lang="en-US" altLang="zh-CN" dirty="0">
                <a:latin typeface="Microsoft YaHei UI" panose="020B0503020204020204" pitchFamily="34" charset="-122"/>
                <a:ea typeface="Microsoft YaHei UI" panose="020B0503020204020204" pitchFamily="34" charset="-122"/>
              </a:rPr>
              <a:t>TCP</a:t>
            </a:r>
            <a:r>
              <a:rPr lang="zh-CN" altLang="en-US" dirty="0">
                <a:latin typeface="Microsoft YaHei UI" panose="020B0503020204020204" pitchFamily="34" charset="-122"/>
                <a:ea typeface="Microsoft YaHei UI" panose="020B0503020204020204" pitchFamily="34" charset="-122"/>
              </a:rPr>
              <a:t>连接的三次握手，</a:t>
            </a:r>
            <a:r>
              <a:rPr lang="en-US" altLang="zh-CN" dirty="0" err="1">
                <a:latin typeface="Microsoft YaHei UI" panose="020B0503020204020204" pitchFamily="34" charset="-122"/>
                <a:ea typeface="Microsoft YaHei UI" panose="020B0503020204020204" pitchFamily="34" charset="-122"/>
              </a:rPr>
              <a:t>websocket</a:t>
            </a:r>
            <a:r>
              <a:rPr lang="zh-CN" altLang="en-US" dirty="0">
                <a:latin typeface="Microsoft YaHei UI" panose="020B0503020204020204" pitchFamily="34" charset="-122"/>
                <a:ea typeface="Microsoft YaHei UI" panose="020B0503020204020204" pitchFamily="34" charset="-122"/>
              </a:rPr>
              <a:t>协议中客户端与服务器想建立连接需要</a:t>
            </a:r>
            <a:r>
              <a:rPr lang="zh-CN" altLang="en-US" b="1" dirty="0">
                <a:latin typeface="Microsoft YaHei UI" panose="020B0503020204020204" pitchFamily="34" charset="-122"/>
                <a:ea typeface="Microsoft YaHei UI" panose="020B0503020204020204" pitchFamily="34" charset="-122"/>
              </a:rPr>
              <a:t>一次额外的握手</a:t>
            </a:r>
            <a:r>
              <a:rPr lang="zh-CN" altLang="en-US" b="1" dirty="0" smtClean="0">
                <a:latin typeface="Microsoft YaHei UI" panose="020B0503020204020204" pitchFamily="34" charset="-122"/>
                <a:ea typeface="Microsoft YaHei UI" panose="020B0503020204020204" pitchFamily="34" charset="-122"/>
              </a:rPr>
              <a:t>动作</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对于 </a:t>
            </a:r>
            <a:r>
              <a:rPr lang="en-US" altLang="zh-CN" dirty="0" err="1">
                <a:latin typeface="Microsoft YaHei UI" panose="020B0503020204020204" pitchFamily="34" charset="-122"/>
                <a:ea typeface="Microsoft YaHei UI" panose="020B0503020204020204" pitchFamily="34" charset="-122"/>
              </a:rPr>
              <a:t>WebSocket</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来说，它必须依赖 </a:t>
            </a:r>
            <a:r>
              <a:rPr lang="en-US" altLang="zh-CN" dirty="0">
                <a:latin typeface="Microsoft YaHei UI" panose="020B0503020204020204" pitchFamily="34" charset="-122"/>
                <a:ea typeface="Microsoft YaHei UI" panose="020B0503020204020204" pitchFamily="34" charset="-122"/>
                <a:hlinkClick r:id="rId3"/>
              </a:rPr>
              <a:t>HTTP </a:t>
            </a:r>
            <a:r>
              <a:rPr lang="zh-CN" altLang="en-US" dirty="0" smtClean="0">
                <a:latin typeface="Microsoft YaHei UI" panose="020B0503020204020204" pitchFamily="34" charset="-122"/>
                <a:ea typeface="Microsoft YaHei UI" panose="020B0503020204020204" pitchFamily="34" charset="-122"/>
              </a:rPr>
              <a:t>协议进行握手</a:t>
            </a:r>
            <a:r>
              <a:rPr lang="zh-CN" altLang="en-US" dirty="0">
                <a:latin typeface="Microsoft YaHei UI" panose="020B0503020204020204" pitchFamily="34" charset="-122"/>
                <a:ea typeface="Microsoft YaHei UI" panose="020B0503020204020204" pitchFamily="34" charset="-122"/>
              </a:rPr>
              <a:t> ，握手成功后，数据就直接从 </a:t>
            </a:r>
            <a:r>
              <a:rPr lang="en-US" altLang="zh-CN" dirty="0">
                <a:latin typeface="Microsoft YaHei UI" panose="020B0503020204020204" pitchFamily="34" charset="-122"/>
                <a:ea typeface="Microsoft YaHei UI" panose="020B0503020204020204" pitchFamily="34" charset="-122"/>
              </a:rPr>
              <a:t>TCP </a:t>
            </a:r>
            <a:r>
              <a:rPr lang="zh-CN" altLang="en-US" dirty="0">
                <a:latin typeface="Microsoft YaHei UI" panose="020B0503020204020204" pitchFamily="34" charset="-122"/>
                <a:ea typeface="Microsoft YaHei UI" panose="020B0503020204020204" pitchFamily="34" charset="-122"/>
              </a:rPr>
              <a:t>通道传输，与 </a:t>
            </a:r>
            <a:r>
              <a:rPr lang="en-US" altLang="zh-CN" dirty="0">
                <a:latin typeface="Microsoft YaHei UI" panose="020B0503020204020204" pitchFamily="34" charset="-122"/>
                <a:ea typeface="Microsoft YaHei UI" panose="020B0503020204020204" pitchFamily="34" charset="-122"/>
              </a:rPr>
              <a:t>HTTP </a:t>
            </a:r>
            <a:r>
              <a:rPr lang="zh-CN" altLang="en-US" dirty="0">
                <a:latin typeface="Microsoft YaHei UI" panose="020B0503020204020204" pitchFamily="34" charset="-122"/>
                <a:ea typeface="Microsoft YaHei UI" panose="020B0503020204020204" pitchFamily="34" charset="-122"/>
              </a:rPr>
              <a:t>无关了。</a:t>
            </a:r>
          </a:p>
        </p:txBody>
      </p:sp>
      <p:sp>
        <p:nvSpPr>
          <p:cNvPr id="4" name="文本框 3"/>
          <p:cNvSpPr txBox="1"/>
          <p:nvPr/>
        </p:nvSpPr>
        <p:spPr>
          <a:xfrm>
            <a:off x="609599" y="5902221"/>
            <a:ext cx="3818609" cy="369332"/>
          </a:xfrm>
          <a:prstGeom prst="rect">
            <a:avLst/>
          </a:prstGeom>
          <a:noFill/>
        </p:spPr>
        <p:txBody>
          <a:bodyPr wrap="none" rtlCol="0">
            <a:spAutoFit/>
          </a:bodyPr>
          <a:lstStyle/>
          <a:p>
            <a:r>
              <a:rPr lang="en-US" altLang="zh-CN" dirty="0">
                <a:hlinkClick r:id="rId4"/>
              </a:rPr>
              <a:t>http://tools.ietf.org/html/rfc6455</a:t>
            </a:r>
            <a:endParaRPr lang="zh-CN" altLang="en-US" dirty="0"/>
          </a:p>
        </p:txBody>
      </p:sp>
    </p:spTree>
    <p:extLst>
      <p:ext uri="{BB962C8B-B14F-4D97-AF65-F5344CB8AC3E}">
        <p14:creationId xmlns:p14="http://schemas.microsoft.com/office/powerpoint/2010/main" val="26230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WebSocket</a:t>
            </a:r>
            <a:r>
              <a:rPr lang="en-US" altLang="zh-CN" dirty="0"/>
              <a:t> </a:t>
            </a:r>
            <a:r>
              <a:rPr lang="zh-CN" altLang="en-US" dirty="0"/>
              <a:t>客户端连接</a:t>
            </a:r>
            <a:r>
              <a:rPr lang="zh-CN" altLang="en-US" dirty="0" smtClean="0"/>
              <a:t>报文</a:t>
            </a:r>
            <a:br>
              <a:rPr lang="zh-CN" altLang="en-US" dirty="0" smtClean="0"/>
            </a:br>
            <a:endParaRPr lang="zh-CN" altLang="en-US" dirty="0"/>
          </a:p>
        </p:txBody>
      </p:sp>
      <p:sp>
        <p:nvSpPr>
          <p:cNvPr id="4" name="内容占位符 3"/>
          <p:cNvSpPr>
            <a:spLocks noGrp="1"/>
          </p:cNvSpPr>
          <p:nvPr>
            <p:ph idx="1"/>
          </p:nvPr>
        </p:nvSpPr>
        <p:spPr>
          <a:xfrm>
            <a:off x="609599" y="1270000"/>
            <a:ext cx="7716254" cy="3398253"/>
          </a:xfrm>
        </p:spPr>
        <p:txBody>
          <a:bodyPr>
            <a:normAutofit lnSpcReduction="10000"/>
          </a:bodyPr>
          <a:lstStyle/>
          <a:p>
            <a:pPr marL="0" indent="0">
              <a:buNone/>
            </a:pPr>
            <a:r>
              <a:rPr lang="en-US" altLang="zh-CN" sz="1200" dirty="0"/>
              <a:t>GET /</a:t>
            </a:r>
            <a:r>
              <a:rPr lang="en-US" altLang="zh-CN" sz="1200" dirty="0" err="1"/>
              <a:t>websocketdemo</a:t>
            </a:r>
            <a:r>
              <a:rPr lang="en-US" altLang="zh-CN" sz="1200" dirty="0"/>
              <a:t>/</a:t>
            </a:r>
            <a:r>
              <a:rPr lang="en-US" altLang="zh-CN" sz="1200" dirty="0" err="1"/>
              <a:t>websocket</a:t>
            </a:r>
            <a:r>
              <a:rPr lang="en-US" altLang="zh-CN" sz="1200" dirty="0"/>
              <a:t> HTTP/1.1</a:t>
            </a:r>
          </a:p>
          <a:p>
            <a:pPr marL="0" indent="0">
              <a:buNone/>
            </a:pPr>
            <a:r>
              <a:rPr lang="en-US" altLang="zh-CN" b="1" dirty="0" smtClean="0"/>
              <a:t>Upgrade</a:t>
            </a:r>
            <a:r>
              <a:rPr lang="en-US" altLang="zh-CN" b="1" dirty="0"/>
              <a:t>: </a:t>
            </a:r>
            <a:r>
              <a:rPr lang="en-US" altLang="zh-CN" b="1" dirty="0" err="1"/>
              <a:t>websocket</a:t>
            </a:r>
            <a:endParaRPr lang="en-US" altLang="zh-CN" b="1" dirty="0"/>
          </a:p>
          <a:p>
            <a:pPr marL="0" indent="0">
              <a:buNone/>
            </a:pPr>
            <a:r>
              <a:rPr lang="en-US" altLang="zh-CN" b="1" dirty="0" smtClean="0"/>
              <a:t>Connection</a:t>
            </a:r>
            <a:r>
              <a:rPr lang="en-US" altLang="zh-CN" b="1" dirty="0"/>
              <a:t>: Upgrade</a:t>
            </a:r>
          </a:p>
          <a:p>
            <a:pPr marL="0" indent="0">
              <a:buNone/>
            </a:pPr>
            <a:r>
              <a:rPr lang="en-US" altLang="zh-CN" sz="1200" dirty="0"/>
              <a:t>Host: 192.168.20.113:8080</a:t>
            </a:r>
          </a:p>
          <a:p>
            <a:pPr marL="0" indent="0">
              <a:buNone/>
            </a:pPr>
            <a:r>
              <a:rPr lang="en-US" altLang="zh-CN" sz="1200" dirty="0"/>
              <a:t>Origin: http://192.168.20.113:8080</a:t>
            </a:r>
          </a:p>
          <a:p>
            <a:pPr marL="0" indent="0">
              <a:buNone/>
            </a:pPr>
            <a:r>
              <a:rPr lang="en-US" altLang="zh-CN" sz="1200" dirty="0"/>
              <a:t>Pragma: no-cache</a:t>
            </a:r>
          </a:p>
          <a:p>
            <a:pPr marL="0" indent="0">
              <a:buNone/>
            </a:pPr>
            <a:r>
              <a:rPr lang="en-US" altLang="zh-CN" sz="1200" dirty="0"/>
              <a:t>Cache-Control: no-cache</a:t>
            </a:r>
          </a:p>
          <a:p>
            <a:pPr marL="0" indent="0">
              <a:buNone/>
            </a:pPr>
            <a:r>
              <a:rPr lang="en-US" altLang="zh-CN" b="1" dirty="0" smtClean="0"/>
              <a:t>Sec-</a:t>
            </a:r>
            <a:r>
              <a:rPr lang="en-US" altLang="zh-CN" b="1" dirty="0" err="1" smtClean="0"/>
              <a:t>WebSocket</a:t>
            </a:r>
            <a:r>
              <a:rPr lang="en-US" altLang="zh-CN" b="1" dirty="0" smtClean="0"/>
              <a:t>-Key</a:t>
            </a:r>
            <a:r>
              <a:rPr lang="en-US" altLang="zh-CN" b="1" dirty="0"/>
              <a:t>: tKEnTVL81GUf/</a:t>
            </a:r>
            <a:r>
              <a:rPr lang="en-US" altLang="zh-CN" b="1" dirty="0" err="1"/>
              <a:t>Gv</a:t>
            </a:r>
            <a:r>
              <a:rPr lang="en-US" altLang="zh-CN" b="1" dirty="0"/>
              <a:t>/</a:t>
            </a:r>
            <a:r>
              <a:rPr lang="en-US" altLang="zh-CN" b="1" dirty="0" err="1"/>
              <a:t>QawM</a:t>
            </a:r>
            <a:r>
              <a:rPr lang="en-US" altLang="zh-CN" b="1" dirty="0"/>
              <a:t>/g==</a:t>
            </a:r>
          </a:p>
          <a:p>
            <a:pPr marL="0" indent="0">
              <a:buNone/>
            </a:pPr>
            <a:r>
              <a:rPr lang="en-US" altLang="zh-CN" b="1" dirty="0" smtClean="0"/>
              <a:t>Sec-</a:t>
            </a:r>
            <a:r>
              <a:rPr lang="en-US" altLang="zh-CN" b="1" dirty="0" err="1" smtClean="0"/>
              <a:t>WebSocket</a:t>
            </a:r>
            <a:r>
              <a:rPr lang="en-US" altLang="zh-CN" b="1" dirty="0" smtClean="0"/>
              <a:t>-Version</a:t>
            </a:r>
            <a:r>
              <a:rPr lang="en-US" altLang="zh-CN" b="1" dirty="0"/>
              <a:t>: 13</a:t>
            </a:r>
          </a:p>
          <a:p>
            <a:pPr marL="0" indent="0">
              <a:buNone/>
            </a:pPr>
            <a:r>
              <a:rPr lang="en-US" altLang="zh-CN" b="1" dirty="0" smtClean="0"/>
              <a:t>Sec-</a:t>
            </a:r>
            <a:r>
              <a:rPr lang="en-US" altLang="zh-CN" b="1" dirty="0" err="1" smtClean="0"/>
              <a:t>WebSocket</a:t>
            </a:r>
            <a:r>
              <a:rPr lang="en-US" altLang="zh-CN" b="1" dirty="0" smtClean="0"/>
              <a:t>-Extensions</a:t>
            </a:r>
            <a:r>
              <a:rPr lang="en-US" altLang="zh-CN" b="1" dirty="0"/>
              <a:t>: </a:t>
            </a:r>
            <a:r>
              <a:rPr lang="en-US" altLang="zh-CN" b="1" dirty="0" smtClean="0"/>
              <a:t>x-</a:t>
            </a:r>
            <a:r>
              <a:rPr lang="en-US" altLang="zh-CN" b="1" dirty="0" err="1" smtClean="0"/>
              <a:t>webkit</a:t>
            </a:r>
            <a:r>
              <a:rPr lang="en-US" altLang="zh-CN" b="1" dirty="0" smtClean="0"/>
              <a:t>-deflate-frame</a:t>
            </a:r>
            <a:endParaRPr lang="zh-CN" altLang="en-US" b="1" dirty="0"/>
          </a:p>
        </p:txBody>
      </p:sp>
      <p:sp>
        <p:nvSpPr>
          <p:cNvPr id="5" name="内容占位符 3"/>
          <p:cNvSpPr txBox="1">
            <a:spLocks/>
          </p:cNvSpPr>
          <p:nvPr/>
        </p:nvSpPr>
        <p:spPr>
          <a:xfrm>
            <a:off x="501315" y="4795252"/>
            <a:ext cx="7716254" cy="16296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客户端发起的 </a:t>
            </a:r>
            <a:r>
              <a:rPr lang="en-US" altLang="zh-CN" dirty="0" err="1"/>
              <a:t>WebSocket</a:t>
            </a:r>
            <a:r>
              <a:rPr lang="en-US" altLang="zh-CN" dirty="0"/>
              <a:t> </a:t>
            </a:r>
            <a:r>
              <a:rPr lang="zh-CN" altLang="en-US" dirty="0"/>
              <a:t>连接报文类似传统 </a:t>
            </a:r>
            <a:r>
              <a:rPr lang="en-US" altLang="zh-CN" dirty="0"/>
              <a:t>HTTP </a:t>
            </a:r>
            <a:r>
              <a:rPr lang="zh-CN" altLang="en-US" dirty="0"/>
              <a:t>报文，”</a:t>
            </a:r>
            <a:r>
              <a:rPr lang="en-US" altLang="zh-CN" dirty="0"/>
              <a:t>Upgrade</a:t>
            </a:r>
            <a:r>
              <a:rPr lang="zh-CN" altLang="en-US" dirty="0"/>
              <a:t>：</a:t>
            </a:r>
            <a:r>
              <a:rPr lang="en-US" altLang="zh-CN" dirty="0" err="1"/>
              <a:t>websocket</a:t>
            </a:r>
            <a:r>
              <a:rPr lang="en-US" altLang="zh-CN" dirty="0"/>
              <a:t>”</a:t>
            </a:r>
            <a:r>
              <a:rPr lang="zh-CN" altLang="en-US" dirty="0"/>
              <a:t>参数值表明这是 </a:t>
            </a:r>
            <a:r>
              <a:rPr lang="en-US" altLang="zh-CN" dirty="0" err="1"/>
              <a:t>WebSocket</a:t>
            </a:r>
            <a:r>
              <a:rPr lang="en-US" altLang="zh-CN" dirty="0"/>
              <a:t> </a:t>
            </a:r>
            <a:r>
              <a:rPr lang="zh-CN" altLang="en-US" dirty="0"/>
              <a:t>类型请求，“</a:t>
            </a:r>
            <a:r>
              <a:rPr lang="en-US" altLang="zh-CN" dirty="0"/>
              <a:t>Sec-</a:t>
            </a:r>
            <a:r>
              <a:rPr lang="en-US" altLang="zh-CN" dirty="0" err="1"/>
              <a:t>WebSocket</a:t>
            </a:r>
            <a:r>
              <a:rPr lang="en-US" altLang="zh-CN" dirty="0"/>
              <a:t>-Key”</a:t>
            </a:r>
            <a:r>
              <a:rPr lang="zh-CN" altLang="en-US" dirty="0"/>
              <a:t>是 </a:t>
            </a:r>
            <a:r>
              <a:rPr lang="en-US" altLang="zh-CN" dirty="0" err="1"/>
              <a:t>WebSocket</a:t>
            </a:r>
            <a:r>
              <a:rPr lang="en-US" altLang="zh-CN" dirty="0"/>
              <a:t> </a:t>
            </a:r>
            <a:r>
              <a:rPr lang="zh-CN" altLang="en-US" dirty="0"/>
              <a:t>客户端发送的一个 </a:t>
            </a:r>
            <a:r>
              <a:rPr lang="en-US" altLang="zh-CN" dirty="0"/>
              <a:t>base64 </a:t>
            </a:r>
            <a:r>
              <a:rPr lang="zh-CN" altLang="en-US" dirty="0"/>
              <a:t>编码的密文，要求服务端必须返回一个对应加密的“</a:t>
            </a:r>
            <a:r>
              <a:rPr lang="en-US" altLang="zh-CN" dirty="0"/>
              <a:t>Sec-</a:t>
            </a:r>
            <a:r>
              <a:rPr lang="en-US" altLang="zh-CN" dirty="0" err="1"/>
              <a:t>WebSocket</a:t>
            </a:r>
            <a:r>
              <a:rPr lang="en-US" altLang="zh-CN" dirty="0"/>
              <a:t>-Accept”</a:t>
            </a:r>
            <a:r>
              <a:rPr lang="zh-CN" altLang="en-US" dirty="0"/>
              <a:t>应答，否则客户端会抛出“</a:t>
            </a:r>
            <a:r>
              <a:rPr lang="en-US" altLang="zh-CN" dirty="0"/>
              <a:t>Error during </a:t>
            </a:r>
            <a:r>
              <a:rPr lang="en-US" altLang="zh-CN" dirty="0" err="1"/>
              <a:t>WebSocket</a:t>
            </a:r>
            <a:r>
              <a:rPr lang="en-US" altLang="zh-CN" dirty="0"/>
              <a:t> handshake”</a:t>
            </a:r>
            <a:r>
              <a:rPr lang="zh-CN" altLang="en-US" dirty="0"/>
              <a:t>错误，并关闭连接。</a:t>
            </a:r>
          </a:p>
          <a:p>
            <a:pPr marL="0" indent="0">
              <a:buFont typeface="Wingdings 3" charset="2"/>
              <a:buNone/>
            </a:pPr>
            <a:endParaRPr lang="zh-CN" altLang="en-US" dirty="0"/>
          </a:p>
        </p:txBody>
      </p:sp>
    </p:spTree>
    <p:extLst>
      <p:ext uri="{BB962C8B-B14F-4D97-AF65-F5344CB8AC3E}">
        <p14:creationId xmlns:p14="http://schemas.microsoft.com/office/powerpoint/2010/main" val="36070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WebSocket</a:t>
            </a:r>
            <a:r>
              <a:rPr lang="en-US" altLang="zh-CN" dirty="0"/>
              <a:t> </a:t>
            </a:r>
            <a:r>
              <a:rPr lang="zh-CN" altLang="en-US" dirty="0"/>
              <a:t>服务端响应</a:t>
            </a:r>
            <a:r>
              <a:rPr lang="zh-CN" altLang="en-US" dirty="0" smtClean="0"/>
              <a:t>报文</a:t>
            </a:r>
            <a:endParaRPr lang="zh-CN" altLang="en-US" dirty="0"/>
          </a:p>
        </p:txBody>
      </p:sp>
      <p:sp>
        <p:nvSpPr>
          <p:cNvPr id="3" name="内容占位符 2"/>
          <p:cNvSpPr>
            <a:spLocks noGrp="1"/>
          </p:cNvSpPr>
          <p:nvPr>
            <p:ph idx="1"/>
          </p:nvPr>
        </p:nvSpPr>
        <p:spPr>
          <a:xfrm>
            <a:off x="609598" y="2160591"/>
            <a:ext cx="7571876" cy="1894052"/>
          </a:xfrm>
        </p:spPr>
        <p:txBody>
          <a:bodyPr/>
          <a:lstStyle/>
          <a:p>
            <a:pPr marL="0" indent="0">
              <a:buNone/>
            </a:pPr>
            <a:r>
              <a:rPr lang="en-US" altLang="zh-CN" sz="1200" dirty="0">
                <a:latin typeface="Microsoft YaHei UI" panose="020B0503020204020204" pitchFamily="34" charset="-122"/>
                <a:ea typeface="Microsoft YaHei UI" panose="020B0503020204020204" pitchFamily="34" charset="-122"/>
              </a:rPr>
              <a:t>HTTP/1.1 101 Switching Protocols</a:t>
            </a:r>
          </a:p>
          <a:p>
            <a:pPr marL="0" indent="0">
              <a:buNone/>
            </a:pPr>
            <a:r>
              <a:rPr lang="en-US" altLang="zh-CN" sz="1200" dirty="0">
                <a:latin typeface="Microsoft YaHei UI" panose="020B0503020204020204" pitchFamily="34" charset="-122"/>
                <a:ea typeface="Microsoft YaHei UI" panose="020B0503020204020204" pitchFamily="34" charset="-122"/>
              </a:rPr>
              <a:t>Server: Apache-Coyote/1.1</a:t>
            </a:r>
          </a:p>
          <a:p>
            <a:pPr marL="0" indent="0">
              <a:buNone/>
            </a:pPr>
            <a:r>
              <a:rPr lang="en-US" altLang="zh-CN" b="1" dirty="0" smtClean="0">
                <a:latin typeface="Microsoft YaHei UI" panose="020B0503020204020204" pitchFamily="34" charset="-122"/>
                <a:ea typeface="Microsoft YaHei UI" panose="020B0503020204020204" pitchFamily="34" charset="-122"/>
              </a:rPr>
              <a:t>Upgrade</a:t>
            </a:r>
            <a:r>
              <a:rPr lang="en-US" altLang="zh-CN" b="1" dirty="0">
                <a:latin typeface="Microsoft YaHei UI" panose="020B0503020204020204" pitchFamily="34" charset="-122"/>
                <a:ea typeface="Microsoft YaHei UI" panose="020B0503020204020204" pitchFamily="34" charset="-122"/>
              </a:rPr>
              <a:t>: </a:t>
            </a:r>
            <a:r>
              <a:rPr lang="en-US" altLang="zh-CN" b="1" dirty="0" err="1">
                <a:latin typeface="Microsoft YaHei UI" panose="020B0503020204020204" pitchFamily="34" charset="-122"/>
                <a:ea typeface="Microsoft YaHei UI" panose="020B0503020204020204" pitchFamily="34" charset="-122"/>
              </a:rPr>
              <a:t>websocket</a:t>
            </a:r>
            <a:endParaRPr lang="en-US" altLang="zh-CN" b="1" dirty="0">
              <a:latin typeface="Microsoft YaHei UI" panose="020B0503020204020204" pitchFamily="34" charset="-122"/>
              <a:ea typeface="Microsoft YaHei UI" panose="020B0503020204020204" pitchFamily="34" charset="-122"/>
            </a:endParaRPr>
          </a:p>
          <a:p>
            <a:pPr marL="0" indent="0">
              <a:buNone/>
            </a:pPr>
            <a:r>
              <a:rPr lang="en-US" altLang="zh-CN" b="1" dirty="0" smtClean="0">
                <a:latin typeface="Microsoft YaHei UI" panose="020B0503020204020204" pitchFamily="34" charset="-122"/>
                <a:ea typeface="Microsoft YaHei UI" panose="020B0503020204020204" pitchFamily="34" charset="-122"/>
              </a:rPr>
              <a:t>Connection</a:t>
            </a:r>
            <a:r>
              <a:rPr lang="en-US" altLang="zh-CN" b="1" dirty="0">
                <a:latin typeface="Microsoft YaHei UI" panose="020B0503020204020204" pitchFamily="34" charset="-122"/>
                <a:ea typeface="Microsoft YaHei UI" panose="020B0503020204020204" pitchFamily="34" charset="-122"/>
              </a:rPr>
              <a:t>: upgrade</a:t>
            </a:r>
          </a:p>
          <a:p>
            <a:pPr marL="0" indent="0">
              <a:buNone/>
            </a:pPr>
            <a:r>
              <a:rPr lang="en-US" altLang="zh-CN" b="1" dirty="0" smtClean="0">
                <a:latin typeface="Microsoft YaHei UI" panose="020B0503020204020204" pitchFamily="34" charset="-122"/>
                <a:ea typeface="Microsoft YaHei UI" panose="020B0503020204020204" pitchFamily="34" charset="-122"/>
              </a:rPr>
              <a:t>Sec-</a:t>
            </a:r>
            <a:r>
              <a:rPr lang="en-US" altLang="zh-CN" b="1" dirty="0" err="1" smtClean="0">
                <a:latin typeface="Microsoft YaHei UI" panose="020B0503020204020204" pitchFamily="34" charset="-122"/>
                <a:ea typeface="Microsoft YaHei UI" panose="020B0503020204020204" pitchFamily="34" charset="-122"/>
              </a:rPr>
              <a:t>WebSocket</a:t>
            </a:r>
            <a:r>
              <a:rPr lang="en-US" altLang="zh-CN" b="1" dirty="0" smtClean="0">
                <a:latin typeface="Microsoft YaHei UI" panose="020B0503020204020204" pitchFamily="34" charset="-122"/>
                <a:ea typeface="Microsoft YaHei UI" panose="020B0503020204020204" pitchFamily="34" charset="-122"/>
              </a:rPr>
              <a:t>-Accept</a:t>
            </a:r>
            <a:r>
              <a:rPr lang="en-US" altLang="zh-CN" b="1" dirty="0">
                <a:latin typeface="Microsoft YaHei UI" panose="020B0503020204020204" pitchFamily="34" charset="-122"/>
                <a:ea typeface="Microsoft YaHei UI" panose="020B0503020204020204" pitchFamily="34" charset="-122"/>
              </a:rPr>
              <a:t>: 0WrWupDfhbiBvTEfXjpAjMg1V8k=</a:t>
            </a:r>
            <a:endParaRPr lang="en-US" altLang="zh-CN" b="1" dirty="0" smtClean="0">
              <a:latin typeface="Microsoft YaHei UI" panose="020B0503020204020204" pitchFamily="34" charset="-122"/>
              <a:ea typeface="Microsoft YaHei UI" panose="020B0503020204020204" pitchFamily="34" charset="-122"/>
            </a:endParaRPr>
          </a:p>
        </p:txBody>
      </p:sp>
      <p:sp>
        <p:nvSpPr>
          <p:cNvPr id="4" name="内容占位符 2"/>
          <p:cNvSpPr txBox="1">
            <a:spLocks/>
          </p:cNvSpPr>
          <p:nvPr/>
        </p:nvSpPr>
        <p:spPr>
          <a:xfrm>
            <a:off x="609598" y="4054643"/>
            <a:ext cx="6347714" cy="1894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zh-CN" altLang="en-US" dirty="0">
              <a:latin typeface="Microsoft YaHei UI" panose="020B0503020204020204" pitchFamily="34" charset="-122"/>
              <a:ea typeface="Microsoft YaHei UI" panose="020B0503020204020204" pitchFamily="34" charset="-122"/>
            </a:endParaRPr>
          </a:p>
          <a:p>
            <a:pPr marL="0" indent="0">
              <a:buNone/>
            </a:pP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Sec-</a:t>
            </a:r>
            <a:r>
              <a:rPr lang="en-US" altLang="zh-CN" dirty="0" err="1">
                <a:latin typeface="Microsoft YaHei UI" panose="020B0503020204020204" pitchFamily="34" charset="-122"/>
                <a:ea typeface="Microsoft YaHei UI" panose="020B0503020204020204" pitchFamily="34" charset="-122"/>
              </a:rPr>
              <a:t>WebSocket</a:t>
            </a:r>
            <a:r>
              <a:rPr lang="en-US" altLang="zh-CN" dirty="0">
                <a:latin typeface="Microsoft YaHei UI" panose="020B0503020204020204" pitchFamily="34" charset="-122"/>
                <a:ea typeface="Microsoft YaHei UI" panose="020B0503020204020204" pitchFamily="34" charset="-122"/>
              </a:rPr>
              <a:t>-Accept”</a:t>
            </a:r>
            <a:r>
              <a:rPr lang="zh-CN" altLang="en-US" dirty="0">
                <a:latin typeface="Microsoft YaHei UI" panose="020B0503020204020204" pitchFamily="34" charset="-122"/>
                <a:ea typeface="Microsoft YaHei UI" panose="020B0503020204020204" pitchFamily="34" charset="-122"/>
              </a:rPr>
              <a:t>的值是服务端采用与客户端一致的密钥计算出来后返回客户端的</a:t>
            </a:r>
            <a:r>
              <a:rPr lang="en-US" altLang="zh-CN" dirty="0">
                <a:latin typeface="Microsoft YaHei UI" panose="020B0503020204020204" pitchFamily="34" charset="-122"/>
                <a:ea typeface="Microsoft YaHei UI" panose="020B0503020204020204" pitchFamily="34" charset="-122"/>
              </a:rPr>
              <a:t>,“HTTP/1.1 101 Switching Protocols”</a:t>
            </a:r>
            <a:r>
              <a:rPr lang="zh-CN" altLang="en-US" dirty="0">
                <a:latin typeface="Microsoft YaHei UI" panose="020B0503020204020204" pitchFamily="34" charset="-122"/>
                <a:ea typeface="Microsoft YaHei UI" panose="020B0503020204020204" pitchFamily="34" charset="-122"/>
              </a:rPr>
              <a:t>表示服务端接受 </a:t>
            </a:r>
            <a:r>
              <a:rPr lang="en-US" altLang="zh-CN" dirty="0" err="1">
                <a:latin typeface="Microsoft YaHei UI" panose="020B0503020204020204" pitchFamily="34" charset="-122"/>
                <a:ea typeface="Microsoft YaHei UI" panose="020B0503020204020204" pitchFamily="34" charset="-122"/>
              </a:rPr>
              <a:t>WebSocket</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协议的客户端连接，经过这样的请求</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响应处理后，客户端服务端的 </a:t>
            </a:r>
            <a:r>
              <a:rPr lang="en-US" altLang="zh-CN" dirty="0" err="1">
                <a:latin typeface="Microsoft YaHei UI" panose="020B0503020204020204" pitchFamily="34" charset="-122"/>
                <a:ea typeface="Microsoft YaHei UI" panose="020B0503020204020204" pitchFamily="34" charset="-122"/>
              </a:rPr>
              <a:t>WebSocket</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连接握手成功</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后续就可以进行 </a:t>
            </a:r>
            <a:r>
              <a:rPr lang="en-US" altLang="zh-CN" dirty="0">
                <a:latin typeface="Microsoft YaHei UI" panose="020B0503020204020204" pitchFamily="34" charset="-122"/>
                <a:ea typeface="Microsoft YaHei UI" panose="020B0503020204020204" pitchFamily="34" charset="-122"/>
              </a:rPr>
              <a:t>TCP </a:t>
            </a:r>
            <a:r>
              <a:rPr lang="zh-CN" altLang="en-US" dirty="0">
                <a:latin typeface="Microsoft YaHei UI" panose="020B0503020204020204" pitchFamily="34" charset="-122"/>
                <a:ea typeface="Microsoft YaHei UI" panose="020B0503020204020204" pitchFamily="34" charset="-122"/>
              </a:rPr>
              <a:t>通讯了。</a:t>
            </a:r>
          </a:p>
        </p:txBody>
      </p:sp>
    </p:spTree>
    <p:extLst>
      <p:ext uri="{BB962C8B-B14F-4D97-AF65-F5344CB8AC3E}">
        <p14:creationId xmlns:p14="http://schemas.microsoft.com/office/powerpoint/2010/main" val="323838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WebSocket</a:t>
            </a:r>
            <a:r>
              <a:rPr lang="en-US" altLang="zh-CN" dirty="0"/>
              <a:t> </a:t>
            </a:r>
            <a:r>
              <a:rPr lang="zh-CN" altLang="en-US" dirty="0"/>
              <a:t>客户端 </a:t>
            </a:r>
            <a:r>
              <a:rPr lang="en-US" altLang="zh-CN" dirty="0"/>
              <a:t>API </a:t>
            </a:r>
            <a:endParaRPr lang="zh-CN" altLang="en-US" dirty="0"/>
          </a:p>
        </p:txBody>
      </p:sp>
      <p:sp>
        <p:nvSpPr>
          <p:cNvPr id="4" name="Rectangle 1"/>
          <p:cNvSpPr>
            <a:spLocks noGrp="1" noChangeArrowheads="1"/>
          </p:cNvSpPr>
          <p:nvPr>
            <p:ph idx="1"/>
          </p:nvPr>
        </p:nvSpPr>
        <p:spPr bwMode="auto">
          <a:xfrm>
            <a:off x="609599" y="2849915"/>
            <a:ext cx="7509165" cy="3739791"/>
          </a:xfrm>
          <a:prstGeom prst="rect">
            <a:avLst/>
          </a:prstGeom>
          <a:noFill/>
          <a:ln>
            <a:noFill/>
          </a:ln>
          <a:effectLst/>
          <a:extLst/>
        </p:spPr>
        <p:txBody>
          <a:bodyPr vert="horz" wrap="square" lIns="0" tIns="0" rIns="0" bIns="4602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lang="zh-CN" altLang="en-US" sz="1600" dirty="0" smtClean="0"/>
              <a:t>        申请</a:t>
            </a:r>
            <a:r>
              <a:rPr lang="zh-CN" altLang="en-US" sz="1600" dirty="0"/>
              <a:t>一个 </a:t>
            </a:r>
            <a:r>
              <a:rPr lang="en-US" altLang="zh-CN" sz="1600" dirty="0" err="1"/>
              <a:t>WebSocket</a:t>
            </a:r>
            <a:r>
              <a:rPr lang="en-US" altLang="zh-CN" sz="1600" dirty="0"/>
              <a:t> </a:t>
            </a:r>
            <a:r>
              <a:rPr lang="zh-CN" altLang="en-US" sz="1600" dirty="0"/>
              <a:t>对象，参数是需要连接的服务器端的地址</a:t>
            </a:r>
            <a:r>
              <a:rPr lang="zh-CN" altLang="en-US" sz="1600" dirty="0" smtClean="0"/>
              <a:t>，</a:t>
            </a:r>
            <a:r>
              <a:rPr lang="en-US" altLang="zh-CN" sz="1600" dirty="0" err="1" smtClean="0"/>
              <a:t>WebSocket</a:t>
            </a:r>
            <a:r>
              <a:rPr lang="en-US" altLang="zh-CN" sz="1600" dirty="0" smtClean="0"/>
              <a:t> </a:t>
            </a:r>
            <a:r>
              <a:rPr lang="zh-CN" altLang="en-US" sz="1600" dirty="0"/>
              <a:t>协议的 </a:t>
            </a:r>
            <a:r>
              <a:rPr lang="en-US" altLang="zh-CN" sz="1600" dirty="0"/>
              <a:t>URL </a:t>
            </a:r>
            <a:r>
              <a:rPr lang="zh-CN" altLang="en-US" sz="1600" dirty="0"/>
              <a:t>使用 </a:t>
            </a:r>
            <a:r>
              <a:rPr lang="en-US" altLang="zh-CN" sz="1600" dirty="0"/>
              <a:t>ws://</a:t>
            </a:r>
            <a:r>
              <a:rPr lang="zh-CN" altLang="en-US" sz="1600" dirty="0"/>
              <a:t>开头，</a:t>
            </a:r>
          </a:p>
          <a:p>
            <a:pPr marL="0" lvl="0" indent="0" defTabSz="914400">
              <a:buClrTx/>
              <a:buSzTx/>
              <a:buNone/>
            </a:pPr>
            <a:r>
              <a:rPr lang="zh-CN" altLang="en-US" sz="1600" dirty="0"/>
              <a:t>另外安全的 </a:t>
            </a:r>
            <a:r>
              <a:rPr lang="en-US" altLang="zh-CN" sz="1600" dirty="0" err="1"/>
              <a:t>WebSocket</a:t>
            </a:r>
            <a:r>
              <a:rPr lang="en-US" altLang="zh-CN" sz="1600" dirty="0"/>
              <a:t> </a:t>
            </a:r>
            <a:r>
              <a:rPr lang="zh-CN" altLang="en-US" sz="1600" dirty="0"/>
              <a:t>协议使用 </a:t>
            </a:r>
            <a:r>
              <a:rPr lang="en-US" altLang="zh-CN" sz="1600" dirty="0"/>
              <a:t>wss://</a:t>
            </a:r>
            <a:r>
              <a:rPr lang="zh-CN" altLang="en-US" sz="1600" dirty="0"/>
              <a:t>开头。</a:t>
            </a:r>
          </a:p>
          <a:p>
            <a:pPr marL="0" lvl="0" indent="0" defTabSz="914400">
              <a:buClrTx/>
              <a:buSzTx/>
              <a:buNone/>
            </a:pPr>
            <a:r>
              <a:rPr lang="en-US" altLang="zh-CN" sz="1600" dirty="0" err="1" smtClean="0"/>
              <a:t>WebSocket</a:t>
            </a:r>
            <a:r>
              <a:rPr lang="en-US" altLang="zh-CN" sz="1600" dirty="0" smtClean="0"/>
              <a:t> </a:t>
            </a:r>
            <a:r>
              <a:rPr lang="zh-CN" altLang="en-US" sz="1600" dirty="0"/>
              <a:t>对象注册消息的处理函数，</a:t>
            </a:r>
            <a:r>
              <a:rPr lang="en-US" altLang="zh-CN" sz="1600" dirty="0" err="1"/>
              <a:t>WebSocket</a:t>
            </a:r>
            <a:r>
              <a:rPr lang="en-US" altLang="zh-CN" sz="1600" dirty="0"/>
              <a:t> </a:t>
            </a:r>
            <a:r>
              <a:rPr lang="zh-CN" altLang="en-US" sz="1600" dirty="0"/>
              <a:t>对象一共支持四个消息 </a:t>
            </a:r>
            <a:r>
              <a:rPr lang="en-US" altLang="zh-CN" sz="1600" dirty="0" err="1"/>
              <a:t>onopen</a:t>
            </a:r>
            <a:r>
              <a:rPr lang="en-US" altLang="zh-CN" sz="1600" dirty="0"/>
              <a:t>, </a:t>
            </a:r>
            <a:r>
              <a:rPr lang="en-US" altLang="zh-CN" sz="1600" dirty="0" err="1"/>
              <a:t>onmessage</a:t>
            </a:r>
            <a:r>
              <a:rPr lang="en-US" altLang="zh-CN" sz="1600" dirty="0"/>
              <a:t>, </a:t>
            </a:r>
            <a:r>
              <a:rPr lang="en-US" altLang="zh-CN" sz="1600" dirty="0" err="1"/>
              <a:t>onclose</a:t>
            </a:r>
            <a:r>
              <a:rPr lang="en-US" altLang="zh-CN" sz="1600" dirty="0"/>
              <a:t> </a:t>
            </a:r>
            <a:r>
              <a:rPr lang="zh-CN" altLang="en-US" sz="1600" dirty="0"/>
              <a:t>和 </a:t>
            </a:r>
            <a:r>
              <a:rPr lang="en-US" altLang="zh-CN" sz="1600" dirty="0" err="1"/>
              <a:t>onerror</a:t>
            </a:r>
            <a:r>
              <a:rPr lang="zh-CN" altLang="en-US" sz="1600" dirty="0"/>
              <a:t>，</a:t>
            </a:r>
          </a:p>
          <a:p>
            <a:pPr lvl="0" defTabSz="914400">
              <a:buClrTx/>
              <a:buSzTx/>
              <a:buFont typeface="Wingdings" panose="05000000000000000000" pitchFamily="2" charset="2"/>
              <a:buChar char="l"/>
            </a:pPr>
            <a:r>
              <a:rPr lang="zh-CN" altLang="en-US" sz="1600" dirty="0"/>
              <a:t>当 </a:t>
            </a:r>
            <a:r>
              <a:rPr lang="en-US" altLang="zh-CN" sz="1600" dirty="0"/>
              <a:t>Browser </a:t>
            </a:r>
            <a:r>
              <a:rPr lang="zh-CN" altLang="en-US" sz="1600" dirty="0"/>
              <a:t>和 </a:t>
            </a:r>
            <a:r>
              <a:rPr lang="en-US" altLang="zh-CN" sz="1600" dirty="0" err="1"/>
              <a:t>WebSocketServer</a:t>
            </a:r>
            <a:r>
              <a:rPr lang="en-US" altLang="zh-CN" sz="1600" dirty="0"/>
              <a:t> </a:t>
            </a:r>
            <a:r>
              <a:rPr lang="zh-CN" altLang="en-US" sz="1600" dirty="0"/>
              <a:t>连接成功后，会触发 </a:t>
            </a:r>
            <a:r>
              <a:rPr lang="en-US" altLang="zh-CN" sz="1600" dirty="0" err="1"/>
              <a:t>onopen</a:t>
            </a:r>
            <a:r>
              <a:rPr lang="en-US" altLang="zh-CN" sz="1600" dirty="0"/>
              <a:t> </a:t>
            </a:r>
            <a:r>
              <a:rPr lang="zh-CN" altLang="en-US" sz="1600" dirty="0"/>
              <a:t>消息</a:t>
            </a:r>
            <a:r>
              <a:rPr lang="zh-CN" altLang="en-US" sz="1600" dirty="0" smtClean="0"/>
              <a:t>；</a:t>
            </a:r>
            <a:endParaRPr lang="en-US" altLang="zh-CN" sz="1600" dirty="0"/>
          </a:p>
          <a:p>
            <a:pPr lvl="0" defTabSz="914400">
              <a:buClrTx/>
              <a:buSzTx/>
              <a:buFont typeface="Wingdings" panose="05000000000000000000" pitchFamily="2" charset="2"/>
              <a:buChar char="l"/>
            </a:pPr>
            <a:r>
              <a:rPr lang="zh-CN" altLang="en-US" sz="1600" dirty="0" smtClean="0"/>
              <a:t>当 </a:t>
            </a:r>
            <a:r>
              <a:rPr lang="en-US" altLang="zh-CN" sz="1600" dirty="0"/>
              <a:t>Browser </a:t>
            </a:r>
            <a:r>
              <a:rPr lang="zh-CN" altLang="en-US" sz="1600" dirty="0"/>
              <a:t>接收到 </a:t>
            </a:r>
            <a:r>
              <a:rPr lang="en-US" altLang="zh-CN" sz="1600" dirty="0" err="1"/>
              <a:t>WebSocketServer</a:t>
            </a:r>
            <a:r>
              <a:rPr lang="en-US" altLang="zh-CN" sz="1600" dirty="0"/>
              <a:t> </a:t>
            </a:r>
            <a:r>
              <a:rPr lang="zh-CN" altLang="en-US" sz="1600" dirty="0"/>
              <a:t>发送过来的数据时，就会触发 </a:t>
            </a:r>
            <a:r>
              <a:rPr lang="en-US" altLang="zh-CN" sz="1600" dirty="0" err="1"/>
              <a:t>onmessage</a:t>
            </a:r>
            <a:r>
              <a:rPr lang="en-US" altLang="zh-CN" sz="1600" dirty="0"/>
              <a:t> </a:t>
            </a:r>
            <a:r>
              <a:rPr lang="zh-CN" altLang="en-US" sz="1600" dirty="0"/>
              <a:t>消息，参数 </a:t>
            </a:r>
            <a:r>
              <a:rPr lang="en-US" altLang="zh-CN" sz="1600" dirty="0" err="1"/>
              <a:t>evt</a:t>
            </a:r>
            <a:r>
              <a:rPr lang="en-US" altLang="zh-CN" sz="1600" dirty="0"/>
              <a:t> </a:t>
            </a:r>
            <a:r>
              <a:rPr lang="zh-CN" altLang="en-US" sz="1600" dirty="0"/>
              <a:t>中包含 </a:t>
            </a:r>
            <a:r>
              <a:rPr lang="en-US" altLang="zh-CN" sz="1600" dirty="0"/>
              <a:t>Server </a:t>
            </a:r>
            <a:r>
              <a:rPr lang="zh-CN" altLang="en-US" sz="1600" dirty="0"/>
              <a:t>传输过来的数据</a:t>
            </a:r>
            <a:r>
              <a:rPr lang="zh-CN" altLang="en-US" sz="1600" dirty="0" smtClean="0"/>
              <a:t>；</a:t>
            </a:r>
            <a:endParaRPr lang="en-US" altLang="zh-CN" sz="1600" dirty="0" smtClean="0"/>
          </a:p>
          <a:p>
            <a:pPr lvl="0" defTabSz="914400">
              <a:buClrTx/>
              <a:buSzTx/>
              <a:buFont typeface="Wingdings" panose="05000000000000000000" pitchFamily="2" charset="2"/>
              <a:buChar char="l"/>
            </a:pPr>
            <a:r>
              <a:rPr lang="zh-CN" altLang="en-US" sz="1600" dirty="0" smtClean="0"/>
              <a:t>当 </a:t>
            </a:r>
            <a:r>
              <a:rPr lang="en-US" altLang="zh-CN" sz="1600" dirty="0"/>
              <a:t>Browser </a:t>
            </a:r>
            <a:r>
              <a:rPr lang="zh-CN" altLang="en-US" sz="1600" dirty="0"/>
              <a:t>接收到 </a:t>
            </a:r>
            <a:r>
              <a:rPr lang="en-US" altLang="zh-CN" sz="1600" dirty="0" err="1"/>
              <a:t>WebSocketServer</a:t>
            </a:r>
            <a:r>
              <a:rPr lang="en-US" altLang="zh-CN" sz="1600" dirty="0"/>
              <a:t> </a:t>
            </a:r>
            <a:r>
              <a:rPr lang="zh-CN" altLang="en-US" sz="1600" dirty="0"/>
              <a:t>端发送的关闭连接请求时，就会触发 </a:t>
            </a:r>
            <a:r>
              <a:rPr lang="en-US" altLang="zh-CN" sz="1600" dirty="0" err="1"/>
              <a:t>onclose</a:t>
            </a:r>
            <a:r>
              <a:rPr lang="en-US" altLang="zh-CN" sz="1600" dirty="0"/>
              <a:t> </a:t>
            </a:r>
            <a:r>
              <a:rPr lang="zh-CN" altLang="en-US" sz="1600" dirty="0"/>
              <a:t>消息</a:t>
            </a:r>
            <a:r>
              <a:rPr lang="zh-CN" altLang="en-US" sz="1600" dirty="0" smtClean="0"/>
              <a:t>。</a:t>
            </a:r>
            <a:endParaRPr lang="en-US" altLang="zh-CN" sz="1600" dirty="0" smtClean="0"/>
          </a:p>
          <a:p>
            <a:pPr defTabSz="914400">
              <a:buClrTx/>
              <a:buSzTx/>
              <a:buFont typeface="Wingdings" panose="05000000000000000000" pitchFamily="2" charset="2"/>
              <a:buChar char="l"/>
            </a:pPr>
            <a:r>
              <a:rPr lang="zh-CN" altLang="en-US" sz="1600" dirty="0"/>
              <a:t>如果连接失败，发送、接收数据失败或者处理数据出现错误，</a:t>
            </a:r>
            <a:r>
              <a:rPr lang="en-US" altLang="zh-CN" sz="1600" dirty="0"/>
              <a:t>browser </a:t>
            </a:r>
            <a:r>
              <a:rPr lang="zh-CN" altLang="en-US" sz="1600" dirty="0"/>
              <a:t>会触发 </a:t>
            </a:r>
            <a:r>
              <a:rPr lang="en-US" altLang="zh-CN" sz="1600" dirty="0" err="1"/>
              <a:t>onerror</a:t>
            </a:r>
            <a:r>
              <a:rPr lang="en-US" altLang="zh-CN" sz="1600" dirty="0"/>
              <a:t> </a:t>
            </a:r>
            <a:r>
              <a:rPr lang="zh-CN" altLang="en-US" sz="1600" dirty="0"/>
              <a:t>消息</a:t>
            </a:r>
            <a:r>
              <a:rPr lang="zh-CN" altLang="en-US" sz="1600" dirty="0" smtClean="0"/>
              <a:t>；</a:t>
            </a:r>
            <a:endParaRPr lang="zh-CN" altLang="en-US" sz="1600" dirty="0"/>
          </a:p>
          <a:p>
            <a:pPr marL="0" lvl="0" indent="0" defTabSz="914400">
              <a:buClrTx/>
              <a:buSzTx/>
              <a:buNone/>
            </a:pPr>
            <a:r>
              <a:rPr lang="zh-CN" altLang="en-US" sz="1600" dirty="0"/>
              <a:t>所有的操作都是采用异步回调的方式触发，这样不会阻塞 </a:t>
            </a:r>
            <a:r>
              <a:rPr lang="en-US" altLang="zh-CN" sz="1600" dirty="0"/>
              <a:t>UI</a:t>
            </a:r>
            <a:r>
              <a:rPr lang="zh-CN" altLang="en-US" sz="1600" dirty="0"/>
              <a:t>，可以获得更快的响应时间，更好的用户体验。</a:t>
            </a:r>
            <a:endParaRPr lang="zh-CN" altLang="zh-CN" sz="1600" dirty="0"/>
          </a:p>
          <a:p>
            <a:pPr marL="0" lvl="0" indent="0" defTabSz="914400">
              <a:buClrTx/>
              <a:buSzTx/>
              <a:buNone/>
            </a:pPr>
            <a:endParaRPr kumimoji="0" lang="zh-CN" altLang="zh-CN" sz="1600" b="0" i="0" u="none" strike="noStrike" cap="none" normalizeH="0" baseline="0" dirty="0" smtClean="0">
              <a:ln>
                <a:noFill/>
              </a:ln>
              <a:solidFill>
                <a:schemeClr val="tx1"/>
              </a:solidFill>
              <a:effectLst/>
              <a:latin typeface="+mn-lt"/>
            </a:endParaRPr>
          </a:p>
        </p:txBody>
      </p:sp>
      <p:sp>
        <p:nvSpPr>
          <p:cNvPr id="6" name="Rectangle 1"/>
          <p:cNvSpPr txBox="1">
            <a:spLocks noChangeArrowheads="1"/>
          </p:cNvSpPr>
          <p:nvPr/>
        </p:nvSpPr>
        <p:spPr bwMode="auto">
          <a:xfrm>
            <a:off x="609599" y="1293256"/>
            <a:ext cx="7155805" cy="1431467"/>
          </a:xfrm>
          <a:prstGeom prst="rect">
            <a:avLst/>
          </a:prstGeom>
          <a:noFill/>
          <a:ln>
            <a:noFill/>
          </a:ln>
          <a:effectLst/>
          <a:extLst/>
        </p:spPr>
        <p:txBody>
          <a:bodyPr vert="horz" wrap="none" lIns="0" tIns="0" rIns="0" bIns="46023" numCol="1" rtlCol="0" anchor="ctr" anchorCtr="0" compatLnSpc="1">
            <a:prstTxWarp prst="textNoShape">
              <a:avLst/>
            </a:prstTxWarp>
            <a:spAutoFit/>
          </a:bodyPr>
          <a:lstStyle>
            <a:lvl1pPr marL="342900" indent="-342900" algn="l" defTabSz="457200" rtl="0" eaLnBrk="0" fontAlgn="base" latinLnBrk="0" hangingPunct="0">
              <a:spcBef>
                <a:spcPct val="0"/>
              </a:spcBef>
              <a:spcAft>
                <a:spcPct val="0"/>
              </a:spcAft>
              <a:buClr>
                <a:schemeClr val="accent1">
                  <a:lumMod val="75000"/>
                </a:schemeClr>
              </a:buClr>
              <a:buSzPct val="80000"/>
              <a:buFont typeface="Wingdings 3" charset="2"/>
              <a:buChar char=""/>
              <a:defRPr sz="1800" kern="1200">
                <a:solidFill>
                  <a:schemeClr val="tx1"/>
                </a:solidFill>
                <a:latin typeface="Arial" panose="020B0604020202020204" pitchFamily="34" charset="0"/>
                <a:ea typeface="+mn-ea"/>
                <a:cs typeface="+mn-cs"/>
              </a:defRPr>
            </a:lvl1pPr>
            <a:lvl2pPr marL="742950" indent="-285750" algn="l" defTabSz="457200" rtl="0" eaLnBrk="0" fontAlgn="base" latinLnBrk="0" hangingPunct="0">
              <a:spcBef>
                <a:spcPct val="0"/>
              </a:spcBef>
              <a:spcAft>
                <a:spcPct val="0"/>
              </a:spcAft>
              <a:buClr>
                <a:schemeClr val="accent1">
                  <a:lumMod val="75000"/>
                </a:schemeClr>
              </a:buClr>
              <a:buSzPct val="80000"/>
              <a:buFont typeface="Wingdings 3" charset="2"/>
              <a:buChar char=""/>
              <a:defRPr sz="1600" kern="1200">
                <a:solidFill>
                  <a:schemeClr val="tx1"/>
                </a:solidFill>
                <a:latin typeface="Arial" panose="020B0604020202020204" pitchFamily="34" charset="0"/>
                <a:ea typeface="+mn-ea"/>
                <a:cs typeface="+mn-cs"/>
              </a:defRPr>
            </a:lvl2pPr>
            <a:lvl3pPr marL="11430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400" kern="1200">
                <a:solidFill>
                  <a:schemeClr val="tx1"/>
                </a:solidFill>
                <a:latin typeface="Arial" panose="020B0604020202020204" pitchFamily="34" charset="0"/>
                <a:ea typeface="+mn-ea"/>
                <a:cs typeface="+mn-cs"/>
              </a:defRPr>
            </a:lvl3pPr>
            <a:lvl4pPr marL="16002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4pPr>
            <a:lvl5pPr marL="20574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spcBef>
                <a:spcPct val="0"/>
              </a:spcBef>
              <a:spcAft>
                <a:spcPct val="0"/>
              </a:spcAft>
              <a:buClr>
                <a:schemeClr val="accent1">
                  <a:lumMod val="75000"/>
                </a:schemeClr>
              </a:buClr>
              <a:buSzPct val="80000"/>
              <a:buFont typeface="Wingdings 3" charset="2"/>
              <a:buChar char=""/>
              <a:defRPr sz="1200" kern="1200">
                <a:solidFill>
                  <a:schemeClr val="tx1"/>
                </a:solidFill>
                <a:latin typeface="Arial" panose="020B0604020202020204" pitchFamily="34" charset="0"/>
                <a:ea typeface="+mn-ea"/>
                <a:cs typeface="+mn-cs"/>
              </a:defRPr>
            </a:lvl9pPr>
          </a:lstStyle>
          <a:p>
            <a:pPr marL="0" indent="0" defTabSz="914400">
              <a:buClrTx/>
              <a:buSzTx/>
              <a:buFont typeface="Wingdings 3" charset="2"/>
              <a:buNone/>
            </a:pPr>
            <a:r>
              <a:rPr lang="en-US" altLang="zh-CN" dirty="0" smtClean="0">
                <a:latin typeface="+mn-lt"/>
              </a:rPr>
              <a:t> </a:t>
            </a:r>
            <a:r>
              <a:rPr lang="en-US" altLang="zh-CN" dirty="0" err="1" smtClean="0">
                <a:latin typeface="+mn-lt"/>
              </a:rPr>
              <a:t>var</a:t>
            </a:r>
            <a:r>
              <a:rPr lang="en-US" altLang="zh-CN" dirty="0" smtClean="0">
                <a:latin typeface="+mn-lt"/>
              </a:rPr>
              <a:t> </a:t>
            </a:r>
            <a:r>
              <a:rPr lang="en-US" altLang="zh-CN" dirty="0" err="1" smtClean="0">
                <a:latin typeface="+mn-lt"/>
              </a:rPr>
              <a:t>ws</a:t>
            </a:r>
            <a:r>
              <a:rPr lang="en-US" altLang="zh-CN" dirty="0" smtClean="0">
                <a:latin typeface="+mn-lt"/>
              </a:rPr>
              <a:t> = new </a:t>
            </a:r>
            <a:r>
              <a:rPr lang="en-US" altLang="zh-CN" dirty="0" err="1" smtClean="0">
                <a:latin typeface="+mn-lt"/>
              </a:rPr>
              <a:t>WebSocket</a:t>
            </a:r>
            <a:r>
              <a:rPr lang="en-US" altLang="zh-CN" dirty="0" smtClean="0">
                <a:latin typeface="+mn-lt"/>
              </a:rPr>
              <a:t>(“</a:t>
            </a:r>
            <a:r>
              <a:rPr lang="en-US" altLang="zh-CN" dirty="0" err="1" smtClean="0">
                <a:latin typeface="+mn-lt"/>
              </a:rPr>
              <a:t>ws</a:t>
            </a:r>
            <a:r>
              <a:rPr lang="en-US" altLang="zh-CN" dirty="0" smtClean="0">
                <a:latin typeface="+mn-lt"/>
              </a:rPr>
              <a:t>://echo.websocket.org”); </a:t>
            </a:r>
          </a:p>
          <a:p>
            <a:pPr marL="0" indent="0" defTabSz="914400">
              <a:buClrTx/>
              <a:buSzTx/>
              <a:buFont typeface="Wingdings 3" charset="2"/>
              <a:buNone/>
            </a:pPr>
            <a:r>
              <a:rPr lang="en-US" altLang="zh-CN" dirty="0" smtClean="0">
                <a:latin typeface="+mn-lt"/>
              </a:rPr>
              <a:t> </a:t>
            </a:r>
            <a:r>
              <a:rPr lang="en-US" altLang="zh-CN" dirty="0" err="1" smtClean="0">
                <a:latin typeface="+mn-lt"/>
              </a:rPr>
              <a:t>ws.onopen</a:t>
            </a:r>
            <a:r>
              <a:rPr lang="en-US" altLang="zh-CN" dirty="0" smtClean="0">
                <a:latin typeface="+mn-lt"/>
              </a:rPr>
              <a:t> = function(){</a:t>
            </a:r>
            <a:r>
              <a:rPr lang="en-US" altLang="zh-CN" dirty="0" err="1" smtClean="0">
                <a:latin typeface="+mn-lt"/>
              </a:rPr>
              <a:t>ws.send</a:t>
            </a:r>
            <a:r>
              <a:rPr lang="en-US" altLang="zh-CN" dirty="0" smtClean="0">
                <a:latin typeface="+mn-lt"/>
              </a:rPr>
              <a:t>(“Test!”); }; </a:t>
            </a:r>
          </a:p>
          <a:p>
            <a:pPr marL="0" indent="0" defTabSz="914400">
              <a:buClrTx/>
              <a:buSzTx/>
              <a:buFont typeface="Wingdings 3" charset="2"/>
              <a:buNone/>
            </a:pPr>
            <a:r>
              <a:rPr lang="en-US" altLang="zh-CN" dirty="0" smtClean="0">
                <a:latin typeface="+mn-lt"/>
              </a:rPr>
              <a:t> </a:t>
            </a:r>
            <a:r>
              <a:rPr lang="en-US" altLang="zh-CN" dirty="0" err="1" smtClean="0">
                <a:latin typeface="+mn-lt"/>
              </a:rPr>
              <a:t>ws.onmessage</a:t>
            </a:r>
            <a:r>
              <a:rPr lang="en-US" altLang="zh-CN" dirty="0" smtClean="0">
                <a:latin typeface="+mn-lt"/>
              </a:rPr>
              <a:t> = function(</a:t>
            </a:r>
            <a:r>
              <a:rPr lang="en-US" altLang="zh-CN" dirty="0" err="1" smtClean="0">
                <a:latin typeface="+mn-lt"/>
              </a:rPr>
              <a:t>evt</a:t>
            </a:r>
            <a:r>
              <a:rPr lang="en-US" altLang="zh-CN" dirty="0" smtClean="0">
                <a:latin typeface="+mn-lt"/>
              </a:rPr>
              <a:t>){console.log(</a:t>
            </a:r>
            <a:r>
              <a:rPr lang="en-US" altLang="zh-CN" dirty="0" err="1" smtClean="0">
                <a:latin typeface="+mn-lt"/>
              </a:rPr>
              <a:t>evt.data</a:t>
            </a:r>
            <a:r>
              <a:rPr lang="en-US" altLang="zh-CN" dirty="0" smtClean="0">
                <a:latin typeface="+mn-lt"/>
              </a:rPr>
              <a:t>);</a:t>
            </a:r>
            <a:r>
              <a:rPr lang="en-US" altLang="zh-CN" dirty="0" err="1" smtClean="0">
                <a:latin typeface="+mn-lt"/>
              </a:rPr>
              <a:t>ws.close</a:t>
            </a:r>
            <a:r>
              <a:rPr lang="en-US" altLang="zh-CN" dirty="0" smtClean="0">
                <a:latin typeface="+mn-lt"/>
              </a:rPr>
              <a:t>();}; </a:t>
            </a:r>
          </a:p>
          <a:p>
            <a:pPr marL="0" indent="0" defTabSz="914400">
              <a:buClrTx/>
              <a:buSzTx/>
              <a:buFont typeface="Wingdings 3" charset="2"/>
              <a:buNone/>
            </a:pPr>
            <a:r>
              <a:rPr lang="en-US" altLang="zh-CN" dirty="0" smtClean="0">
                <a:latin typeface="+mn-lt"/>
              </a:rPr>
              <a:t> </a:t>
            </a:r>
            <a:r>
              <a:rPr lang="en-US" altLang="zh-CN" dirty="0" err="1" smtClean="0">
                <a:latin typeface="+mn-lt"/>
              </a:rPr>
              <a:t>ws.onclose</a:t>
            </a:r>
            <a:r>
              <a:rPr lang="en-US" altLang="zh-CN" dirty="0" smtClean="0">
                <a:latin typeface="+mn-lt"/>
              </a:rPr>
              <a:t> = function(</a:t>
            </a:r>
            <a:r>
              <a:rPr lang="en-US" altLang="zh-CN" dirty="0" err="1" smtClean="0">
                <a:latin typeface="+mn-lt"/>
              </a:rPr>
              <a:t>evt</a:t>
            </a:r>
            <a:r>
              <a:rPr lang="en-US" altLang="zh-CN" dirty="0" smtClean="0">
                <a:latin typeface="+mn-lt"/>
              </a:rPr>
              <a:t>){console.log(“</a:t>
            </a:r>
            <a:r>
              <a:rPr lang="en-US" altLang="zh-CN" dirty="0" err="1" smtClean="0">
                <a:latin typeface="+mn-lt"/>
              </a:rPr>
              <a:t>WebSocketClosed</a:t>
            </a:r>
            <a:r>
              <a:rPr lang="en-US" altLang="zh-CN" dirty="0" smtClean="0">
                <a:latin typeface="+mn-lt"/>
              </a:rPr>
              <a:t>!”);}; </a:t>
            </a:r>
          </a:p>
          <a:p>
            <a:pPr marL="0" indent="0" defTabSz="914400">
              <a:buClrTx/>
              <a:buSzTx/>
              <a:buFont typeface="Wingdings 3" charset="2"/>
              <a:buNone/>
            </a:pPr>
            <a:r>
              <a:rPr lang="en-US" altLang="zh-CN" dirty="0" smtClean="0">
                <a:latin typeface="+mn-lt"/>
              </a:rPr>
              <a:t> </a:t>
            </a:r>
            <a:r>
              <a:rPr lang="en-US" altLang="zh-CN" dirty="0" err="1" smtClean="0">
                <a:latin typeface="+mn-lt"/>
              </a:rPr>
              <a:t>ws.onerror</a:t>
            </a:r>
            <a:r>
              <a:rPr lang="en-US" altLang="zh-CN" dirty="0" smtClean="0">
                <a:latin typeface="+mn-lt"/>
              </a:rPr>
              <a:t> = function(</a:t>
            </a:r>
            <a:r>
              <a:rPr lang="en-US" altLang="zh-CN" dirty="0" err="1" smtClean="0">
                <a:latin typeface="+mn-lt"/>
              </a:rPr>
              <a:t>evt</a:t>
            </a:r>
            <a:r>
              <a:rPr lang="en-US" altLang="zh-CN" dirty="0" smtClean="0">
                <a:latin typeface="+mn-lt"/>
              </a:rPr>
              <a:t>){console.log(“</a:t>
            </a:r>
            <a:r>
              <a:rPr lang="en-US" altLang="zh-CN" dirty="0" err="1" smtClean="0">
                <a:latin typeface="+mn-lt"/>
              </a:rPr>
              <a:t>WebSocketError</a:t>
            </a:r>
            <a:r>
              <a:rPr lang="en-US" altLang="zh-CN" dirty="0" smtClean="0">
                <a:latin typeface="+mn-lt"/>
              </a:rPr>
              <a:t>!”);};</a:t>
            </a:r>
            <a:endParaRPr lang="zh-CN" altLang="zh-CN" dirty="0" smtClean="0">
              <a:latin typeface="+mn-lt"/>
            </a:endParaRPr>
          </a:p>
        </p:txBody>
      </p:sp>
    </p:spTree>
    <p:extLst>
      <p:ext uri="{BB962C8B-B14F-4D97-AF65-F5344CB8AC3E}">
        <p14:creationId xmlns:p14="http://schemas.microsoft.com/office/powerpoint/2010/main" val="26012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473" y="1596189"/>
            <a:ext cx="6347713" cy="1320800"/>
          </a:xfrm>
        </p:spPr>
        <p:txBody>
          <a:bodyPr/>
          <a:lstStyle/>
          <a:p>
            <a:endParaRPr lang="zh-CN" altLang="en-US" dirty="0"/>
          </a:p>
        </p:txBody>
      </p:sp>
      <p:sp>
        <p:nvSpPr>
          <p:cNvPr id="3" name="内容占位符 2"/>
          <p:cNvSpPr>
            <a:spLocks noGrp="1"/>
          </p:cNvSpPr>
          <p:nvPr>
            <p:ph idx="1"/>
          </p:nvPr>
        </p:nvSpPr>
        <p:spPr>
          <a:xfrm>
            <a:off x="561473" y="3147179"/>
            <a:ext cx="6347714" cy="3880773"/>
          </a:xfrm>
        </p:spPr>
        <p:txBody>
          <a:bodyPr/>
          <a:lstStyle/>
          <a:p>
            <a:endParaRPr lang="zh-CN" altLang="en-US" dirty="0"/>
          </a:p>
        </p:txBody>
      </p:sp>
      <p:grpSp>
        <p:nvGrpSpPr>
          <p:cNvPr id="4" name="组合 3"/>
          <p:cNvGrpSpPr/>
          <p:nvPr/>
        </p:nvGrpSpPr>
        <p:grpSpPr>
          <a:xfrm flipV="1">
            <a:off x="-48126" y="6084388"/>
            <a:ext cx="9144000" cy="45719"/>
            <a:chOff x="0" y="4714890"/>
            <a:chExt cx="9144000" cy="428610"/>
          </a:xfrm>
        </p:grpSpPr>
        <p:sp>
          <p:nvSpPr>
            <p:cNvPr id="5" name="矩形 4"/>
            <p:cNvSpPr/>
            <p:nvPr/>
          </p:nvSpPr>
          <p:spPr>
            <a:xfrm>
              <a:off x="0" y="4714890"/>
              <a:ext cx="1785950" cy="4286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a:p>
          </p:txBody>
        </p:sp>
        <p:sp>
          <p:nvSpPr>
            <p:cNvPr id="6" name="矩形 5"/>
            <p:cNvSpPr/>
            <p:nvPr/>
          </p:nvSpPr>
          <p:spPr>
            <a:xfrm>
              <a:off x="1785918" y="4714890"/>
              <a:ext cx="1785950" cy="4286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a:p>
          </p:txBody>
        </p:sp>
        <p:sp>
          <p:nvSpPr>
            <p:cNvPr id="7" name="矩形 6"/>
            <p:cNvSpPr/>
            <p:nvPr/>
          </p:nvSpPr>
          <p:spPr>
            <a:xfrm>
              <a:off x="3571868" y="4714890"/>
              <a:ext cx="1785950" cy="4286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a:p>
          </p:txBody>
        </p:sp>
        <p:sp>
          <p:nvSpPr>
            <p:cNvPr id="8" name="矩形 7"/>
            <p:cNvSpPr/>
            <p:nvPr/>
          </p:nvSpPr>
          <p:spPr>
            <a:xfrm>
              <a:off x="5357818" y="4714890"/>
              <a:ext cx="1785950" cy="428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a:p>
          </p:txBody>
        </p:sp>
        <p:sp>
          <p:nvSpPr>
            <p:cNvPr id="9" name="矩形 8"/>
            <p:cNvSpPr/>
            <p:nvPr/>
          </p:nvSpPr>
          <p:spPr>
            <a:xfrm>
              <a:off x="7143768" y="4714890"/>
              <a:ext cx="2000232" cy="42861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a:p>
          </p:txBody>
        </p:sp>
      </p:grpSp>
      <p:sp>
        <p:nvSpPr>
          <p:cNvPr id="10" name="文本框 9"/>
          <p:cNvSpPr txBox="1"/>
          <p:nvPr/>
        </p:nvSpPr>
        <p:spPr>
          <a:xfrm>
            <a:off x="1300469" y="1444066"/>
            <a:ext cx="4192559" cy="369332"/>
          </a:xfrm>
          <a:prstGeom prst="rect">
            <a:avLst/>
          </a:prstGeom>
          <a:noFill/>
        </p:spPr>
        <p:txBody>
          <a:bodyPr wrap="square" rtlCol="0">
            <a:spAutoFit/>
          </a:bodyPr>
          <a:lstStyle/>
          <a:p>
            <a:pPr lvl="0"/>
            <a:r>
              <a:rPr lang="en-US" altLang="zh-CN" b="1" dirty="0" err="1" smtClean="0">
                <a:latin typeface="微软雅黑" panose="020B0503020204020204" pitchFamily="34" charset="-122"/>
                <a:ea typeface="微软雅黑" panose="020B0503020204020204" pitchFamily="34" charset="-122"/>
              </a:rPr>
              <a:t>HTML5</a:t>
            </a:r>
            <a:r>
              <a:rPr lang="zh-CN" altLang="en-US" b="1" dirty="0" smtClean="0">
                <a:latin typeface="微软雅黑" panose="020B0503020204020204" pitchFamily="34" charset="-122"/>
                <a:ea typeface="微软雅黑" panose="020B0503020204020204" pitchFamily="34" charset="-122"/>
              </a:rPr>
              <a:t>高级编程</a:t>
            </a:r>
            <a:endParaRPr lang="zh-CN" altLang="en-US"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37594" y="1902155"/>
            <a:ext cx="8534752" cy="1587"/>
          </a:xfrm>
          <a:prstGeom prst="line">
            <a:avLst/>
          </a:prstGeom>
          <a:ln w="9525" cmpd="sng">
            <a:solidFill>
              <a:schemeClr val="accent1"/>
            </a:solidFill>
            <a:prstDash val="solid"/>
            <a:round/>
          </a:ln>
          <a:effectLst/>
        </p:spPr>
        <p:style>
          <a:lnRef idx="1">
            <a:schemeClr val="accent1"/>
          </a:lnRef>
          <a:fillRef idx="0">
            <a:schemeClr val="accent1"/>
          </a:fillRef>
          <a:effectRef idx="0">
            <a:schemeClr val="accent1"/>
          </a:effectRef>
          <a:fontRef idx="minor">
            <a:schemeClr val="tx1"/>
          </a:fontRef>
        </p:style>
      </p:cxnSp>
      <p:pic>
        <p:nvPicPr>
          <p:cNvPr id="12" name="Picture 2" descr="W3C正式公布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594" y="1186702"/>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 descr="http://cube.qq.com/wp-content/uploads/2013/02/demolist.png"/>
          <p:cNvSpPr>
            <a:spLocks noChangeAspect="1" noChangeArrowheads="1"/>
          </p:cNvSpPr>
          <p:nvPr/>
        </p:nvSpPr>
        <p:spPr bwMode="auto">
          <a:xfrm>
            <a:off x="15374" y="850064"/>
            <a:ext cx="3381375" cy="601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p:cNvSpPr txBox="1"/>
          <p:nvPr/>
        </p:nvSpPr>
        <p:spPr>
          <a:xfrm>
            <a:off x="637381" y="2153065"/>
            <a:ext cx="7735177" cy="369332"/>
          </a:xfrm>
          <a:prstGeom prst="rect">
            <a:avLst/>
          </a:prstGeom>
          <a:noFill/>
        </p:spPr>
        <p:txBody>
          <a:bodyPr wrap="square" rtlCol="0">
            <a:spAutoFit/>
          </a:bodyPr>
          <a:lstStyle/>
          <a:p>
            <a:r>
              <a:rPr lang="en-US" altLang="zh-CN" dirty="0" smtClean="0"/>
              <a:t>Web Socket</a:t>
            </a:r>
            <a:r>
              <a:rPr lang="zh-CN" altLang="en-US" dirty="0" smtClean="0"/>
              <a:t>服务器</a:t>
            </a:r>
            <a:endParaRPr lang="en-US" altLang="zh-CN" dirty="0" smtClean="0"/>
          </a:p>
        </p:txBody>
      </p:sp>
      <p:sp>
        <p:nvSpPr>
          <p:cNvPr id="15" name="AutoShape 2" descr="http://cube.qq.com/wp-content/uploads/2013/02/demolist.png"/>
          <p:cNvSpPr>
            <a:spLocks noChangeAspect="1" noChangeArrowheads="1"/>
          </p:cNvSpPr>
          <p:nvPr/>
        </p:nvSpPr>
        <p:spPr bwMode="auto">
          <a:xfrm>
            <a:off x="47104" y="1186702"/>
            <a:ext cx="3381375" cy="601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3"/>
          <a:stretch>
            <a:fillRect/>
          </a:stretch>
        </p:blipFill>
        <p:spPr>
          <a:xfrm>
            <a:off x="637380" y="2614725"/>
            <a:ext cx="7414885" cy="3301344"/>
          </a:xfrm>
          <a:prstGeom prst="rect">
            <a:avLst/>
          </a:prstGeom>
        </p:spPr>
      </p:pic>
    </p:spTree>
    <p:extLst>
      <p:ext uri="{BB962C8B-B14F-4D97-AF65-F5344CB8AC3E}">
        <p14:creationId xmlns:p14="http://schemas.microsoft.com/office/powerpoint/2010/main" val="41569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Netty</a:t>
            </a:r>
            <a:r>
              <a:rPr lang="zh-CN" altLang="en-US" dirty="0" smtClean="0"/>
              <a:t>能解决的问题</a:t>
            </a:r>
            <a:endParaRPr lang="zh-CN" altLang="en-US" dirty="0"/>
          </a:p>
        </p:txBody>
      </p:sp>
      <p:sp>
        <p:nvSpPr>
          <p:cNvPr id="3" name="内容占位符 2"/>
          <p:cNvSpPr>
            <a:spLocks noGrp="1"/>
          </p:cNvSpPr>
          <p:nvPr>
            <p:ph idx="1"/>
          </p:nvPr>
        </p:nvSpPr>
        <p:spPr>
          <a:xfrm>
            <a:off x="609599" y="1528011"/>
            <a:ext cx="6501064" cy="4740441"/>
          </a:xfrm>
        </p:spPr>
        <p:txBody>
          <a:bodyPr>
            <a:normAutofit/>
          </a:bodyPr>
          <a:lstStyle/>
          <a:p>
            <a:r>
              <a:rPr lang="en-US" altLang="zh-CN" dirty="0">
                <a:hlinkClick r:id="rId2"/>
              </a:rPr>
              <a:t>http://netty.io/</a:t>
            </a:r>
            <a:r>
              <a:rPr lang="en-US" altLang="zh-CN" dirty="0"/>
              <a:t> </a:t>
            </a:r>
            <a:endParaRPr lang="en-US" altLang="zh-CN" dirty="0" smtClean="0"/>
          </a:p>
          <a:p>
            <a:r>
              <a:rPr lang="zh-CN" altLang="en-US" dirty="0" smtClean="0"/>
              <a:t>现如今</a:t>
            </a:r>
            <a:r>
              <a:rPr lang="zh-CN" altLang="en-US" dirty="0"/>
              <a:t>我们使用通用的应用程序或者类库来实现系统之间地互相访问，比如我们经常使用一个</a:t>
            </a:r>
            <a:r>
              <a:rPr lang="en-US" altLang="zh-CN" dirty="0"/>
              <a:t>HTTP</a:t>
            </a:r>
            <a:r>
              <a:rPr lang="zh-CN" altLang="en-US" dirty="0"/>
              <a:t>客户端来从</a:t>
            </a:r>
            <a:r>
              <a:rPr lang="en-US" altLang="zh-CN" dirty="0"/>
              <a:t>web</a:t>
            </a:r>
            <a:r>
              <a:rPr lang="zh-CN" altLang="en-US" dirty="0"/>
              <a:t>服务器上获取信息，或者通过</a:t>
            </a:r>
            <a:r>
              <a:rPr lang="en-US" altLang="zh-CN" dirty="0"/>
              <a:t>web service</a:t>
            </a:r>
            <a:r>
              <a:rPr lang="zh-CN" altLang="en-US" dirty="0"/>
              <a:t>来执行一个远程的调用。</a:t>
            </a:r>
          </a:p>
          <a:p>
            <a:r>
              <a:rPr lang="zh-CN" altLang="en-US" dirty="0"/>
              <a:t>然而，有时候一个通用的协议和他的实现并没有覆盖一些场景。比如我们无法使用一个通用的</a:t>
            </a:r>
            <a:r>
              <a:rPr lang="en-US" altLang="zh-CN" dirty="0"/>
              <a:t>HTTP</a:t>
            </a:r>
            <a:r>
              <a:rPr lang="zh-CN" altLang="en-US" dirty="0"/>
              <a:t>服务器来处理大文件、电子邮件、近实时消息比如财务信息和多人游戏数据。我们需要一个合适的协议来处理一些特殊的场景。例如你可以实现一个优化的</a:t>
            </a:r>
            <a:r>
              <a:rPr lang="en-US" altLang="zh-CN" dirty="0"/>
              <a:t>Ajax</a:t>
            </a:r>
            <a:r>
              <a:rPr lang="zh-CN" altLang="en-US" dirty="0"/>
              <a:t>的聊天应用、媒体流传输或者是大文件传输的</a:t>
            </a:r>
            <a:r>
              <a:rPr lang="en-US" altLang="zh-CN" dirty="0"/>
              <a:t>HTTP</a:t>
            </a:r>
            <a:r>
              <a:rPr lang="zh-CN" altLang="en-US" dirty="0"/>
              <a:t>服务器，你甚至可以自己设计和实现一个新的协议来准确地实现你的需求。</a:t>
            </a:r>
          </a:p>
          <a:p>
            <a:r>
              <a:rPr lang="zh-CN" altLang="en-US" dirty="0"/>
              <a:t>另外不可避免的事情是你不得不处理这些私有协议来确保和原有系统的互通。这个例子将会展示如何快速实现一个不影响应用程序稳定性和性能的协议。</a:t>
            </a:r>
          </a:p>
          <a:p>
            <a:endParaRPr lang="zh-CN" altLang="en-US" dirty="0"/>
          </a:p>
        </p:txBody>
      </p:sp>
    </p:spTree>
    <p:extLst>
      <p:ext uri="{BB962C8B-B14F-4D97-AF65-F5344CB8AC3E}">
        <p14:creationId xmlns:p14="http://schemas.microsoft.com/office/powerpoint/2010/main" val="341459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Netty</a:t>
            </a:r>
            <a:endParaRPr lang="zh-CN" altLang="en-US" dirty="0"/>
          </a:p>
        </p:txBody>
      </p:sp>
      <p:sp>
        <p:nvSpPr>
          <p:cNvPr id="3" name="内容占位符 2"/>
          <p:cNvSpPr>
            <a:spLocks noGrp="1"/>
          </p:cNvSpPr>
          <p:nvPr>
            <p:ph idx="1"/>
          </p:nvPr>
        </p:nvSpPr>
        <p:spPr>
          <a:xfrm>
            <a:off x="609598" y="1537136"/>
            <a:ext cx="7048502" cy="4526780"/>
          </a:xfrm>
        </p:spPr>
        <p:txBody>
          <a:bodyPr>
            <a:normAutofit/>
          </a:bodyPr>
          <a:lstStyle/>
          <a:p>
            <a:r>
              <a:rPr lang="en-US" altLang="zh-CN" dirty="0">
                <a:hlinkClick r:id="rId2"/>
              </a:rPr>
              <a:t>http://ifeve.com/netty5-user-guide/</a:t>
            </a:r>
            <a:endParaRPr lang="en-US" altLang="zh-CN" dirty="0" smtClean="0"/>
          </a:p>
          <a:p>
            <a:r>
              <a:rPr lang="en-US" altLang="zh-CN" dirty="0" err="1" smtClean="0"/>
              <a:t>Netty</a:t>
            </a:r>
            <a:r>
              <a:rPr lang="zh-CN" altLang="en-US" dirty="0"/>
              <a:t>是一个提供异步事件驱动的网络应用框架，用以快速开发高性能、高可靠性的网络服务器和客户端程序。换句话说，</a:t>
            </a:r>
            <a:r>
              <a:rPr lang="en-US" altLang="zh-CN" dirty="0" err="1"/>
              <a:t>Netty</a:t>
            </a:r>
            <a:r>
              <a:rPr lang="zh-CN" altLang="en-US" dirty="0"/>
              <a:t>是一个</a:t>
            </a:r>
            <a:r>
              <a:rPr lang="en-US" altLang="zh-CN" dirty="0"/>
              <a:t>NIO</a:t>
            </a:r>
            <a:r>
              <a:rPr lang="zh-CN" altLang="en-US" dirty="0"/>
              <a:t>框架，使用它可以简单快速地开发网络应用程序，比如客户端和服务端的协议。</a:t>
            </a:r>
            <a:r>
              <a:rPr lang="en-US" altLang="zh-CN" dirty="0" err="1"/>
              <a:t>Netty</a:t>
            </a:r>
            <a:r>
              <a:rPr lang="zh-CN" altLang="en-US" dirty="0"/>
              <a:t>大大简化了网络程序的开发过程比如</a:t>
            </a:r>
            <a:r>
              <a:rPr lang="en-US" altLang="zh-CN" dirty="0"/>
              <a:t>TCP</a:t>
            </a:r>
            <a:r>
              <a:rPr lang="zh-CN" altLang="en-US" dirty="0"/>
              <a:t>和</a:t>
            </a:r>
            <a:r>
              <a:rPr lang="en-US" altLang="zh-CN" dirty="0"/>
              <a:t>UDP</a:t>
            </a:r>
            <a:r>
              <a:rPr lang="zh-CN" altLang="en-US" dirty="0"/>
              <a:t>的 </a:t>
            </a:r>
            <a:r>
              <a:rPr lang="en-US" altLang="zh-CN" dirty="0"/>
              <a:t>Socket</a:t>
            </a:r>
            <a:r>
              <a:rPr lang="zh-CN" altLang="en-US" dirty="0"/>
              <a:t>的开发</a:t>
            </a:r>
            <a:r>
              <a:rPr lang="zh-CN" altLang="en-US" dirty="0" smtClean="0"/>
              <a:t>。</a:t>
            </a:r>
            <a:endParaRPr lang="en-US" altLang="zh-CN" dirty="0" smtClean="0"/>
          </a:p>
          <a:p>
            <a:r>
              <a:rPr lang="zh-CN" altLang="en-US" dirty="0"/>
              <a:t>“快速和简单”并不意味着应用程序会有难维护和性能低的问题，</a:t>
            </a:r>
            <a:r>
              <a:rPr lang="en-US" altLang="zh-CN" dirty="0" err="1"/>
              <a:t>Netty</a:t>
            </a:r>
            <a:r>
              <a:rPr lang="zh-CN" altLang="en-US" dirty="0"/>
              <a:t>是一个精心设计的框架，它从许多协议的实现中吸收了很多的经验比如</a:t>
            </a:r>
            <a:r>
              <a:rPr lang="en-US" altLang="zh-CN" dirty="0"/>
              <a:t>FTP</a:t>
            </a:r>
            <a:r>
              <a:rPr lang="zh-CN" altLang="en-US" dirty="0"/>
              <a:t>、</a:t>
            </a:r>
            <a:r>
              <a:rPr lang="en-US" altLang="zh-CN" dirty="0"/>
              <a:t>SMTP</a:t>
            </a:r>
            <a:r>
              <a:rPr lang="zh-CN" altLang="en-US" dirty="0"/>
              <a:t>、</a:t>
            </a:r>
            <a:r>
              <a:rPr lang="en-US" altLang="zh-CN" dirty="0"/>
              <a:t>HTTP</a:t>
            </a:r>
            <a:r>
              <a:rPr lang="zh-CN" altLang="en-US" dirty="0"/>
              <a:t>、许多二进制和基于文本的传统协议，</a:t>
            </a:r>
            <a:r>
              <a:rPr lang="en-US" altLang="zh-CN" dirty="0" err="1"/>
              <a:t>Netty</a:t>
            </a:r>
            <a:r>
              <a:rPr lang="zh-CN" altLang="en-US" dirty="0"/>
              <a:t>在不降低开发效率、性能、稳定性、灵活性情况下，成功地找到了解决方案。</a:t>
            </a:r>
            <a:endParaRPr lang="zh-CN" altLang="en-US" dirty="0"/>
          </a:p>
        </p:txBody>
      </p:sp>
    </p:spTree>
    <p:extLst>
      <p:ext uri="{BB962C8B-B14F-4D97-AF65-F5344CB8AC3E}">
        <p14:creationId xmlns:p14="http://schemas.microsoft.com/office/powerpoint/2010/main" val="422490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Netty</a:t>
            </a:r>
            <a:endParaRPr lang="zh-CN" altLang="en-US" dirty="0"/>
          </a:p>
        </p:txBody>
      </p:sp>
      <p:pic>
        <p:nvPicPr>
          <p:cNvPr id="4" name="图片 3"/>
          <p:cNvPicPr>
            <a:picLocks noChangeAspect="1"/>
          </p:cNvPicPr>
          <p:nvPr/>
        </p:nvPicPr>
        <p:blipFill>
          <a:blip r:embed="rId2"/>
          <a:stretch>
            <a:fillRect/>
          </a:stretch>
        </p:blipFill>
        <p:spPr>
          <a:xfrm>
            <a:off x="90053" y="1421275"/>
            <a:ext cx="8647679" cy="5083433"/>
          </a:xfrm>
          <a:prstGeom prst="rect">
            <a:avLst/>
          </a:prstGeom>
        </p:spPr>
      </p:pic>
    </p:spTree>
    <p:extLst>
      <p:ext uri="{BB962C8B-B14F-4D97-AF65-F5344CB8AC3E}">
        <p14:creationId xmlns:p14="http://schemas.microsoft.com/office/powerpoint/2010/main" val="33764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0623" y="120349"/>
            <a:ext cx="7543800" cy="1450757"/>
          </a:xfrm>
        </p:spPr>
        <p:txBody>
          <a:bodyPr>
            <a:normAutofit/>
          </a:bodyPr>
          <a:lstStyle/>
          <a:p>
            <a:r>
              <a:rPr lang="zh-CN" altLang="en-US" dirty="0">
                <a:latin typeface="Microsoft YaHei UI" panose="020B0503020204020204" pitchFamily="34" charset="-122"/>
                <a:ea typeface="Microsoft YaHei UI" panose="020B0503020204020204" pitchFamily="34" charset="-122"/>
              </a:rPr>
              <a:t>计算机网络基础</a:t>
            </a:r>
          </a:p>
        </p:txBody>
      </p:sp>
      <p:sp>
        <p:nvSpPr>
          <p:cNvPr id="5" name="内容占位符 2"/>
          <p:cNvSpPr>
            <a:spLocks noGrp="1"/>
          </p:cNvSpPr>
          <p:nvPr>
            <p:ph idx="1"/>
          </p:nvPr>
        </p:nvSpPr>
        <p:spPr>
          <a:xfrm>
            <a:off x="275704" y="972898"/>
            <a:ext cx="7543801" cy="4023360"/>
          </a:xfrm>
        </p:spPr>
        <p:txBody>
          <a:bodyPr>
            <a:normAutofit/>
          </a:bodyPr>
          <a:lstStyle/>
          <a:p>
            <a:pPr marL="0" indent="0">
              <a:buNone/>
            </a:pPr>
            <a:r>
              <a:rPr lang="en-US" altLang="zh-CN" sz="3200" dirty="0" smtClean="0">
                <a:latin typeface="Microsoft YaHei UI" panose="020B0503020204020204" pitchFamily="34" charset="-122"/>
                <a:ea typeface="Microsoft YaHei UI" panose="020B0503020204020204" pitchFamily="34" charset="-122"/>
              </a:rPr>
              <a:t>OSI</a:t>
            </a:r>
            <a:r>
              <a:rPr lang="zh-CN" altLang="en-US" sz="3200" dirty="0">
                <a:latin typeface="Microsoft YaHei UI" panose="020B0503020204020204" pitchFamily="34" charset="-122"/>
                <a:ea typeface="Microsoft YaHei UI" panose="020B0503020204020204" pitchFamily="34" charset="-122"/>
              </a:rPr>
              <a:t> </a:t>
            </a:r>
            <a:r>
              <a:rPr lang="en-US" altLang="zh-CN" sz="3200" dirty="0" smtClean="0">
                <a:latin typeface="Microsoft YaHei UI" panose="020B0503020204020204" pitchFamily="34" charset="-122"/>
                <a:ea typeface="Microsoft YaHei UI" panose="020B0503020204020204" pitchFamily="34" charset="-122"/>
              </a:rPr>
              <a:t>7</a:t>
            </a:r>
            <a:r>
              <a:rPr lang="zh-CN" altLang="en-US" sz="3200" dirty="0" smtClean="0">
                <a:latin typeface="Microsoft YaHei UI" panose="020B0503020204020204" pitchFamily="34" charset="-122"/>
                <a:ea typeface="Microsoft YaHei UI" panose="020B0503020204020204" pitchFamily="34" charset="-122"/>
              </a:rPr>
              <a:t>层模型</a:t>
            </a:r>
            <a:endParaRPr lang="zh-CN" altLang="en-US" sz="3200" dirty="0">
              <a:latin typeface="Microsoft YaHei UI" panose="020B0503020204020204" pitchFamily="34" charset="-122"/>
              <a:ea typeface="Microsoft YaHei UI" panose="020B0503020204020204" pitchFamily="34" charset="-122"/>
            </a:endParaRPr>
          </a:p>
        </p:txBody>
      </p:sp>
      <p:pic>
        <p:nvPicPr>
          <p:cNvPr id="6" name="图片 5"/>
          <p:cNvPicPr>
            <a:picLocks noChangeAspect="1"/>
          </p:cNvPicPr>
          <p:nvPr/>
        </p:nvPicPr>
        <p:blipFill>
          <a:blip r:embed="rId2"/>
          <a:stretch>
            <a:fillRect/>
          </a:stretch>
        </p:blipFill>
        <p:spPr>
          <a:xfrm>
            <a:off x="535545" y="1506681"/>
            <a:ext cx="7404677" cy="5247410"/>
          </a:xfrm>
          <a:prstGeom prst="rect">
            <a:avLst/>
          </a:prstGeom>
        </p:spPr>
      </p:pic>
    </p:spTree>
    <p:extLst>
      <p:ext uri="{BB962C8B-B14F-4D97-AF65-F5344CB8AC3E}">
        <p14:creationId xmlns:p14="http://schemas.microsoft.com/office/powerpoint/2010/main" val="309214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WebSocket</a:t>
            </a:r>
            <a:r>
              <a:rPr lang="en-US" altLang="zh-CN" dirty="0"/>
              <a:t> </a:t>
            </a:r>
            <a:r>
              <a:rPr lang="zh-CN" altLang="en-US" dirty="0"/>
              <a:t>服务端 </a:t>
            </a:r>
            <a:r>
              <a:rPr lang="en-US" altLang="zh-CN" dirty="0"/>
              <a:t>API</a:t>
            </a:r>
            <a:br>
              <a:rPr lang="en-US" altLang="zh-CN" dirty="0"/>
            </a:br>
            <a:endParaRPr lang="zh-CN" altLang="en-US" dirty="0"/>
          </a:p>
        </p:txBody>
      </p:sp>
      <p:sp>
        <p:nvSpPr>
          <p:cNvPr id="3" name="内容占位符 2"/>
          <p:cNvSpPr>
            <a:spLocks noGrp="1"/>
          </p:cNvSpPr>
          <p:nvPr>
            <p:ph idx="1"/>
          </p:nvPr>
        </p:nvSpPr>
        <p:spPr>
          <a:xfrm>
            <a:off x="609598" y="1559012"/>
            <a:ext cx="6347714" cy="1268410"/>
          </a:xfrm>
        </p:spPr>
        <p:txBody>
          <a:bodyPr/>
          <a:lstStyle/>
          <a:p>
            <a:r>
              <a:rPr lang="en-US" altLang="zh-CN" dirty="0" err="1"/>
              <a:t>WebSocket</a:t>
            </a:r>
            <a:r>
              <a:rPr lang="en-US" altLang="zh-CN" dirty="0"/>
              <a:t> </a:t>
            </a:r>
            <a:r>
              <a:rPr lang="zh-CN" altLang="en-US" dirty="0"/>
              <a:t>服务端在各个主流应用服务器厂商中已基本获得符合 </a:t>
            </a:r>
            <a:r>
              <a:rPr lang="en-US" altLang="zh-CN" dirty="0"/>
              <a:t>JEE JSR356 </a:t>
            </a:r>
            <a:r>
              <a:rPr lang="zh-CN" altLang="en-US" dirty="0"/>
              <a:t>标准规范 </a:t>
            </a:r>
            <a:r>
              <a:rPr lang="en-US" altLang="zh-CN" dirty="0"/>
              <a:t>API </a:t>
            </a:r>
            <a:r>
              <a:rPr lang="zh-CN" altLang="en-US" dirty="0"/>
              <a:t>的支持（详见</a:t>
            </a:r>
            <a:r>
              <a:rPr lang="en-US" altLang="zh-CN" dirty="0">
                <a:hlinkClick r:id="rId3"/>
              </a:rPr>
              <a:t>JSR356 </a:t>
            </a:r>
            <a:r>
              <a:rPr lang="en-US" altLang="zh-CN" dirty="0" err="1">
                <a:hlinkClick r:id="rId3"/>
              </a:rPr>
              <a:t>WebSocket</a:t>
            </a:r>
            <a:r>
              <a:rPr lang="en-US" altLang="zh-CN" dirty="0">
                <a:hlinkClick r:id="rId3"/>
              </a:rPr>
              <a:t> API </a:t>
            </a:r>
            <a:r>
              <a:rPr lang="zh-CN" altLang="en-US" dirty="0">
                <a:hlinkClick r:id="rId3"/>
              </a:rPr>
              <a:t>规范</a:t>
            </a:r>
            <a:r>
              <a:rPr lang="zh-CN" altLang="en-US" dirty="0"/>
              <a:t>），以下列举了部分常见的商用及开源应用服务器对 </a:t>
            </a:r>
            <a:r>
              <a:rPr lang="en-US" altLang="zh-CN" dirty="0" err="1"/>
              <a:t>WebSocket</a:t>
            </a:r>
            <a:r>
              <a:rPr lang="en-US" altLang="zh-CN" dirty="0"/>
              <a:t> Server </a:t>
            </a:r>
            <a:r>
              <a:rPr lang="zh-CN" altLang="en-US" dirty="0"/>
              <a:t>端的支持情况</a:t>
            </a:r>
            <a:r>
              <a:rPr lang="zh-CN" altLang="en-US" dirty="0" smtClean="0"/>
              <a:t>：</a:t>
            </a:r>
            <a:endParaRPr lang="en-US" altLang="zh-CN" dirty="0" smtClean="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76977634"/>
              </p:ext>
            </p:extLst>
          </p:nvPr>
        </p:nvGraphicFramePr>
        <p:xfrm>
          <a:off x="911710" y="2879811"/>
          <a:ext cx="7726962" cy="3418995"/>
        </p:xfrm>
        <a:graphic>
          <a:graphicData uri="http://schemas.openxmlformats.org/drawingml/2006/table">
            <a:tbl>
              <a:tblPr/>
              <a:tblGrid>
                <a:gridCol w="2575654"/>
                <a:gridCol w="2575654"/>
                <a:gridCol w="2575654"/>
              </a:tblGrid>
              <a:tr h="320399">
                <a:tc>
                  <a:txBody>
                    <a:bodyPr/>
                    <a:lstStyle/>
                    <a:p>
                      <a:pPr algn="l" fontAlgn="t"/>
                      <a:r>
                        <a:rPr lang="zh-CN" altLang="en-US" sz="1500" dirty="0">
                          <a:solidFill>
                            <a:srgbClr val="000000"/>
                          </a:solidFill>
                          <a:effectLst/>
                        </a:rPr>
                        <a:t>厂商</a:t>
                      </a:r>
                    </a:p>
                  </a:txBody>
                  <a:tcPr marL="23852" marR="39753" marT="79505" marB="79505">
                    <a:lnL>
                      <a:noFill/>
                    </a:lnL>
                    <a:lnR>
                      <a:noFill/>
                    </a:lnR>
                    <a:lnT w="9525" cap="flat" cmpd="sng" algn="ctr">
                      <a:solidFill>
                        <a:srgbClr val="DDDDDD"/>
                      </a:solidFill>
                      <a:prstDash val="solid"/>
                      <a:round/>
                      <a:headEnd type="none" w="med" len="med"/>
                      <a:tailEnd type="none" w="med" len="med"/>
                    </a:lnT>
                    <a:lnB w="19050" cap="flat" cmpd="sng" algn="ctr">
                      <a:solidFill>
                        <a:srgbClr val="999999"/>
                      </a:solidFill>
                      <a:prstDash val="solid"/>
                      <a:round/>
                      <a:headEnd type="none" w="med" len="med"/>
                      <a:tailEnd type="none" w="med" len="med"/>
                    </a:lnB>
                    <a:solidFill>
                      <a:srgbClr val="FFFFFF"/>
                    </a:solidFill>
                  </a:tcPr>
                </a:tc>
                <a:tc>
                  <a:txBody>
                    <a:bodyPr/>
                    <a:lstStyle/>
                    <a:p>
                      <a:pPr algn="l" fontAlgn="t"/>
                      <a:r>
                        <a:rPr lang="zh-CN" altLang="en-US" sz="1500" dirty="0">
                          <a:solidFill>
                            <a:srgbClr val="000000"/>
                          </a:solidFill>
                          <a:effectLst/>
                        </a:rPr>
                        <a:t>应用服务器</a:t>
                      </a:r>
                    </a:p>
                  </a:txBody>
                  <a:tcPr marL="23852" marR="39753" marT="79505" marB="79505">
                    <a:lnL>
                      <a:noFill/>
                    </a:lnL>
                    <a:lnR>
                      <a:noFill/>
                    </a:lnR>
                    <a:lnT w="9525" cap="flat" cmpd="sng" algn="ctr">
                      <a:solidFill>
                        <a:srgbClr val="DDDDDD"/>
                      </a:solidFill>
                      <a:prstDash val="solid"/>
                      <a:round/>
                      <a:headEnd type="none" w="med" len="med"/>
                      <a:tailEnd type="none" w="med" len="med"/>
                    </a:lnT>
                    <a:lnB w="19050" cap="flat" cmpd="sng" algn="ctr">
                      <a:solidFill>
                        <a:srgbClr val="999999"/>
                      </a:solidFill>
                      <a:prstDash val="solid"/>
                      <a:round/>
                      <a:headEnd type="none" w="med" len="med"/>
                      <a:tailEnd type="none" w="med" len="med"/>
                    </a:lnB>
                    <a:solidFill>
                      <a:srgbClr val="FFFFFF"/>
                    </a:solidFill>
                  </a:tcPr>
                </a:tc>
                <a:tc>
                  <a:txBody>
                    <a:bodyPr/>
                    <a:lstStyle/>
                    <a:p>
                      <a:pPr algn="l" fontAlgn="t"/>
                      <a:r>
                        <a:rPr lang="zh-CN" altLang="en-US" sz="1500" dirty="0">
                          <a:solidFill>
                            <a:srgbClr val="000000"/>
                          </a:solidFill>
                          <a:effectLst/>
                        </a:rPr>
                        <a:t>备注</a:t>
                      </a:r>
                    </a:p>
                  </a:txBody>
                  <a:tcPr marL="23852" marR="39753" marT="79505" marB="79505">
                    <a:lnL>
                      <a:noFill/>
                    </a:lnL>
                    <a:lnR>
                      <a:noFill/>
                    </a:lnR>
                    <a:lnT w="9525" cap="flat" cmpd="sng" algn="ctr">
                      <a:solidFill>
                        <a:srgbClr val="DDDDDD"/>
                      </a:solidFill>
                      <a:prstDash val="solid"/>
                      <a:round/>
                      <a:headEnd type="none" w="med" len="med"/>
                      <a:tailEnd type="none" w="med" len="med"/>
                    </a:lnT>
                    <a:lnB w="19050" cap="flat" cmpd="sng" algn="ctr">
                      <a:solidFill>
                        <a:srgbClr val="999999"/>
                      </a:solidFill>
                      <a:prstDash val="solid"/>
                      <a:round/>
                      <a:headEnd type="none" w="med" len="med"/>
                      <a:tailEnd type="none" w="med" len="med"/>
                    </a:lnB>
                    <a:solidFill>
                      <a:srgbClr val="FFFFFF"/>
                    </a:solidFill>
                  </a:tcPr>
                </a:tc>
              </a:tr>
              <a:tr h="703630">
                <a:tc>
                  <a:txBody>
                    <a:bodyPr/>
                    <a:lstStyle/>
                    <a:p>
                      <a:pPr fontAlgn="t"/>
                      <a:r>
                        <a:rPr lang="en-US" sz="1500" dirty="0">
                          <a:solidFill>
                            <a:srgbClr val="555555"/>
                          </a:solidFill>
                          <a:effectLst/>
                        </a:rPr>
                        <a:t>IBM</a:t>
                      </a:r>
                    </a:p>
                  </a:txBody>
                  <a:tcPr marL="23852" marR="79505" marT="63604" marB="39753">
                    <a:lnL>
                      <a:noFill/>
                    </a:lnL>
                    <a:lnR w="28575" cap="flat" cmpd="sng" algn="ctr">
                      <a:solidFill>
                        <a:srgbClr val="FFFFFF"/>
                      </a:solidFill>
                      <a:prstDash val="solid"/>
                      <a:round/>
                      <a:headEnd type="none" w="med" len="med"/>
                      <a:tailEnd type="none" w="med" len="med"/>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err="1">
                          <a:solidFill>
                            <a:srgbClr val="555555"/>
                          </a:solidFill>
                          <a:effectLst/>
                        </a:rPr>
                        <a:t>WebSphere</a:t>
                      </a:r>
                      <a:endParaRPr lang="en-US" sz="1500" dirty="0">
                        <a:solidFill>
                          <a:srgbClr val="555555"/>
                        </a:solidFill>
                        <a:effectLst/>
                      </a:endParaRPr>
                    </a:p>
                  </a:txBody>
                  <a:tcPr marL="23852" marR="39753" marT="63604" marB="39753">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ltLang="zh-CN" sz="1500" dirty="0" err="1">
                          <a:solidFill>
                            <a:srgbClr val="555555"/>
                          </a:solidFill>
                          <a:effectLst/>
                        </a:rPr>
                        <a:t>WebSphere</a:t>
                      </a:r>
                      <a:r>
                        <a:rPr lang="en-US" altLang="zh-CN" sz="1500" dirty="0">
                          <a:solidFill>
                            <a:srgbClr val="555555"/>
                          </a:solidFill>
                          <a:effectLst/>
                        </a:rPr>
                        <a:t> 8.0 </a:t>
                      </a:r>
                      <a:r>
                        <a:rPr lang="zh-CN" altLang="en-US" sz="1500" dirty="0">
                          <a:solidFill>
                            <a:srgbClr val="555555"/>
                          </a:solidFill>
                          <a:effectLst/>
                        </a:rPr>
                        <a:t>以上版本支持，</a:t>
                      </a:r>
                      <a:r>
                        <a:rPr lang="en-US" altLang="zh-CN" sz="1500" dirty="0">
                          <a:solidFill>
                            <a:srgbClr val="555555"/>
                          </a:solidFill>
                          <a:effectLst/>
                        </a:rPr>
                        <a:t>7.X </a:t>
                      </a:r>
                      <a:r>
                        <a:rPr lang="zh-CN" altLang="en-US" sz="1500" dirty="0">
                          <a:solidFill>
                            <a:srgbClr val="555555"/>
                          </a:solidFill>
                          <a:effectLst/>
                        </a:rPr>
                        <a:t>之前版本结合 </a:t>
                      </a:r>
                      <a:r>
                        <a:rPr lang="en-US" altLang="zh-CN" sz="1500" dirty="0">
                          <a:solidFill>
                            <a:srgbClr val="555555"/>
                          </a:solidFill>
                          <a:effectLst/>
                        </a:rPr>
                        <a:t>MQTT </a:t>
                      </a:r>
                      <a:r>
                        <a:rPr lang="zh-CN" altLang="en-US" sz="1500" dirty="0">
                          <a:solidFill>
                            <a:srgbClr val="555555"/>
                          </a:solidFill>
                          <a:effectLst/>
                        </a:rPr>
                        <a:t>支持类似的 </a:t>
                      </a:r>
                      <a:r>
                        <a:rPr lang="en-US" altLang="zh-CN" sz="1500" dirty="0">
                          <a:solidFill>
                            <a:srgbClr val="555555"/>
                          </a:solidFill>
                          <a:effectLst/>
                        </a:rPr>
                        <a:t>HTTP </a:t>
                      </a:r>
                      <a:r>
                        <a:rPr lang="zh-CN" altLang="en-US" sz="1500" dirty="0">
                          <a:solidFill>
                            <a:srgbClr val="555555"/>
                          </a:solidFill>
                          <a:effectLst/>
                        </a:rPr>
                        <a:t>长连接</a:t>
                      </a:r>
                    </a:p>
                  </a:txBody>
                  <a:tcPr marL="23852" marR="39753" marT="63604" marB="39753">
                    <a:lnL w="28575" cap="flat" cmpd="sng" algn="ctr">
                      <a:solidFill>
                        <a:srgbClr val="FFFFFF"/>
                      </a:solidFill>
                      <a:prstDash val="solid"/>
                      <a:round/>
                      <a:headEnd type="none" w="med" len="med"/>
                      <a:tailEnd type="none" w="med" len="med"/>
                    </a:lnL>
                    <a:lnR>
                      <a:noFill/>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03630">
                <a:tc>
                  <a:txBody>
                    <a:bodyPr/>
                    <a:lstStyle/>
                    <a:p>
                      <a:pPr fontAlgn="t"/>
                      <a:r>
                        <a:rPr lang="zh-CN" altLang="en-US" sz="1500" dirty="0">
                          <a:solidFill>
                            <a:srgbClr val="555555"/>
                          </a:solidFill>
                          <a:effectLst/>
                        </a:rPr>
                        <a:t>甲骨文</a:t>
                      </a:r>
                    </a:p>
                  </a:txBody>
                  <a:tcPr marL="23852" marR="79505" marT="63604" marB="39753">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err="1">
                          <a:solidFill>
                            <a:srgbClr val="555555"/>
                          </a:solidFill>
                          <a:effectLst/>
                        </a:rPr>
                        <a:t>WebLogic</a:t>
                      </a:r>
                      <a:endParaRPr lang="en-US" sz="1500" dirty="0">
                        <a:solidFill>
                          <a:srgbClr val="555555"/>
                        </a:solidFill>
                        <a:effectLst/>
                      </a:endParaRPr>
                    </a:p>
                  </a:txBody>
                  <a:tcPr marL="23852" marR="39753" marT="63604" marB="39753">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solidFill>
                            <a:srgbClr val="555555"/>
                          </a:solidFill>
                          <a:effectLst/>
                        </a:rPr>
                        <a:t>WebLogic 12c </a:t>
                      </a:r>
                      <a:r>
                        <a:rPr lang="zh-CN" altLang="en-US" sz="1500">
                          <a:solidFill>
                            <a:srgbClr val="555555"/>
                          </a:solidFill>
                          <a:effectLst/>
                        </a:rPr>
                        <a:t>支持，</a:t>
                      </a:r>
                      <a:r>
                        <a:rPr lang="en-US" altLang="zh-CN" sz="1500">
                          <a:solidFill>
                            <a:srgbClr val="555555"/>
                          </a:solidFill>
                          <a:effectLst/>
                        </a:rPr>
                        <a:t>11</a:t>
                      </a:r>
                      <a:r>
                        <a:rPr lang="en-US" sz="1500">
                          <a:solidFill>
                            <a:srgbClr val="555555"/>
                          </a:solidFill>
                          <a:effectLst/>
                        </a:rPr>
                        <a:t>g </a:t>
                      </a:r>
                      <a:r>
                        <a:rPr lang="zh-CN" altLang="en-US" sz="1500">
                          <a:solidFill>
                            <a:srgbClr val="555555"/>
                          </a:solidFill>
                          <a:effectLst/>
                        </a:rPr>
                        <a:t>及 </a:t>
                      </a:r>
                      <a:r>
                        <a:rPr lang="en-US" altLang="zh-CN" sz="1500">
                          <a:solidFill>
                            <a:srgbClr val="555555"/>
                          </a:solidFill>
                          <a:effectLst/>
                        </a:rPr>
                        <a:t>10</a:t>
                      </a:r>
                      <a:r>
                        <a:rPr lang="en-US" sz="1500">
                          <a:solidFill>
                            <a:srgbClr val="555555"/>
                          </a:solidFill>
                          <a:effectLst/>
                        </a:rPr>
                        <a:t>g </a:t>
                      </a:r>
                      <a:r>
                        <a:rPr lang="zh-CN" altLang="en-US" sz="1500">
                          <a:solidFill>
                            <a:srgbClr val="555555"/>
                          </a:solidFill>
                          <a:effectLst/>
                        </a:rPr>
                        <a:t>版本通过 </a:t>
                      </a:r>
                      <a:r>
                        <a:rPr lang="en-US" sz="1500">
                          <a:solidFill>
                            <a:srgbClr val="555555"/>
                          </a:solidFill>
                          <a:effectLst/>
                        </a:rPr>
                        <a:t>HTTP Publish </a:t>
                      </a:r>
                      <a:r>
                        <a:rPr lang="zh-CN" altLang="en-US" sz="1500">
                          <a:solidFill>
                            <a:srgbClr val="555555"/>
                          </a:solidFill>
                          <a:effectLst/>
                        </a:rPr>
                        <a:t>支持类似的 </a:t>
                      </a:r>
                      <a:r>
                        <a:rPr lang="en-US" sz="1500">
                          <a:solidFill>
                            <a:srgbClr val="555555"/>
                          </a:solidFill>
                          <a:effectLst/>
                        </a:rPr>
                        <a:t>HTTP </a:t>
                      </a:r>
                      <a:r>
                        <a:rPr lang="zh-CN" altLang="en-US" sz="1500">
                          <a:solidFill>
                            <a:srgbClr val="555555"/>
                          </a:solidFill>
                          <a:effectLst/>
                        </a:rPr>
                        <a:t>长连接</a:t>
                      </a:r>
                    </a:p>
                  </a:txBody>
                  <a:tcPr marL="23852" marR="39753" marT="63604" marB="39753">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4396">
                <a:tc>
                  <a:txBody>
                    <a:bodyPr/>
                    <a:lstStyle/>
                    <a:p>
                      <a:pPr fontAlgn="t"/>
                      <a:r>
                        <a:rPr lang="zh-CN" altLang="en-US" sz="1500" dirty="0">
                          <a:solidFill>
                            <a:srgbClr val="555555"/>
                          </a:solidFill>
                          <a:effectLst/>
                        </a:rPr>
                        <a:t>微软</a:t>
                      </a:r>
                    </a:p>
                  </a:txBody>
                  <a:tcPr marL="23852" marR="79505" marT="63604" marB="39753">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solidFill>
                            <a:srgbClr val="555555"/>
                          </a:solidFill>
                          <a:effectLst/>
                        </a:rPr>
                        <a:t>IIS</a:t>
                      </a:r>
                    </a:p>
                  </a:txBody>
                  <a:tcPr marL="23852" marR="39753" marT="63604" marB="39753">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solidFill>
                            <a:srgbClr val="555555"/>
                          </a:solidFill>
                          <a:effectLst/>
                        </a:rPr>
                        <a:t>IIS 7.0+</a:t>
                      </a:r>
                      <a:r>
                        <a:rPr lang="zh-CN" altLang="en-US" sz="1500">
                          <a:solidFill>
                            <a:srgbClr val="555555"/>
                          </a:solidFill>
                          <a:effectLst/>
                        </a:rPr>
                        <a:t>支持</a:t>
                      </a:r>
                    </a:p>
                  </a:txBody>
                  <a:tcPr marL="23852" marR="39753" marT="63604" marB="39753">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2318">
                <a:tc>
                  <a:txBody>
                    <a:bodyPr/>
                    <a:lstStyle/>
                    <a:p>
                      <a:pPr fontAlgn="t"/>
                      <a:r>
                        <a:rPr lang="en-US" sz="1500" dirty="0">
                          <a:solidFill>
                            <a:srgbClr val="555555"/>
                          </a:solidFill>
                          <a:effectLst/>
                        </a:rPr>
                        <a:t>Apache</a:t>
                      </a:r>
                      <a:br>
                        <a:rPr lang="en-US" sz="1500" dirty="0">
                          <a:solidFill>
                            <a:srgbClr val="555555"/>
                          </a:solidFill>
                          <a:effectLst/>
                        </a:rPr>
                      </a:br>
                      <a:endParaRPr lang="en-US" sz="1500" dirty="0">
                        <a:solidFill>
                          <a:srgbClr val="555555"/>
                        </a:solidFill>
                        <a:effectLst/>
                      </a:endParaRPr>
                    </a:p>
                  </a:txBody>
                  <a:tcPr marL="23852" marR="79505" marT="63604" marB="39753">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solidFill>
                            <a:srgbClr val="555555"/>
                          </a:solidFill>
                          <a:effectLst/>
                        </a:rPr>
                        <a:t>Tomcat</a:t>
                      </a:r>
                    </a:p>
                  </a:txBody>
                  <a:tcPr marL="23852" marR="39753" marT="63604" marB="39753">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solidFill>
                            <a:srgbClr val="555555"/>
                          </a:solidFill>
                          <a:effectLst/>
                        </a:rPr>
                        <a:t>Tomcat 7.0.5＋</a:t>
                      </a:r>
                      <a:r>
                        <a:rPr lang="zh-CN" altLang="en-US" sz="1500" dirty="0">
                          <a:solidFill>
                            <a:srgbClr val="555555"/>
                          </a:solidFill>
                          <a:effectLst/>
                        </a:rPr>
                        <a:t>支持，</a:t>
                      </a:r>
                      <a:r>
                        <a:rPr lang="en-US" altLang="zh-CN" sz="1500" dirty="0">
                          <a:solidFill>
                            <a:srgbClr val="555555"/>
                          </a:solidFill>
                          <a:effectLst/>
                        </a:rPr>
                        <a:t>7.0.2</a:t>
                      </a:r>
                      <a:r>
                        <a:rPr lang="en-US" sz="1500" dirty="0">
                          <a:solidFill>
                            <a:srgbClr val="555555"/>
                          </a:solidFill>
                          <a:effectLst/>
                        </a:rPr>
                        <a:t>X </a:t>
                      </a:r>
                      <a:r>
                        <a:rPr lang="zh-CN" altLang="en-US" sz="1500" dirty="0">
                          <a:solidFill>
                            <a:srgbClr val="555555"/>
                          </a:solidFill>
                          <a:effectLst/>
                        </a:rPr>
                        <a:t>及 </a:t>
                      </a:r>
                      <a:r>
                        <a:rPr lang="en-US" altLang="zh-CN" sz="1500" dirty="0">
                          <a:solidFill>
                            <a:srgbClr val="555555"/>
                          </a:solidFill>
                          <a:effectLst/>
                        </a:rPr>
                        <a:t>7.0.3</a:t>
                      </a:r>
                      <a:r>
                        <a:rPr lang="en-US" sz="1500" dirty="0">
                          <a:solidFill>
                            <a:srgbClr val="555555"/>
                          </a:solidFill>
                          <a:effectLst/>
                        </a:rPr>
                        <a:t>X </a:t>
                      </a:r>
                      <a:r>
                        <a:rPr lang="zh-CN" altLang="en-US" sz="1500" dirty="0">
                          <a:solidFill>
                            <a:srgbClr val="555555"/>
                          </a:solidFill>
                          <a:effectLst/>
                        </a:rPr>
                        <a:t>通过自定义 </a:t>
                      </a:r>
                      <a:r>
                        <a:rPr lang="en-US" sz="1500" dirty="0">
                          <a:solidFill>
                            <a:srgbClr val="555555"/>
                          </a:solidFill>
                          <a:effectLst/>
                        </a:rPr>
                        <a:t>API </a:t>
                      </a:r>
                      <a:r>
                        <a:rPr lang="zh-CN" altLang="en-US" sz="1500" dirty="0">
                          <a:solidFill>
                            <a:srgbClr val="555555"/>
                          </a:solidFill>
                          <a:effectLst/>
                        </a:rPr>
                        <a:t>支持</a:t>
                      </a:r>
                    </a:p>
                  </a:txBody>
                  <a:tcPr marL="23852" marR="39753" marT="63604" marB="39753">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4396">
                <a:tc>
                  <a:txBody>
                    <a:bodyPr/>
                    <a:lstStyle/>
                    <a:p>
                      <a:pPr marL="0" algn="l" defTabSz="457200" rtl="0" eaLnBrk="1" fontAlgn="t" latinLnBrk="0" hangingPunct="1"/>
                      <a:endParaRPr lang="zh-CN" altLang="en-US" sz="1500" kern="1200" dirty="0">
                        <a:solidFill>
                          <a:srgbClr val="555555"/>
                        </a:solidFill>
                        <a:effectLst/>
                        <a:latin typeface="+mn-lt"/>
                        <a:ea typeface="+mn-ea"/>
                        <a:cs typeface="+mn-cs"/>
                      </a:endParaRPr>
                    </a:p>
                  </a:txBody>
                  <a:tcPr marL="23852" marR="79505" marT="63604" marB="39753">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500" kern="1200" dirty="0">
                          <a:solidFill>
                            <a:srgbClr val="555555"/>
                          </a:solidFill>
                          <a:effectLst/>
                          <a:latin typeface="+mn-lt"/>
                          <a:ea typeface="+mn-ea"/>
                          <a:cs typeface="+mn-cs"/>
                        </a:rPr>
                        <a:t>Jetty</a:t>
                      </a:r>
                    </a:p>
                  </a:txBody>
                  <a:tcPr marL="23852" marR="39753" marT="63604" marB="39753">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marL="0" algn="l" defTabSz="457200" rtl="0" eaLnBrk="1" fontAlgn="t" latinLnBrk="0" hangingPunct="1"/>
                      <a:r>
                        <a:rPr lang="en-US" sz="1500" kern="1200" dirty="0">
                          <a:solidFill>
                            <a:srgbClr val="555555"/>
                          </a:solidFill>
                          <a:effectLst/>
                          <a:latin typeface="+mn-lt"/>
                          <a:ea typeface="+mn-ea"/>
                          <a:cs typeface="+mn-cs"/>
                        </a:rPr>
                        <a:t>Jetty 7.0＋</a:t>
                      </a:r>
                      <a:r>
                        <a:rPr lang="zh-CN" altLang="en-US" sz="1500" kern="1200" dirty="0">
                          <a:solidFill>
                            <a:srgbClr val="555555"/>
                          </a:solidFill>
                          <a:effectLst/>
                          <a:latin typeface="+mn-lt"/>
                          <a:ea typeface="+mn-ea"/>
                          <a:cs typeface="+mn-cs"/>
                        </a:rPr>
                        <a:t>支持</a:t>
                      </a:r>
                    </a:p>
                  </a:txBody>
                  <a:tcPr marL="23852" marR="39753" marT="63604" marB="39753">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bl>
          </a:graphicData>
        </a:graphic>
      </p:graphicFrame>
      <p:sp>
        <p:nvSpPr>
          <p:cNvPr id="4" name="文本框 3"/>
          <p:cNvSpPr txBox="1"/>
          <p:nvPr/>
        </p:nvSpPr>
        <p:spPr>
          <a:xfrm>
            <a:off x="360249" y="6211669"/>
            <a:ext cx="8783751" cy="646331"/>
          </a:xfrm>
          <a:prstGeom prst="rect">
            <a:avLst/>
          </a:prstGeom>
          <a:noFill/>
        </p:spPr>
        <p:txBody>
          <a:bodyPr wrap="none" rtlCol="0">
            <a:spAutoFit/>
          </a:bodyPr>
          <a:lstStyle/>
          <a:p>
            <a:r>
              <a:rPr lang="en-US" altLang="zh-CN" dirty="0">
                <a:hlinkClick r:id="rId4"/>
              </a:rPr>
              <a:t>http://</a:t>
            </a:r>
            <a:r>
              <a:rPr lang="en-US" altLang="zh-CN" dirty="0" smtClean="0">
                <a:hlinkClick r:id="rId4"/>
              </a:rPr>
              <a:t>www.oracle.com/technetwork/articles/java/jsr356-1937161.html</a:t>
            </a:r>
            <a:endParaRPr lang="en-US" altLang="zh-CN" dirty="0" smtClean="0"/>
          </a:p>
          <a:p>
            <a:r>
              <a:rPr lang="en-US" altLang="zh-CN" dirty="0">
                <a:hlinkClick r:id="rId5"/>
              </a:rPr>
              <a:t>http://www.oracle.com/technetwork/cn/articles/java/jsr356-1937161-zhs.html</a:t>
            </a:r>
            <a:endParaRPr lang="zh-CN" altLang="en-US" dirty="0"/>
          </a:p>
        </p:txBody>
      </p:sp>
    </p:spTree>
    <p:extLst>
      <p:ext uri="{BB962C8B-B14F-4D97-AF65-F5344CB8AC3E}">
        <p14:creationId xmlns:p14="http://schemas.microsoft.com/office/powerpoint/2010/main" val="262193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WebSocket</a:t>
            </a:r>
            <a:r>
              <a:rPr lang="zh-CN" altLang="en-US" dirty="0" smtClean="0"/>
              <a:t>的支持</a:t>
            </a:r>
            <a:endParaRPr lang="zh-CN" altLang="en-US" dirty="0"/>
          </a:p>
        </p:txBody>
      </p:sp>
      <p:sp>
        <p:nvSpPr>
          <p:cNvPr id="3" name="内容占位符 2"/>
          <p:cNvSpPr>
            <a:spLocks noGrp="1"/>
          </p:cNvSpPr>
          <p:nvPr>
            <p:ph idx="1"/>
          </p:nvPr>
        </p:nvSpPr>
        <p:spPr/>
        <p:txBody>
          <a:bodyPr/>
          <a:lstStyle/>
          <a:p>
            <a:r>
              <a:rPr lang="en-US" altLang="zh-CN" dirty="0">
                <a:solidFill>
                  <a:schemeClr val="tx1"/>
                </a:solidFill>
              </a:rPr>
              <a:t>Tomcat </a:t>
            </a:r>
            <a:r>
              <a:rPr lang="zh-CN" altLang="en-US" dirty="0">
                <a:solidFill>
                  <a:schemeClr val="tx1"/>
                </a:solidFill>
              </a:rPr>
              <a:t>服务器 </a:t>
            </a:r>
            <a:r>
              <a:rPr lang="en-US" altLang="zh-CN" dirty="0">
                <a:solidFill>
                  <a:schemeClr val="tx1"/>
                </a:solidFill>
              </a:rPr>
              <a:t>7.0.5 </a:t>
            </a:r>
            <a:r>
              <a:rPr lang="zh-CN" altLang="en-US" dirty="0">
                <a:solidFill>
                  <a:schemeClr val="tx1"/>
                </a:solidFill>
              </a:rPr>
              <a:t>以上的版本都是标准 </a:t>
            </a:r>
            <a:r>
              <a:rPr lang="en-US" altLang="zh-CN" dirty="0">
                <a:solidFill>
                  <a:schemeClr val="tx1"/>
                </a:solidFill>
              </a:rPr>
              <a:t>JSR356 </a:t>
            </a:r>
            <a:r>
              <a:rPr lang="zh-CN" altLang="en-US" dirty="0">
                <a:solidFill>
                  <a:schemeClr val="tx1"/>
                </a:solidFill>
              </a:rPr>
              <a:t>规范实现，而 </a:t>
            </a:r>
            <a:r>
              <a:rPr lang="en-US" altLang="zh-CN" dirty="0">
                <a:solidFill>
                  <a:schemeClr val="tx1"/>
                </a:solidFill>
              </a:rPr>
              <a:t>7.0.2x/7.0.3X </a:t>
            </a:r>
            <a:r>
              <a:rPr lang="zh-CN" altLang="en-US" dirty="0">
                <a:solidFill>
                  <a:schemeClr val="tx1"/>
                </a:solidFill>
              </a:rPr>
              <a:t>的版本使用自定义 </a:t>
            </a:r>
            <a:r>
              <a:rPr lang="en-US" altLang="zh-CN" dirty="0">
                <a:solidFill>
                  <a:schemeClr val="tx1"/>
                </a:solidFill>
              </a:rPr>
              <a:t>API </a:t>
            </a:r>
            <a:r>
              <a:rPr lang="zh-CN" altLang="en-US" dirty="0">
                <a:solidFill>
                  <a:schemeClr val="tx1"/>
                </a:solidFill>
              </a:rPr>
              <a:t>（</a:t>
            </a:r>
            <a:r>
              <a:rPr lang="en-US" altLang="zh-CN" dirty="0" err="1">
                <a:solidFill>
                  <a:schemeClr val="tx1"/>
                </a:solidFill>
              </a:rPr>
              <a:t>WebSocketServlet</a:t>
            </a:r>
            <a:r>
              <a:rPr lang="en-US" altLang="zh-CN" dirty="0">
                <a:solidFill>
                  <a:schemeClr val="tx1"/>
                </a:solidFill>
              </a:rPr>
              <a:t> </a:t>
            </a:r>
            <a:r>
              <a:rPr lang="zh-CN" altLang="en-US" dirty="0">
                <a:solidFill>
                  <a:schemeClr val="tx1"/>
                </a:solidFill>
              </a:rPr>
              <a:t>和 </a:t>
            </a:r>
            <a:r>
              <a:rPr lang="en-US" altLang="zh-CN" dirty="0" err="1">
                <a:solidFill>
                  <a:schemeClr val="tx1"/>
                </a:solidFill>
              </a:rPr>
              <a:t>StreamInbound</a:t>
            </a:r>
            <a:r>
              <a:rPr lang="zh-CN" altLang="en-US" dirty="0">
                <a:solidFill>
                  <a:schemeClr val="tx1"/>
                </a:solidFill>
              </a:rPr>
              <a:t>， 前者是一个容器，用来初始化 </a:t>
            </a:r>
            <a:r>
              <a:rPr lang="en-US" altLang="zh-CN" dirty="0" err="1">
                <a:solidFill>
                  <a:schemeClr val="tx1"/>
                </a:solidFill>
              </a:rPr>
              <a:t>WebSocket</a:t>
            </a:r>
            <a:r>
              <a:rPr lang="en-US" altLang="zh-CN" dirty="0">
                <a:solidFill>
                  <a:schemeClr val="tx1"/>
                </a:solidFill>
              </a:rPr>
              <a:t> </a:t>
            </a:r>
            <a:r>
              <a:rPr lang="zh-CN" altLang="en-US" dirty="0">
                <a:solidFill>
                  <a:schemeClr val="tx1"/>
                </a:solidFill>
              </a:rPr>
              <a:t>环境；后者是用来具体处理 </a:t>
            </a:r>
            <a:r>
              <a:rPr lang="en-US" altLang="zh-CN" dirty="0" err="1">
                <a:solidFill>
                  <a:schemeClr val="tx1"/>
                </a:solidFill>
              </a:rPr>
              <a:t>WebSocket</a:t>
            </a:r>
            <a:r>
              <a:rPr lang="en-US" altLang="zh-CN" dirty="0">
                <a:solidFill>
                  <a:schemeClr val="tx1"/>
                </a:solidFill>
              </a:rPr>
              <a:t> </a:t>
            </a:r>
            <a:r>
              <a:rPr lang="zh-CN" altLang="en-US" dirty="0">
                <a:solidFill>
                  <a:schemeClr val="tx1"/>
                </a:solidFill>
              </a:rPr>
              <a:t>请求和响应</a:t>
            </a:r>
            <a:r>
              <a:rPr lang="zh-CN" altLang="en-US" dirty="0" smtClean="0">
                <a:solidFill>
                  <a:schemeClr val="tx1"/>
                </a:solidFill>
              </a:rPr>
              <a:t>）</a:t>
            </a:r>
            <a:endParaRPr lang="en-US" altLang="zh-CN" dirty="0" smtClean="0">
              <a:solidFill>
                <a:schemeClr val="tx1"/>
              </a:solidFill>
            </a:endParaRPr>
          </a:p>
          <a:p>
            <a:r>
              <a:rPr lang="en-US" altLang="zh-CN" dirty="0"/>
              <a:t>Java EE 7 </a:t>
            </a:r>
            <a:r>
              <a:rPr lang="zh-CN" altLang="en-US" dirty="0"/>
              <a:t>兼容的应用程序服务器都将有一个遵循 </a:t>
            </a:r>
            <a:r>
              <a:rPr lang="en-US" altLang="zh-CN" dirty="0"/>
              <a:t>JSR 356 </a:t>
            </a:r>
            <a:r>
              <a:rPr lang="zh-CN" altLang="en-US" dirty="0"/>
              <a:t>标准的 </a:t>
            </a:r>
            <a:r>
              <a:rPr lang="en-US" altLang="zh-CN" dirty="0" err="1"/>
              <a:t>WebSocket</a:t>
            </a:r>
            <a:r>
              <a:rPr lang="en-US" altLang="zh-CN" dirty="0"/>
              <a:t> </a:t>
            </a:r>
            <a:r>
              <a:rPr lang="zh-CN" altLang="en-US" dirty="0"/>
              <a:t>协议实现。</a:t>
            </a:r>
          </a:p>
        </p:txBody>
      </p:sp>
      <p:sp>
        <p:nvSpPr>
          <p:cNvPr id="4" name="文本框 3"/>
          <p:cNvSpPr txBox="1"/>
          <p:nvPr/>
        </p:nvSpPr>
        <p:spPr>
          <a:xfrm>
            <a:off x="714673" y="5837551"/>
            <a:ext cx="6137563" cy="646331"/>
          </a:xfrm>
          <a:prstGeom prst="rect">
            <a:avLst/>
          </a:prstGeom>
          <a:noFill/>
        </p:spPr>
        <p:txBody>
          <a:bodyPr wrap="square" rtlCol="0">
            <a:spAutoFit/>
          </a:bodyPr>
          <a:lstStyle/>
          <a:p>
            <a:r>
              <a:rPr lang="en-US" altLang="zh-CN" dirty="0">
                <a:hlinkClick r:id="rId2"/>
              </a:rPr>
              <a:t>http://</a:t>
            </a:r>
            <a:r>
              <a:rPr lang="en-US" altLang="zh-CN" dirty="0" smtClean="0">
                <a:hlinkClick r:id="rId2"/>
              </a:rPr>
              <a:t>docs.oracle.com/javaee/7/api/index.html?javax/websocket/server/package-summary.html</a:t>
            </a:r>
            <a:r>
              <a:rPr lang="en-US" altLang="zh-CN" dirty="0" smtClean="0"/>
              <a:t> </a:t>
            </a:r>
            <a:endParaRPr lang="zh-CN" altLang="en-US" dirty="0"/>
          </a:p>
        </p:txBody>
      </p:sp>
    </p:spTree>
    <p:extLst>
      <p:ext uri="{BB962C8B-B14F-4D97-AF65-F5344CB8AC3E}">
        <p14:creationId xmlns:p14="http://schemas.microsoft.com/office/powerpoint/2010/main" val="58296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icrosoft YaHei UI" panose="020B0503020204020204" pitchFamily="34" charset="-122"/>
                <a:ea typeface="Microsoft YaHei UI" panose="020B0503020204020204" pitchFamily="34" charset="-122"/>
              </a:rPr>
              <a:t>Socket</a:t>
            </a:r>
            <a:r>
              <a:rPr lang="zh-CN" altLang="en-US" dirty="0" smtClean="0">
                <a:latin typeface="Microsoft YaHei UI" panose="020B0503020204020204" pitchFamily="34" charset="-122"/>
                <a:ea typeface="Microsoft YaHei UI" panose="020B0503020204020204" pitchFamily="34" charset="-122"/>
              </a:rPr>
              <a:t>是什么？</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a:normAutofit/>
          </a:bodyPr>
          <a:lstStyle/>
          <a:p>
            <a:r>
              <a:rPr lang="en-US" altLang="zh-CN" dirty="0">
                <a:latin typeface="Microsoft YaHei UI" panose="020B0503020204020204" pitchFamily="34" charset="-122"/>
                <a:ea typeface="Microsoft YaHei UI" panose="020B0503020204020204" pitchFamily="34" charset="-122"/>
                <a:hlinkClick r:id="rId2"/>
              </a:rPr>
              <a:t>Socket</a:t>
            </a:r>
            <a:r>
              <a:rPr lang="zh-CN" altLang="en-US" dirty="0">
                <a:latin typeface="Microsoft YaHei UI" panose="020B0503020204020204" pitchFamily="34" charset="-122"/>
                <a:ea typeface="Microsoft YaHei UI" panose="020B0503020204020204" pitchFamily="34" charset="-122"/>
              </a:rPr>
              <a:t> 其实并不是一个协议。</a:t>
            </a:r>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是</a:t>
            </a:r>
            <a:r>
              <a:rPr lang="en-US" altLang="zh-CN" dirty="0">
                <a:latin typeface="Microsoft YaHei UI" panose="020B0503020204020204" pitchFamily="34" charset="-122"/>
                <a:ea typeface="Microsoft YaHei UI" panose="020B0503020204020204" pitchFamily="34" charset="-122"/>
              </a:rPr>
              <a:t>TCP/IP</a:t>
            </a:r>
            <a:r>
              <a:rPr lang="zh-CN" altLang="en-US" dirty="0">
                <a:latin typeface="Microsoft YaHei UI" panose="020B0503020204020204" pitchFamily="34" charset="-122"/>
                <a:ea typeface="Microsoft YaHei UI" panose="020B0503020204020204" pitchFamily="34" charset="-122"/>
              </a:rPr>
              <a:t>协议的一个十分流行的编程界面，用于两个程序通过一个双向的通信连接实现数据的交换。它工作在 </a:t>
            </a:r>
            <a:r>
              <a:rPr lang="en-US" altLang="zh-CN" dirty="0">
                <a:latin typeface="Microsoft YaHei UI" panose="020B0503020204020204" pitchFamily="34" charset="-122"/>
                <a:ea typeface="Microsoft YaHei UI" panose="020B0503020204020204" pitchFamily="34" charset="-122"/>
              </a:rPr>
              <a:t>OSI </a:t>
            </a:r>
            <a:r>
              <a:rPr lang="zh-CN" altLang="en-US" dirty="0">
                <a:latin typeface="Microsoft YaHei UI" panose="020B0503020204020204" pitchFamily="34" charset="-122"/>
                <a:ea typeface="Microsoft YaHei UI" panose="020B0503020204020204" pitchFamily="34" charset="-122"/>
              </a:rPr>
              <a:t>模型会话层（第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层），是为了方便大家直接使用更底层协议（一般是 </a:t>
            </a:r>
            <a:r>
              <a:rPr lang="en-US" altLang="zh-CN" dirty="0">
                <a:latin typeface="Microsoft YaHei UI" panose="020B0503020204020204" pitchFamily="34" charset="-122"/>
                <a:ea typeface="Microsoft YaHei UI" panose="020B0503020204020204" pitchFamily="34" charset="-122"/>
                <a:hlinkClick r:id="rId3"/>
              </a:rPr>
              <a:t>TCP</a:t>
            </a:r>
            <a:r>
              <a:rPr lang="zh-CN" altLang="en-US" dirty="0">
                <a:latin typeface="Microsoft YaHei UI" panose="020B0503020204020204" pitchFamily="34" charset="-122"/>
                <a:ea typeface="Microsoft YaHei UI" panose="020B0503020204020204" pitchFamily="34" charset="-122"/>
              </a:rPr>
              <a:t> 或 </a:t>
            </a:r>
            <a:r>
              <a:rPr lang="en-US" altLang="zh-CN" dirty="0">
                <a:latin typeface="Microsoft YaHei UI" panose="020B0503020204020204" pitchFamily="34" charset="-122"/>
                <a:ea typeface="Microsoft YaHei UI" panose="020B0503020204020204" pitchFamily="34" charset="-122"/>
                <a:hlinkClick r:id="rId4"/>
              </a:rPr>
              <a:t>UDP</a:t>
            </a:r>
            <a:r>
              <a:rPr lang="zh-CN" altLang="en-US" dirty="0">
                <a:latin typeface="Microsoft YaHei UI" panose="020B0503020204020204" pitchFamily="34" charset="-122"/>
                <a:ea typeface="Microsoft YaHei UI" panose="020B0503020204020204" pitchFamily="34" charset="-122"/>
              </a:rPr>
              <a:t> ）而存在的一个抽象层。</a:t>
            </a:r>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是应用层与</a:t>
            </a:r>
            <a:r>
              <a:rPr lang="en-US" altLang="zh-CN" dirty="0">
                <a:latin typeface="Microsoft YaHei UI" panose="020B0503020204020204" pitchFamily="34" charset="-122"/>
                <a:ea typeface="Microsoft YaHei UI" panose="020B0503020204020204" pitchFamily="34" charset="-122"/>
              </a:rPr>
              <a:t>TCP/IP</a:t>
            </a:r>
            <a:r>
              <a:rPr lang="zh-CN" altLang="en-US" dirty="0">
                <a:latin typeface="Microsoft YaHei UI" panose="020B0503020204020204" pitchFamily="34" charset="-122"/>
                <a:ea typeface="Microsoft YaHei UI" panose="020B0503020204020204" pitchFamily="34" charset="-122"/>
              </a:rPr>
              <a:t>协议族通信的中间软件抽象层，它是一组接口。在设计模式中，</a:t>
            </a:r>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其实就是一个门面模式，它把复杂的</a:t>
            </a:r>
            <a:r>
              <a:rPr lang="en-US" altLang="zh-CN" dirty="0">
                <a:latin typeface="Microsoft YaHei UI" panose="020B0503020204020204" pitchFamily="34" charset="-122"/>
                <a:ea typeface="Microsoft YaHei UI" panose="020B0503020204020204" pitchFamily="34" charset="-122"/>
              </a:rPr>
              <a:t>TCP/IP</a:t>
            </a:r>
            <a:r>
              <a:rPr lang="zh-CN" altLang="en-US" dirty="0">
                <a:latin typeface="Microsoft YaHei UI" panose="020B0503020204020204" pitchFamily="34" charset="-122"/>
                <a:ea typeface="Microsoft YaHei UI" panose="020B0503020204020204" pitchFamily="34" charset="-122"/>
              </a:rPr>
              <a:t>协议族隐藏在</a:t>
            </a:r>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接口后面，对用户来说，一组简单的接口就是全部，让</a:t>
            </a:r>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去组织数据，以符合指定的协议。</a:t>
            </a:r>
          </a:p>
        </p:txBody>
      </p:sp>
      <p:pic>
        <p:nvPicPr>
          <p:cNvPr id="4" name="图片 3"/>
          <p:cNvPicPr>
            <a:picLocks noChangeAspect="1"/>
          </p:cNvPicPr>
          <p:nvPr/>
        </p:nvPicPr>
        <p:blipFill>
          <a:blip r:embed="rId5"/>
          <a:stretch>
            <a:fillRect/>
          </a:stretch>
        </p:blipFill>
        <p:spPr>
          <a:xfrm>
            <a:off x="609599" y="609600"/>
            <a:ext cx="6347713" cy="5567352"/>
          </a:xfrm>
          <a:prstGeom prst="rect">
            <a:avLst/>
          </a:prstGeom>
        </p:spPr>
      </p:pic>
    </p:spTree>
    <p:extLst>
      <p:ext uri="{BB962C8B-B14F-4D97-AF65-F5344CB8AC3E}">
        <p14:creationId xmlns:p14="http://schemas.microsoft.com/office/powerpoint/2010/main" val="179722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UI" panose="020B0503020204020204" pitchFamily="34" charset="-122"/>
                <a:ea typeface="Microsoft YaHei UI" panose="020B0503020204020204" pitchFamily="34" charset="-122"/>
              </a:rPr>
              <a:t>Socket</a:t>
            </a:r>
            <a:r>
              <a:rPr lang="zh-CN" altLang="en-US" dirty="0">
                <a:latin typeface="Microsoft YaHei UI" panose="020B0503020204020204" pitchFamily="34" charset="-122"/>
                <a:ea typeface="Microsoft YaHei UI" panose="020B0503020204020204" pitchFamily="34" charset="-122"/>
              </a:rPr>
              <a:t>建立连接</a:t>
            </a:r>
          </a:p>
        </p:txBody>
      </p:sp>
      <p:sp>
        <p:nvSpPr>
          <p:cNvPr id="3" name="内容占位符 2"/>
          <p:cNvSpPr>
            <a:spLocks noGrp="1"/>
          </p:cNvSpPr>
          <p:nvPr>
            <p:ph idx="1"/>
          </p:nvPr>
        </p:nvSpPr>
        <p:spPr>
          <a:xfrm>
            <a:off x="609599" y="2970502"/>
            <a:ext cx="6347714" cy="3716049"/>
          </a:xfrm>
        </p:spPr>
        <p:txBody>
          <a:bodyPr>
            <a:normAutofit/>
          </a:bodyPr>
          <a:lstStyle/>
          <a:p>
            <a:pPr marL="0" indent="0">
              <a:buNone/>
            </a:pPr>
            <a:r>
              <a:rPr lang="en-US" altLang="zh-CN" b="1" dirty="0" smtClean="0">
                <a:latin typeface="Microsoft YaHei UI" panose="020B0503020204020204" pitchFamily="34" charset="-122"/>
                <a:ea typeface="Microsoft YaHei UI" panose="020B0503020204020204" pitchFamily="34" charset="-122"/>
              </a:rPr>
              <a:t>Socket</a:t>
            </a:r>
            <a:r>
              <a:rPr lang="zh-CN" altLang="en-US" b="1" dirty="0">
                <a:latin typeface="Microsoft YaHei UI" panose="020B0503020204020204" pitchFamily="34" charset="-122"/>
                <a:ea typeface="Microsoft YaHei UI" panose="020B0503020204020204" pitchFamily="34" charset="-122"/>
              </a:rPr>
              <a:t>中</a:t>
            </a:r>
            <a:r>
              <a:rPr lang="en-US" altLang="zh-CN" b="1" dirty="0">
                <a:latin typeface="Microsoft YaHei UI" panose="020B0503020204020204" pitchFamily="34" charset="-122"/>
                <a:ea typeface="Microsoft YaHei UI" panose="020B0503020204020204" pitchFamily="34" charset="-122"/>
              </a:rPr>
              <a:t>TCP</a:t>
            </a:r>
            <a:r>
              <a:rPr lang="zh-CN" altLang="en-US" b="1" dirty="0">
                <a:latin typeface="Microsoft YaHei UI" panose="020B0503020204020204" pitchFamily="34" charset="-122"/>
                <a:ea typeface="Microsoft YaHei UI" panose="020B0503020204020204" pitchFamily="34" charset="-122"/>
              </a:rPr>
              <a:t>的三次握手建立</a:t>
            </a:r>
            <a:r>
              <a:rPr lang="zh-CN" altLang="en-US" b="1" dirty="0" smtClean="0">
                <a:latin typeface="Microsoft YaHei UI" panose="020B0503020204020204" pitchFamily="34" charset="-122"/>
                <a:ea typeface="Microsoft YaHei UI" panose="020B0503020204020204" pitchFamily="34" charset="-122"/>
              </a:rPr>
              <a:t>连接</a:t>
            </a:r>
            <a:endParaRPr lang="en-US" altLang="zh-CN" dirty="0" smtClean="0">
              <a:latin typeface="Microsoft YaHei UI" panose="020B0503020204020204" pitchFamily="34" charset="-122"/>
              <a:ea typeface="Microsoft YaHei UI" panose="020B0503020204020204" pitchFamily="34" charset="-122"/>
            </a:endParaRPr>
          </a:p>
          <a:p>
            <a:pPr>
              <a:buFont typeface="+mj-ea"/>
              <a:buAutoNum type="circleNumDbPlain"/>
            </a:pPr>
            <a:r>
              <a:rPr lang="zh-CN" altLang="en-US" dirty="0" smtClean="0">
                <a:latin typeface="Microsoft YaHei UI" panose="020B0503020204020204" pitchFamily="34" charset="-122"/>
                <a:ea typeface="Microsoft YaHei UI" panose="020B0503020204020204" pitchFamily="34" charset="-122"/>
              </a:rPr>
              <a:t>第一次</a:t>
            </a:r>
            <a:r>
              <a:rPr lang="zh-CN" altLang="en-US" dirty="0">
                <a:latin typeface="Microsoft YaHei UI" panose="020B0503020204020204" pitchFamily="34" charset="-122"/>
                <a:ea typeface="Microsoft YaHei UI" panose="020B0503020204020204" pitchFamily="34" charset="-122"/>
              </a:rPr>
              <a:t>握手：客户端尝试连接服务器，向服务器</a:t>
            </a:r>
            <a:r>
              <a:rPr lang="zh-CN" altLang="en-US" dirty="0" smtClean="0">
                <a:latin typeface="Microsoft YaHei UI" panose="020B0503020204020204" pitchFamily="34" charset="-122"/>
                <a:ea typeface="Microsoft YaHei UI" panose="020B0503020204020204" pitchFamily="34" charset="-122"/>
              </a:rPr>
              <a:t>发送</a:t>
            </a:r>
            <a:r>
              <a:rPr lang="en-US" altLang="zh-CN" dirty="0" smtClean="0">
                <a:latin typeface="Microsoft YaHei UI" panose="020B0503020204020204" pitchFamily="34" charset="-122"/>
                <a:ea typeface="Microsoft YaHei UI" panose="020B0503020204020204" pitchFamily="34" charset="-122"/>
              </a:rPr>
              <a:t>SYN</a:t>
            </a:r>
            <a:r>
              <a:rPr lang="zh-CN" altLang="en-US" dirty="0" smtClean="0">
                <a:latin typeface="Microsoft YaHei UI" panose="020B0503020204020204" pitchFamily="34" charset="-122"/>
                <a:ea typeface="Microsoft YaHei UI" panose="020B0503020204020204" pitchFamily="34" charset="-122"/>
              </a:rPr>
              <a:t>包</a:t>
            </a:r>
            <a:r>
              <a:rPr lang="zh-CN" altLang="en-US" dirty="0">
                <a:latin typeface="Microsoft YaHei UI" panose="020B0503020204020204" pitchFamily="34" charset="-122"/>
                <a:ea typeface="Microsoft YaHei UI" panose="020B0503020204020204" pitchFamily="34" charset="-122"/>
              </a:rPr>
              <a:t>（同步序列编号</a:t>
            </a:r>
            <a:r>
              <a:rPr lang="en-US" altLang="zh-CN" b="1" dirty="0">
                <a:latin typeface="Microsoft YaHei UI" panose="020B0503020204020204" pitchFamily="34" charset="-122"/>
                <a:ea typeface="Microsoft YaHei UI" panose="020B0503020204020204" pitchFamily="34" charset="-122"/>
              </a:rPr>
              <a:t>Synchronize Sequence Numbers</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SYN=J</a:t>
            </a:r>
            <a:r>
              <a:rPr lang="zh-CN" altLang="en-US" dirty="0" smtClean="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客户端进入</a:t>
            </a:r>
            <a:r>
              <a:rPr lang="en-US" altLang="zh-CN" dirty="0">
                <a:latin typeface="Microsoft YaHei UI" panose="020B0503020204020204" pitchFamily="34" charset="-122"/>
                <a:ea typeface="Microsoft YaHei UI" panose="020B0503020204020204" pitchFamily="34" charset="-122"/>
              </a:rPr>
              <a:t>SYN_SEND</a:t>
            </a:r>
            <a:r>
              <a:rPr lang="zh-CN" altLang="en-US" dirty="0">
                <a:latin typeface="Microsoft YaHei UI" panose="020B0503020204020204" pitchFamily="34" charset="-122"/>
                <a:ea typeface="Microsoft YaHei UI" panose="020B0503020204020204" pitchFamily="34" charset="-122"/>
              </a:rPr>
              <a:t>状态等待服务器</a:t>
            </a:r>
            <a:r>
              <a:rPr lang="zh-CN" altLang="en-US" dirty="0" smtClean="0">
                <a:latin typeface="Microsoft YaHei UI" panose="020B0503020204020204" pitchFamily="34" charset="-122"/>
                <a:ea typeface="Microsoft YaHei UI" panose="020B0503020204020204" pitchFamily="34" charset="-122"/>
              </a:rPr>
              <a:t>确认</a:t>
            </a:r>
            <a:r>
              <a:rPr lang="zh-CN" altLang="en-US" dirty="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a:buFont typeface="+mj-ea"/>
              <a:buAutoNum type="circleNumDbPlain"/>
            </a:pPr>
            <a:r>
              <a:rPr lang="zh-CN" altLang="en-US" dirty="0" smtClean="0">
                <a:latin typeface="Microsoft YaHei UI" panose="020B0503020204020204" pitchFamily="34" charset="-122"/>
                <a:ea typeface="Microsoft YaHei UI" panose="020B0503020204020204" pitchFamily="34" charset="-122"/>
              </a:rPr>
              <a:t>第二</a:t>
            </a:r>
            <a:r>
              <a:rPr lang="zh-CN" altLang="en-US" dirty="0">
                <a:latin typeface="Microsoft YaHei UI" panose="020B0503020204020204" pitchFamily="34" charset="-122"/>
                <a:ea typeface="Microsoft YaHei UI" panose="020B0503020204020204" pitchFamily="34" charset="-122"/>
              </a:rPr>
              <a:t>次握手：服务器接收</a:t>
            </a:r>
            <a:r>
              <a:rPr lang="zh-CN" altLang="en-US" dirty="0" smtClean="0">
                <a:latin typeface="Microsoft YaHei UI" panose="020B0503020204020204" pitchFamily="34" charset="-122"/>
                <a:ea typeface="Microsoft YaHei UI" panose="020B0503020204020204" pitchFamily="34" charset="-122"/>
              </a:rPr>
              <a:t>客户端</a:t>
            </a:r>
            <a:r>
              <a:rPr lang="en-US" altLang="zh-CN" dirty="0" smtClean="0">
                <a:latin typeface="Microsoft YaHei UI" panose="020B0503020204020204" pitchFamily="34" charset="-122"/>
                <a:ea typeface="Microsoft YaHei UI" panose="020B0503020204020204" pitchFamily="34" charset="-122"/>
              </a:rPr>
              <a:t>SYN</a:t>
            </a:r>
            <a:r>
              <a:rPr lang="zh-CN" altLang="en-US" dirty="0" smtClean="0">
                <a:latin typeface="Microsoft YaHei UI" panose="020B0503020204020204" pitchFamily="34" charset="-122"/>
                <a:ea typeface="Microsoft YaHei UI" panose="020B0503020204020204" pitchFamily="34" charset="-122"/>
              </a:rPr>
              <a:t>包</a:t>
            </a:r>
            <a:r>
              <a:rPr lang="zh-CN" altLang="en-US" dirty="0">
                <a:latin typeface="Microsoft YaHei UI" panose="020B0503020204020204" pitchFamily="34" charset="-122"/>
                <a:ea typeface="Microsoft YaHei UI" panose="020B0503020204020204" pitchFamily="34" charset="-122"/>
              </a:rPr>
              <a:t>并确认</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ACK=J+1</a:t>
            </a:r>
            <a:r>
              <a:rPr lang="zh-CN" altLang="en-US" dirty="0">
                <a:latin typeface="Microsoft YaHei UI" panose="020B0503020204020204" pitchFamily="34" charset="-122"/>
                <a:ea typeface="Microsoft YaHei UI" panose="020B0503020204020204" pitchFamily="34" charset="-122"/>
              </a:rPr>
              <a:t>），同时向客户端发送一个</a:t>
            </a:r>
            <a:r>
              <a:rPr lang="en-US" altLang="zh-CN" dirty="0">
                <a:latin typeface="Microsoft YaHei UI" panose="020B0503020204020204" pitchFamily="34" charset="-122"/>
                <a:ea typeface="Microsoft YaHei UI" panose="020B0503020204020204" pitchFamily="34" charset="-122"/>
              </a:rPr>
              <a:t>SYN</a:t>
            </a:r>
            <a:r>
              <a:rPr lang="zh-CN" altLang="en-US" dirty="0">
                <a:latin typeface="Microsoft YaHei UI" panose="020B0503020204020204" pitchFamily="34" charset="-122"/>
                <a:ea typeface="Microsoft YaHei UI" panose="020B0503020204020204" pitchFamily="34" charset="-122"/>
              </a:rPr>
              <a:t>包</a:t>
            </a:r>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SYN=K</a:t>
            </a:r>
            <a:r>
              <a:rPr lang="zh-CN" altLang="en-US" dirty="0" smtClean="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即</a:t>
            </a:r>
            <a:r>
              <a:rPr lang="en-US" altLang="zh-CN" dirty="0">
                <a:latin typeface="Microsoft YaHei UI" panose="020B0503020204020204" pitchFamily="34" charset="-122"/>
                <a:ea typeface="Microsoft YaHei UI" panose="020B0503020204020204" pitchFamily="34" charset="-122"/>
              </a:rPr>
              <a:t>SYN+ACK</a:t>
            </a:r>
            <a:r>
              <a:rPr lang="zh-CN" altLang="en-US" dirty="0">
                <a:latin typeface="Microsoft YaHei UI" panose="020B0503020204020204" pitchFamily="34" charset="-122"/>
                <a:ea typeface="Microsoft YaHei UI" panose="020B0503020204020204" pitchFamily="34" charset="-122"/>
              </a:rPr>
              <a:t>包，此时服务器进入</a:t>
            </a:r>
            <a:r>
              <a:rPr lang="en-US" altLang="zh-CN" dirty="0">
                <a:latin typeface="Microsoft YaHei UI" panose="020B0503020204020204" pitchFamily="34" charset="-122"/>
                <a:ea typeface="Microsoft YaHei UI" panose="020B0503020204020204" pitchFamily="34" charset="-122"/>
              </a:rPr>
              <a:t>SYN_RECV</a:t>
            </a:r>
            <a:r>
              <a:rPr lang="zh-CN" altLang="en-US" dirty="0" smtClean="0">
                <a:latin typeface="Microsoft YaHei UI" panose="020B0503020204020204" pitchFamily="34" charset="-122"/>
                <a:ea typeface="Microsoft YaHei UI" panose="020B0503020204020204" pitchFamily="34" charset="-122"/>
              </a:rPr>
              <a:t>状态</a:t>
            </a:r>
            <a:r>
              <a:rPr lang="zh-CN" altLang="en-US" dirty="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a:buFont typeface="+mj-ea"/>
              <a:buAutoNum type="circleNumDbPlain"/>
            </a:pPr>
            <a:r>
              <a:rPr lang="zh-CN" altLang="en-US" dirty="0" smtClean="0">
                <a:latin typeface="Microsoft YaHei UI" panose="020B0503020204020204" pitchFamily="34" charset="-122"/>
                <a:ea typeface="Microsoft YaHei UI" panose="020B0503020204020204" pitchFamily="34" charset="-122"/>
              </a:rPr>
              <a:t>第三</a:t>
            </a:r>
            <a:r>
              <a:rPr lang="zh-CN" altLang="en-US" dirty="0">
                <a:latin typeface="Microsoft YaHei UI" panose="020B0503020204020204" pitchFamily="34" charset="-122"/>
                <a:ea typeface="Microsoft YaHei UI" panose="020B0503020204020204" pitchFamily="34" charset="-122"/>
              </a:rPr>
              <a:t>次握手：客户端收到服务器的</a:t>
            </a:r>
            <a:r>
              <a:rPr lang="en-US" altLang="zh-CN" dirty="0">
                <a:latin typeface="Microsoft YaHei UI" panose="020B0503020204020204" pitchFamily="34" charset="-122"/>
                <a:ea typeface="Microsoft YaHei UI" panose="020B0503020204020204" pitchFamily="34" charset="-122"/>
              </a:rPr>
              <a:t>SYN+ACK</a:t>
            </a:r>
            <a:r>
              <a:rPr lang="zh-CN" altLang="en-US" dirty="0">
                <a:latin typeface="Microsoft YaHei UI" panose="020B0503020204020204" pitchFamily="34" charset="-122"/>
                <a:ea typeface="Microsoft YaHei UI" panose="020B0503020204020204" pitchFamily="34" charset="-122"/>
              </a:rPr>
              <a:t>包，向服务器发送确认包</a:t>
            </a:r>
            <a:r>
              <a:rPr lang="en-US" altLang="zh-CN" dirty="0" smtClean="0">
                <a:latin typeface="Microsoft YaHei UI" panose="020B0503020204020204" pitchFamily="34" charset="-122"/>
                <a:ea typeface="Microsoft YaHei UI" panose="020B0503020204020204" pitchFamily="34" charset="-122"/>
              </a:rPr>
              <a:t>ACK(ACK=K+1</a:t>
            </a:r>
            <a:r>
              <a:rPr lang="zh-CN" altLang="en-US" dirty="0">
                <a:latin typeface="Microsoft YaHei UI" panose="020B0503020204020204" pitchFamily="34" charset="-122"/>
                <a:ea typeface="Microsoft YaHei UI" panose="020B0503020204020204" pitchFamily="34" charset="-122"/>
              </a:rPr>
              <a:t>），此包发送完毕，客户端和服务器进入</a:t>
            </a:r>
            <a:r>
              <a:rPr lang="en-US" altLang="zh-CN" dirty="0">
                <a:latin typeface="Microsoft YaHei UI" panose="020B0503020204020204" pitchFamily="34" charset="-122"/>
                <a:ea typeface="Microsoft YaHei UI" panose="020B0503020204020204" pitchFamily="34" charset="-122"/>
              </a:rPr>
              <a:t>ESTABLISHED</a:t>
            </a:r>
            <a:r>
              <a:rPr lang="zh-CN" altLang="en-US" dirty="0">
                <a:latin typeface="Microsoft YaHei UI" panose="020B0503020204020204" pitchFamily="34" charset="-122"/>
                <a:ea typeface="Microsoft YaHei UI" panose="020B0503020204020204" pitchFamily="34" charset="-122"/>
              </a:rPr>
              <a:t>状态，完成三次</a:t>
            </a:r>
            <a:r>
              <a:rPr lang="zh-CN" altLang="en-US" dirty="0" smtClean="0">
                <a:latin typeface="Microsoft YaHei UI" panose="020B0503020204020204" pitchFamily="34" charset="-122"/>
                <a:ea typeface="Microsoft YaHei UI" panose="020B0503020204020204" pitchFamily="34" charset="-122"/>
              </a:rPr>
              <a:t>握手</a:t>
            </a:r>
            <a:r>
              <a:rPr lang="zh-CN" altLang="en-US" dirty="0">
                <a:latin typeface="Microsoft YaHei UI" panose="020B0503020204020204" pitchFamily="34" charset="-122"/>
                <a:ea typeface="Microsoft YaHei UI" panose="020B0503020204020204" pitchFamily="34" charset="-122"/>
              </a:rPr>
              <a:t>。</a:t>
            </a:r>
          </a:p>
          <a:p>
            <a:endParaRPr lang="zh-CN" altLang="en-US" dirty="0">
              <a:latin typeface="Microsoft YaHei UI" panose="020B0503020204020204" pitchFamily="34" charset="-122"/>
              <a:ea typeface="Microsoft YaHei UI" panose="020B0503020204020204" pitchFamily="34" charset="-122"/>
            </a:endParaRPr>
          </a:p>
        </p:txBody>
      </p:sp>
      <p:sp>
        <p:nvSpPr>
          <p:cNvPr id="5" name="文本框 4"/>
          <p:cNvSpPr txBox="1"/>
          <p:nvPr/>
        </p:nvSpPr>
        <p:spPr>
          <a:xfrm>
            <a:off x="609599" y="1588854"/>
            <a:ext cx="6562726" cy="1200329"/>
          </a:xfrm>
          <a:prstGeom prst="rect">
            <a:avLst/>
          </a:prstGeom>
          <a:noFill/>
        </p:spPr>
        <p:txBody>
          <a:bodyPr wrap="square" rtlCol="0">
            <a:spAutoFit/>
          </a:bodyPr>
          <a:lstStyle/>
          <a:p>
            <a:r>
              <a:rPr lang="zh-CN" altLang="en-US" dirty="0">
                <a:latin typeface="Microsoft YaHei UI" panose="020B0503020204020204" pitchFamily="34" charset="-122"/>
                <a:ea typeface="Microsoft YaHei UI" panose="020B0503020204020204" pitchFamily="34" charset="-122"/>
              </a:rPr>
              <a:t>根据连接启动的方式以及本地</a:t>
            </a:r>
            <a:r>
              <a:rPr lang="zh-CN" altLang="en-US" dirty="0">
                <a:latin typeface="Microsoft YaHei UI" panose="020B0503020204020204" pitchFamily="34" charset="-122"/>
                <a:ea typeface="Microsoft YaHei UI" panose="020B0503020204020204" pitchFamily="34" charset="-122"/>
                <a:hlinkClick r:id="rId3"/>
              </a:rPr>
              <a:t>套接字</a:t>
            </a:r>
            <a:r>
              <a:rPr lang="zh-CN" altLang="en-US" dirty="0">
                <a:latin typeface="Microsoft YaHei UI" panose="020B0503020204020204" pitchFamily="34" charset="-122"/>
                <a:ea typeface="Microsoft YaHei UI" panose="020B0503020204020204" pitchFamily="34" charset="-122"/>
              </a:rPr>
              <a:t>要连接的目标，套接字之间的连接过程可以分为三个步骤：</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hlinkClick r:id="rId4"/>
              </a:rPr>
              <a:t>服务器</a:t>
            </a:r>
            <a:r>
              <a:rPr lang="zh-CN" altLang="en-US" dirty="0">
                <a:latin typeface="Microsoft YaHei UI" panose="020B0503020204020204" pitchFamily="34" charset="-122"/>
                <a:ea typeface="Microsoft YaHei UI" panose="020B0503020204020204" pitchFamily="34" charset="-122"/>
              </a:rPr>
              <a:t>监听，客户端请求，连接确认。</a:t>
            </a:r>
            <a:endParaRPr lang="en-US" altLang="zh-CN" dirty="0">
              <a:latin typeface="Microsoft YaHei UI" panose="020B0503020204020204" pitchFamily="34" charset="-122"/>
              <a:ea typeface="Microsoft YaHei UI" panose="020B0503020204020204" pitchFamily="34" charset="-122"/>
            </a:endParaRPr>
          </a:p>
          <a:p>
            <a:endParaRPr lang="zh-CN" altLang="en-US" dirty="0"/>
          </a:p>
        </p:txBody>
      </p:sp>
      <p:pic>
        <p:nvPicPr>
          <p:cNvPr id="4" name="内容占位符 3"/>
          <p:cNvPicPr>
            <a:picLocks noChangeAspect="1"/>
          </p:cNvPicPr>
          <p:nvPr/>
        </p:nvPicPr>
        <p:blipFill>
          <a:blip r:embed="rId5"/>
          <a:stretch>
            <a:fillRect/>
          </a:stretch>
        </p:blipFill>
        <p:spPr>
          <a:xfrm>
            <a:off x="713390" y="203200"/>
            <a:ext cx="6140129" cy="3224976"/>
          </a:xfrm>
          <a:prstGeom prst="rect">
            <a:avLst/>
          </a:prstGeom>
        </p:spPr>
      </p:pic>
    </p:spTree>
    <p:extLst>
      <p:ext uri="{BB962C8B-B14F-4D97-AF65-F5344CB8AC3E}">
        <p14:creationId xmlns:p14="http://schemas.microsoft.com/office/powerpoint/2010/main" val="191906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              是什么？</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a:lstStyle/>
          <a:p>
            <a:r>
              <a:rPr lang="en-US" altLang="zh-CN" dirty="0" err="1">
                <a:latin typeface="Microsoft YaHei UI" panose="020B0503020204020204" pitchFamily="34" charset="-122"/>
                <a:ea typeface="Microsoft YaHei UI" panose="020B0503020204020204" pitchFamily="34" charset="-122"/>
              </a:rPr>
              <a:t>Wireshark</a:t>
            </a:r>
            <a:r>
              <a:rPr lang="zh-CN" altLang="en-US" dirty="0">
                <a:latin typeface="Microsoft YaHei UI" panose="020B0503020204020204" pitchFamily="34" charset="-122"/>
                <a:ea typeface="Microsoft YaHei UI" panose="020B0503020204020204" pitchFamily="34" charset="-122"/>
              </a:rPr>
              <a:t>（前称</a:t>
            </a:r>
            <a:r>
              <a:rPr lang="en-US" altLang="zh-CN" dirty="0">
                <a:latin typeface="Microsoft YaHei UI" panose="020B0503020204020204" pitchFamily="34" charset="-122"/>
                <a:ea typeface="Microsoft YaHei UI" panose="020B0503020204020204" pitchFamily="34" charset="-122"/>
              </a:rPr>
              <a:t>Ethereal</a:t>
            </a:r>
            <a:r>
              <a:rPr lang="zh-CN" altLang="en-US" dirty="0">
                <a:latin typeface="Microsoft YaHei UI" panose="020B0503020204020204" pitchFamily="34" charset="-122"/>
                <a:ea typeface="Microsoft YaHei UI" panose="020B0503020204020204" pitchFamily="34" charset="-122"/>
              </a:rPr>
              <a:t>）是一个网络封包分析软件。网络封包分析软件的功能是撷取网络封包，并尽可能显示出最为详细的网络封包资料。</a:t>
            </a:r>
            <a:r>
              <a:rPr lang="en-US" altLang="zh-CN" dirty="0" err="1">
                <a:latin typeface="Microsoft YaHei UI" panose="020B0503020204020204" pitchFamily="34" charset="-122"/>
                <a:ea typeface="Microsoft YaHei UI" panose="020B0503020204020204" pitchFamily="34" charset="-122"/>
              </a:rPr>
              <a:t>Wireshark</a:t>
            </a:r>
            <a:r>
              <a:rPr lang="zh-CN" altLang="en-US" dirty="0">
                <a:latin typeface="Microsoft YaHei UI" panose="020B0503020204020204" pitchFamily="34" charset="-122"/>
                <a:ea typeface="Microsoft YaHei UI" panose="020B0503020204020204" pitchFamily="34" charset="-122"/>
              </a:rPr>
              <a:t>使用</a:t>
            </a:r>
            <a:r>
              <a:rPr lang="en-US" altLang="zh-CN" b="1" dirty="0" err="1">
                <a:latin typeface="Microsoft YaHei UI" panose="020B0503020204020204" pitchFamily="34" charset="-122"/>
                <a:ea typeface="Microsoft YaHei UI" panose="020B0503020204020204" pitchFamily="34" charset="-122"/>
              </a:rPr>
              <a:t>WinPCAP</a:t>
            </a:r>
            <a:r>
              <a:rPr lang="zh-CN" altLang="en-US" dirty="0">
                <a:latin typeface="Microsoft YaHei UI" panose="020B0503020204020204" pitchFamily="34" charset="-122"/>
                <a:ea typeface="Microsoft YaHei UI" panose="020B0503020204020204" pitchFamily="34" charset="-122"/>
              </a:rPr>
              <a:t>作为接口，直接与网卡进行数据报文交换。</a:t>
            </a:r>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In the past, such tools were either very expensive, proprietary, or both. However, with the advent of </a:t>
            </a:r>
            <a:r>
              <a:rPr lang="en-US" altLang="zh-CN" dirty="0" err="1">
                <a:latin typeface="Microsoft YaHei UI" panose="020B0503020204020204" pitchFamily="34" charset="-122"/>
                <a:ea typeface="Microsoft YaHei UI" panose="020B0503020204020204" pitchFamily="34" charset="-122"/>
              </a:rPr>
              <a:t>Wireshark</a:t>
            </a:r>
            <a:r>
              <a:rPr lang="en-US" altLang="zh-CN" dirty="0">
                <a:latin typeface="Microsoft YaHei UI" panose="020B0503020204020204" pitchFamily="34" charset="-122"/>
                <a:ea typeface="Microsoft YaHei UI" panose="020B0503020204020204" pitchFamily="34" charset="-122"/>
              </a:rPr>
              <a:t>, all that has changed.</a:t>
            </a:r>
          </a:p>
          <a:p>
            <a:r>
              <a:rPr lang="en-US" altLang="zh-CN" dirty="0" err="1">
                <a:latin typeface="Microsoft YaHei UI" panose="020B0503020204020204" pitchFamily="34" charset="-122"/>
                <a:ea typeface="Microsoft YaHei UI" panose="020B0503020204020204" pitchFamily="34" charset="-122"/>
              </a:rPr>
              <a:t>Wireshark</a:t>
            </a:r>
            <a:r>
              <a:rPr lang="en-US" altLang="zh-CN" dirty="0">
                <a:latin typeface="Microsoft YaHei UI" panose="020B0503020204020204" pitchFamily="34" charset="-122"/>
                <a:ea typeface="Microsoft YaHei UI" panose="020B0503020204020204" pitchFamily="34" charset="-122"/>
              </a:rPr>
              <a:t> is perhaps one of the best open source packet analyzers available today.</a:t>
            </a:r>
          </a:p>
          <a:p>
            <a:r>
              <a:rPr lang="zh-CN" altLang="en-US" dirty="0">
                <a:latin typeface="Microsoft YaHei UI" panose="020B0503020204020204" pitchFamily="34" charset="-122"/>
                <a:ea typeface="Microsoft YaHei UI" panose="020B0503020204020204" pitchFamily="34" charset="-122"/>
              </a:rPr>
              <a:t>官方文档地址：</a:t>
            </a:r>
            <a:r>
              <a:rPr lang="en-US" altLang="zh-CN" dirty="0">
                <a:latin typeface="Microsoft YaHei UI" panose="020B0503020204020204" pitchFamily="34" charset="-122"/>
                <a:ea typeface="Microsoft YaHei UI" panose="020B0503020204020204" pitchFamily="34" charset="-122"/>
                <a:hlinkClick r:id="rId3"/>
              </a:rPr>
              <a:t>https://www.wireshark.org/docs/wsug_html/#ChIntroWhatIs</a:t>
            </a:r>
            <a:endParaRPr lang="zh-CN" altLang="en-US"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stretch>
            <a:fillRect/>
          </a:stretch>
        </p:blipFill>
        <p:spPr>
          <a:xfrm>
            <a:off x="633663" y="478922"/>
            <a:ext cx="1924050" cy="742950"/>
          </a:xfrm>
          <a:prstGeom prst="rect">
            <a:avLst/>
          </a:prstGeom>
        </p:spPr>
      </p:pic>
    </p:spTree>
    <p:extLst>
      <p:ext uri="{BB962C8B-B14F-4D97-AF65-F5344CB8AC3E}">
        <p14:creationId xmlns:p14="http://schemas.microsoft.com/office/powerpoint/2010/main" val="111098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icrosoft YaHei UI" panose="020B0503020204020204" pitchFamily="34" charset="-122"/>
                <a:ea typeface="Microsoft YaHei UI" panose="020B0503020204020204" pitchFamily="34" charset="-122"/>
              </a:rPr>
              <a:t>Wireshark</a:t>
            </a:r>
            <a:r>
              <a:rPr lang="zh-CN" altLang="en-US" dirty="0" smtClean="0">
                <a:latin typeface="Microsoft YaHei UI" panose="020B0503020204020204" pitchFamily="34" charset="-122"/>
                <a:ea typeface="Microsoft YaHei UI" panose="020B0503020204020204" pitchFamily="34" charset="-122"/>
              </a:rPr>
              <a:t>过滤器</a:t>
            </a:r>
            <a:endParaRPr lang="zh-CN" altLang="en-US" dirty="0"/>
          </a:p>
        </p:txBody>
      </p:sp>
      <p:sp>
        <p:nvSpPr>
          <p:cNvPr id="3" name="内容占位符 2"/>
          <p:cNvSpPr>
            <a:spLocks noGrp="1"/>
          </p:cNvSpPr>
          <p:nvPr>
            <p:ph idx="1"/>
          </p:nvPr>
        </p:nvSpPr>
        <p:spPr>
          <a:xfrm>
            <a:off x="609598" y="2246854"/>
            <a:ext cx="6347714" cy="3880773"/>
          </a:xfrm>
        </p:spPr>
        <p:txBody>
          <a:bodyPr/>
          <a:lstStyle/>
          <a:p>
            <a:r>
              <a:rPr lang="en-US" altLang="zh-CN" sz="2800" dirty="0" err="1" smtClean="0"/>
              <a:t>CaptureFilters</a:t>
            </a:r>
            <a:endParaRPr lang="en-US" altLang="zh-CN" sz="2800" dirty="0" smtClean="0"/>
          </a:p>
          <a:p>
            <a:pPr marL="0" indent="0">
              <a:buNone/>
            </a:pPr>
            <a:r>
              <a:rPr lang="en-US" altLang="zh-CN" sz="2800" dirty="0"/>
              <a:t>	</a:t>
            </a:r>
            <a:r>
              <a:rPr lang="zh-CN" altLang="en-US" sz="2400" dirty="0" smtClean="0"/>
              <a:t>通过表达式抓取满足条件的数据包</a:t>
            </a:r>
            <a:endParaRPr lang="en-US" altLang="zh-CN" sz="2400" dirty="0" smtClean="0"/>
          </a:p>
          <a:p>
            <a:pPr marL="0" indent="0">
              <a:buNone/>
            </a:pPr>
            <a:r>
              <a:rPr lang="en-US" altLang="zh-CN" dirty="0" smtClean="0"/>
              <a:t>		</a:t>
            </a:r>
            <a:r>
              <a:rPr lang="zh-CN" altLang="en-US" dirty="0" smtClean="0"/>
              <a:t>网络</a:t>
            </a:r>
            <a:r>
              <a:rPr lang="zh-CN" altLang="en-US" dirty="0"/>
              <a:t>流量特别大时，需要有针对性抓取指定</a:t>
            </a:r>
            <a:r>
              <a:rPr lang="zh-CN" altLang="en-US" dirty="0" smtClean="0"/>
              <a:t>数据包</a:t>
            </a:r>
            <a:r>
              <a:rPr lang="en-US" altLang="zh-CN" dirty="0" smtClean="0"/>
              <a:t>	</a:t>
            </a:r>
            <a:r>
              <a:rPr lang="zh-CN" altLang="en-US" dirty="0" smtClean="0"/>
              <a:t>时</a:t>
            </a:r>
            <a:r>
              <a:rPr lang="zh-CN" altLang="en-US" dirty="0"/>
              <a:t>推荐使用。</a:t>
            </a:r>
            <a:endParaRPr lang="en-US" altLang="zh-CN" dirty="0"/>
          </a:p>
          <a:p>
            <a:r>
              <a:rPr lang="en-US" altLang="zh-CN" sz="2800" dirty="0" err="1" smtClean="0">
                <a:latin typeface="Microsoft YaHei UI" panose="020B0503020204020204" pitchFamily="34" charset="-122"/>
                <a:ea typeface="Microsoft YaHei UI" panose="020B0503020204020204" pitchFamily="34" charset="-122"/>
              </a:rPr>
              <a:t>DisplayFilters</a:t>
            </a:r>
            <a:endParaRPr lang="en-US" altLang="zh-CN" sz="2800" dirty="0" smtClean="0">
              <a:latin typeface="Microsoft YaHei UI" panose="020B0503020204020204" pitchFamily="34" charset="-122"/>
              <a:ea typeface="Microsoft YaHei UI" panose="020B0503020204020204" pitchFamily="34" charset="-122"/>
            </a:endParaRPr>
          </a:p>
          <a:p>
            <a:pPr marL="0" indent="0">
              <a:buNone/>
            </a:pPr>
            <a:r>
              <a:rPr lang="en-US" altLang="zh-CN" sz="28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通过表达式显示满足条件的数据包</a:t>
            </a:r>
            <a:endParaRPr lang="en-US" altLang="zh-CN" sz="2400" dirty="0"/>
          </a:p>
          <a:p>
            <a:pPr marL="0" indent="0">
              <a:buNone/>
            </a:pPr>
            <a:r>
              <a:rPr lang="en-US" altLang="zh-CN" dirty="0" smtClean="0"/>
              <a:t>		</a:t>
            </a:r>
            <a:r>
              <a:rPr lang="zh-CN" altLang="en-US" dirty="0" smtClean="0"/>
              <a:t>流量不大时，方便同时</a:t>
            </a:r>
            <a:r>
              <a:rPr lang="zh-CN" altLang="en-US" dirty="0"/>
              <a:t>分析多种</a:t>
            </a:r>
            <a:r>
              <a:rPr lang="zh-CN" altLang="en-US" dirty="0" smtClean="0"/>
              <a:t>数据包，开发时常</a:t>
            </a:r>
            <a:r>
              <a:rPr lang="en-US" altLang="zh-CN" dirty="0" smtClean="0"/>
              <a:t>	</a:t>
            </a:r>
            <a:r>
              <a:rPr lang="zh-CN" altLang="en-US" dirty="0" smtClean="0"/>
              <a:t>用，表达式语法简单。</a:t>
            </a:r>
            <a:endParaRPr lang="zh-CN" altLang="en-US" dirty="0"/>
          </a:p>
        </p:txBody>
      </p:sp>
    </p:spTree>
    <p:extLst>
      <p:ext uri="{BB962C8B-B14F-4D97-AF65-F5344CB8AC3E}">
        <p14:creationId xmlns:p14="http://schemas.microsoft.com/office/powerpoint/2010/main" val="66417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4859548" cy="1320800"/>
          </a:xfrm>
        </p:spPr>
        <p:txBody>
          <a:bodyPr>
            <a:normAutofit/>
          </a:bodyPr>
          <a:lstStyle/>
          <a:p>
            <a:r>
              <a:rPr lang="en-US" altLang="zh-CN" sz="2800" dirty="0" err="1" smtClean="0"/>
              <a:t>CaptureFilters</a:t>
            </a:r>
            <a:r>
              <a:rPr lang="en-US" altLang="zh-CN" sz="2800" dirty="0" smtClean="0"/>
              <a:t>-</a:t>
            </a:r>
            <a:r>
              <a:rPr lang="en-US" altLang="zh-CN" sz="2800" dirty="0"/>
              <a:t>Berkeley Packet Filter</a:t>
            </a:r>
            <a:endParaRPr lang="zh-CN" altLang="en-US" sz="2800" dirty="0"/>
          </a:p>
        </p:txBody>
      </p:sp>
      <p:sp>
        <p:nvSpPr>
          <p:cNvPr id="3" name="内容占位符 2"/>
          <p:cNvSpPr>
            <a:spLocks noGrp="1"/>
          </p:cNvSpPr>
          <p:nvPr>
            <p:ph idx="1"/>
          </p:nvPr>
        </p:nvSpPr>
        <p:spPr>
          <a:xfrm>
            <a:off x="609599" y="1656272"/>
            <a:ext cx="6347714" cy="4385091"/>
          </a:xfrm>
        </p:spPr>
        <p:txBody>
          <a:bodyPr>
            <a:normAutofit/>
          </a:bodyPr>
          <a:lstStyle/>
          <a:p>
            <a:r>
              <a:rPr lang="en-US" altLang="zh-CN" dirty="0" smtClean="0"/>
              <a:t>BPF</a:t>
            </a:r>
            <a:r>
              <a:rPr lang="zh-CN" altLang="en-US" dirty="0" smtClean="0"/>
              <a:t>是</a:t>
            </a:r>
            <a:r>
              <a:rPr lang="zh-CN" altLang="en-US" dirty="0"/>
              <a:t>一个工作在</a:t>
            </a:r>
            <a:r>
              <a:rPr lang="zh-CN" altLang="en-US" dirty="0">
                <a:hlinkClick r:id="rId2"/>
              </a:rPr>
              <a:t>操作系统内核</a:t>
            </a:r>
            <a:r>
              <a:rPr lang="zh-CN" altLang="en-US" dirty="0"/>
              <a:t>的数据包捕获机制</a:t>
            </a:r>
            <a:r>
              <a:rPr lang="zh-CN" altLang="en-US" dirty="0" smtClean="0"/>
              <a:t>，它先</a:t>
            </a:r>
            <a:r>
              <a:rPr lang="zh-CN" altLang="en-US" dirty="0"/>
              <a:t>将</a:t>
            </a:r>
            <a:r>
              <a:rPr lang="zh-CN" altLang="en-US" dirty="0">
                <a:hlinkClick r:id="rId3"/>
              </a:rPr>
              <a:t>链路层</a:t>
            </a:r>
            <a:r>
              <a:rPr lang="zh-CN" altLang="en-US" dirty="0"/>
              <a:t>的数据包捕获再过滤，最后提供给</a:t>
            </a:r>
            <a:r>
              <a:rPr lang="zh-CN" altLang="en-US" dirty="0">
                <a:hlinkClick r:id="rId4"/>
              </a:rPr>
              <a:t>应用层</a:t>
            </a:r>
            <a:r>
              <a:rPr lang="zh-CN" altLang="en-US" dirty="0"/>
              <a:t>特定的过滤后的数据包</a:t>
            </a:r>
            <a:r>
              <a:rPr lang="zh-CN" altLang="en-US" dirty="0" smtClean="0"/>
              <a:t>。</a:t>
            </a:r>
            <a:endParaRPr lang="en-US" altLang="zh-CN" dirty="0" smtClean="0"/>
          </a:p>
          <a:p>
            <a:r>
              <a:rPr lang="zh-CN" altLang="en-US" dirty="0" smtClean="0"/>
              <a:t>“</a:t>
            </a:r>
            <a:r>
              <a:rPr lang="zh-CN" altLang="en-US" dirty="0"/>
              <a:t>伯克利包过滤”语法。使用</a:t>
            </a:r>
            <a:r>
              <a:rPr lang="en-US" altLang="zh-CN" dirty="0"/>
              <a:t>BPF</a:t>
            </a:r>
            <a:r>
              <a:rPr lang="zh-CN" altLang="en-US" dirty="0"/>
              <a:t>过滤规则，你可以确定该获取和检查哪些流量，忽略哪些流量</a:t>
            </a:r>
            <a:r>
              <a:rPr lang="zh-CN" altLang="en-US" dirty="0" smtClean="0"/>
              <a:t>。</a:t>
            </a:r>
            <a:endParaRPr lang="en-US" altLang="zh-CN" dirty="0" smtClean="0"/>
          </a:p>
          <a:p>
            <a:pPr marL="0" indent="0">
              <a:buNone/>
            </a:pPr>
            <a:endParaRPr lang="en-US" altLang="zh-CN" dirty="0" smtClean="0"/>
          </a:p>
          <a:p>
            <a:pPr marL="0" indent="0">
              <a:buNone/>
            </a:pPr>
            <a:r>
              <a:rPr lang="en-US" altLang="zh-CN" dirty="0"/>
              <a:t>	</a:t>
            </a:r>
          </a:p>
          <a:p>
            <a:endParaRPr lang="en-US" altLang="zh-CN" dirty="0" smtClean="0"/>
          </a:p>
          <a:p>
            <a:endParaRPr lang="en-US" altLang="zh-CN" dirty="0"/>
          </a:p>
          <a:p>
            <a:endParaRPr lang="en-US" altLang="zh-CN" dirty="0" smtClean="0"/>
          </a:p>
          <a:p>
            <a:endParaRPr lang="en-US" altLang="zh-CN" dirty="0" smtClean="0"/>
          </a:p>
        </p:txBody>
      </p:sp>
      <p:sp>
        <p:nvSpPr>
          <p:cNvPr id="5" name="文本框 4"/>
          <p:cNvSpPr txBox="1"/>
          <p:nvPr/>
        </p:nvSpPr>
        <p:spPr>
          <a:xfrm>
            <a:off x="825542" y="6211669"/>
            <a:ext cx="6996146" cy="646331"/>
          </a:xfrm>
          <a:prstGeom prst="rect">
            <a:avLst/>
          </a:prstGeom>
          <a:noFill/>
        </p:spPr>
        <p:txBody>
          <a:bodyPr wrap="none" rtlCol="0">
            <a:spAutoFit/>
          </a:bodyPr>
          <a:lstStyle/>
          <a:p>
            <a:r>
              <a:rPr lang="en-US" altLang="zh-CN" dirty="0">
                <a:hlinkClick r:id="rId5"/>
              </a:rPr>
              <a:t>https://wiki.wireshark.org/CaptureFilters#Further_Information</a:t>
            </a:r>
            <a:endParaRPr lang="zh-CN" altLang="en-US" dirty="0"/>
          </a:p>
          <a:p>
            <a:endParaRPr lang="zh-CN" altLang="en-US" dirty="0"/>
          </a:p>
        </p:txBody>
      </p:sp>
      <p:pic>
        <p:nvPicPr>
          <p:cNvPr id="7" name="图片 6"/>
          <p:cNvPicPr>
            <a:picLocks noChangeAspect="1"/>
          </p:cNvPicPr>
          <p:nvPr/>
        </p:nvPicPr>
        <p:blipFill>
          <a:blip r:embed="rId6"/>
          <a:stretch>
            <a:fillRect/>
          </a:stretch>
        </p:blipFill>
        <p:spPr>
          <a:xfrm>
            <a:off x="825541" y="3241531"/>
            <a:ext cx="5353585" cy="2930003"/>
          </a:xfrm>
          <a:prstGeom prst="rect">
            <a:avLst/>
          </a:prstGeom>
        </p:spPr>
      </p:pic>
    </p:spTree>
    <p:extLst>
      <p:ext uri="{BB962C8B-B14F-4D97-AF65-F5344CB8AC3E}">
        <p14:creationId xmlns:p14="http://schemas.microsoft.com/office/powerpoint/2010/main" val="323223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CaptureFilters</a:t>
            </a:r>
            <a:r>
              <a:rPr lang="zh-CN" altLang="en-US" dirty="0"/>
              <a:t>例子</a:t>
            </a:r>
          </a:p>
        </p:txBody>
      </p:sp>
      <p:sp>
        <p:nvSpPr>
          <p:cNvPr id="3" name="内容占位符 2"/>
          <p:cNvSpPr>
            <a:spLocks noGrp="1"/>
          </p:cNvSpPr>
          <p:nvPr>
            <p:ph idx="1"/>
          </p:nvPr>
        </p:nvSpPr>
        <p:spPr>
          <a:xfrm>
            <a:off x="609597" y="1522236"/>
            <a:ext cx="7550991" cy="4982081"/>
          </a:xfrm>
        </p:spPr>
        <p:txBody>
          <a:bodyPr>
            <a:normAutofit lnSpcReduction="10000"/>
          </a:bodyPr>
          <a:lstStyle/>
          <a:p>
            <a:r>
              <a:rPr lang="zh-CN" altLang="en-US" dirty="0" smtClean="0"/>
              <a:t>过滤</a:t>
            </a:r>
            <a:r>
              <a:rPr lang="en-US" altLang="zh-CN" dirty="0" smtClean="0"/>
              <a:t>MAC</a:t>
            </a:r>
            <a:r>
              <a:rPr lang="zh-CN" altLang="en-US" dirty="0" smtClean="0"/>
              <a:t>地址</a:t>
            </a:r>
            <a:endParaRPr lang="en-US" altLang="zh-CN" dirty="0" smtClean="0"/>
          </a:p>
          <a:p>
            <a:pPr marL="0" indent="0">
              <a:buNone/>
            </a:pPr>
            <a:r>
              <a:rPr lang="en-US" altLang="zh-CN" dirty="0" smtClean="0"/>
              <a:t>ether host 00:88:ca:86:8f:0d </a:t>
            </a:r>
          </a:p>
          <a:p>
            <a:r>
              <a:rPr lang="zh-CN" altLang="en-US" dirty="0" smtClean="0"/>
              <a:t>过滤</a:t>
            </a:r>
            <a:r>
              <a:rPr lang="en-US" altLang="zh-CN" dirty="0" smtClean="0"/>
              <a:t>IP</a:t>
            </a:r>
            <a:r>
              <a:rPr lang="zh-CN" altLang="en-US" dirty="0" smtClean="0"/>
              <a:t>地址</a:t>
            </a:r>
            <a:endParaRPr lang="en-US" altLang="zh-CN" dirty="0" smtClean="0"/>
          </a:p>
          <a:p>
            <a:pPr marL="0" indent="0">
              <a:lnSpc>
                <a:spcPct val="110000"/>
              </a:lnSpc>
              <a:buNone/>
            </a:pPr>
            <a:r>
              <a:rPr lang="en-US" altLang="zh-CN" dirty="0" err="1" smtClean="0"/>
              <a:t>src</a:t>
            </a:r>
            <a:r>
              <a:rPr lang="en-US" altLang="zh-CN" dirty="0" smtClean="0"/>
              <a:t> host 192.168.20.113</a:t>
            </a:r>
          </a:p>
          <a:p>
            <a:pPr marL="0" indent="0">
              <a:lnSpc>
                <a:spcPct val="110000"/>
              </a:lnSpc>
              <a:buNone/>
            </a:pPr>
            <a:r>
              <a:rPr lang="en-US" altLang="zh-CN" dirty="0" err="1"/>
              <a:t>d</a:t>
            </a:r>
            <a:r>
              <a:rPr lang="en-US" altLang="zh-CN" dirty="0" err="1" smtClean="0"/>
              <a:t>st</a:t>
            </a:r>
            <a:r>
              <a:rPr lang="en-US" altLang="zh-CN" dirty="0" smtClean="0"/>
              <a:t> host 192.168.0.37</a:t>
            </a:r>
          </a:p>
          <a:p>
            <a:r>
              <a:rPr lang="zh-CN" altLang="en-US" dirty="0" smtClean="0"/>
              <a:t>过滤端口</a:t>
            </a:r>
            <a:endParaRPr lang="en-US" altLang="zh-CN" dirty="0" smtClean="0"/>
          </a:p>
          <a:p>
            <a:pPr marL="0" indent="0">
              <a:buNone/>
            </a:pPr>
            <a:r>
              <a:rPr lang="en-US" altLang="zh-CN" dirty="0" smtClean="0"/>
              <a:t>port 80</a:t>
            </a:r>
          </a:p>
          <a:p>
            <a:pPr marL="0" indent="0">
              <a:buNone/>
            </a:pPr>
            <a:r>
              <a:rPr lang="en-US" altLang="zh-CN" dirty="0" smtClean="0"/>
              <a:t>!port 80</a:t>
            </a:r>
          </a:p>
          <a:p>
            <a:r>
              <a:rPr lang="zh-CN" altLang="en-US" dirty="0" smtClean="0"/>
              <a:t>过滤协议</a:t>
            </a:r>
            <a:endParaRPr lang="en-US" altLang="zh-CN" dirty="0" smtClean="0"/>
          </a:p>
          <a:p>
            <a:pPr marL="0" indent="0">
              <a:buNone/>
            </a:pPr>
            <a:r>
              <a:rPr lang="en-US" altLang="zh-CN" dirty="0" err="1" smtClean="0"/>
              <a:t>arp</a:t>
            </a:r>
            <a:r>
              <a:rPr lang="zh-CN" altLang="en-US" dirty="0"/>
              <a:t>、</a:t>
            </a:r>
            <a:r>
              <a:rPr lang="en-US" altLang="zh-CN" dirty="0" err="1" smtClean="0"/>
              <a:t>icmp</a:t>
            </a:r>
            <a:endParaRPr lang="en-US" altLang="zh-CN" dirty="0" smtClean="0"/>
          </a:p>
          <a:p>
            <a:r>
              <a:rPr lang="zh-CN" altLang="en-US" dirty="0" smtClean="0"/>
              <a:t>综合例子</a:t>
            </a:r>
            <a:endParaRPr lang="en-US" altLang="zh-CN" dirty="0" smtClean="0"/>
          </a:p>
          <a:p>
            <a:pPr marL="0" indent="0">
              <a:buNone/>
            </a:pPr>
            <a:r>
              <a:rPr lang="en-US" altLang="zh-CN" dirty="0" smtClean="0"/>
              <a:t>(</a:t>
            </a:r>
            <a:r>
              <a:rPr lang="en-US" altLang="zh-CN" dirty="0" err="1"/>
              <a:t>src</a:t>
            </a:r>
            <a:r>
              <a:rPr lang="en-US" altLang="zh-CN" dirty="0"/>
              <a:t> host 192.168.20.113 and </a:t>
            </a:r>
            <a:r>
              <a:rPr lang="en-US" altLang="zh-CN" dirty="0" err="1"/>
              <a:t>dst</a:t>
            </a:r>
            <a:r>
              <a:rPr lang="en-US" altLang="zh-CN" dirty="0"/>
              <a:t> host 192.168.0.37 and </a:t>
            </a:r>
            <a:r>
              <a:rPr lang="en-US" altLang="zh-CN" dirty="0" err="1"/>
              <a:t>dst</a:t>
            </a:r>
            <a:r>
              <a:rPr lang="en-US" altLang="zh-CN" dirty="0"/>
              <a:t> port 8081) or (</a:t>
            </a:r>
            <a:r>
              <a:rPr lang="en-US" altLang="zh-CN" dirty="0" err="1"/>
              <a:t>src</a:t>
            </a:r>
            <a:r>
              <a:rPr lang="en-US" altLang="zh-CN" dirty="0"/>
              <a:t> host 192.168.0.37 and </a:t>
            </a:r>
            <a:r>
              <a:rPr lang="en-US" altLang="zh-CN" dirty="0" err="1"/>
              <a:t>dst</a:t>
            </a:r>
            <a:r>
              <a:rPr lang="en-US" altLang="zh-CN" dirty="0"/>
              <a:t> host 192.168.20.113)</a:t>
            </a:r>
            <a:endParaRPr lang="zh-CN" altLang="en-US" dirty="0"/>
          </a:p>
        </p:txBody>
      </p:sp>
    </p:spTree>
    <p:extLst>
      <p:ext uri="{BB962C8B-B14F-4D97-AF65-F5344CB8AC3E}">
        <p14:creationId xmlns:p14="http://schemas.microsoft.com/office/powerpoint/2010/main" val="395803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自定义 1">
      <a:majorFont>
        <a:latin typeface="Microsoft YaHei UI"/>
        <a:ea typeface="Microsoft YaHei UI"/>
        <a:cs typeface=""/>
      </a:majorFont>
      <a:minorFont>
        <a:latin typeface="Microsoft YaHei UI"/>
        <a:ea typeface="Microsoft YaHei UI"/>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4421</TotalTime>
  <Words>2327</Words>
  <Application>Microsoft Office PowerPoint</Application>
  <PresentationFormat>全屏显示(4:3)</PresentationFormat>
  <Paragraphs>272</Paragraphs>
  <Slides>31</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Microsoft YaHei UI</vt:lpstr>
      <vt:lpstr>宋体</vt:lpstr>
      <vt:lpstr>微软雅黑</vt:lpstr>
      <vt:lpstr>Arial</vt:lpstr>
      <vt:lpstr>Calibri</vt:lpstr>
      <vt:lpstr>Times New Roman</vt:lpstr>
      <vt:lpstr>Wingdings</vt:lpstr>
      <vt:lpstr>Wingdings 3</vt:lpstr>
      <vt:lpstr>平面</vt:lpstr>
      <vt:lpstr>JAVA开发基础知识</vt:lpstr>
      <vt:lpstr>JAVA基础的重点</vt:lpstr>
      <vt:lpstr>计算机网络基础</vt:lpstr>
      <vt:lpstr>Socket是什么？</vt:lpstr>
      <vt:lpstr>Socket建立连接</vt:lpstr>
      <vt:lpstr>              是什么？</vt:lpstr>
      <vt:lpstr>Wireshark过滤器</vt:lpstr>
      <vt:lpstr>CaptureFilters-Berkeley Packet Filter</vt:lpstr>
      <vt:lpstr>CaptureFilters例子</vt:lpstr>
      <vt:lpstr>Building display filter expressions</vt:lpstr>
      <vt:lpstr>Building display filter expressions</vt:lpstr>
      <vt:lpstr>Building display filter expressions</vt:lpstr>
      <vt:lpstr>Building display filter expressions</vt:lpstr>
      <vt:lpstr>Building display filter expressions</vt:lpstr>
      <vt:lpstr>A common mistake </vt:lpstr>
      <vt:lpstr>Loopback capture setup </vt:lpstr>
      <vt:lpstr>其中一种解决办法</vt:lpstr>
      <vt:lpstr>Building display filter expressions</vt:lpstr>
      <vt:lpstr>Server</vt:lpstr>
      <vt:lpstr>Client</vt:lpstr>
      <vt:lpstr>实时 Web 应用的窘境 </vt:lpstr>
      <vt:lpstr>WebSocket</vt:lpstr>
      <vt:lpstr>WebSocket 客户端连接报文 </vt:lpstr>
      <vt:lpstr>WebSocket 服务端响应报文</vt:lpstr>
      <vt:lpstr>WebSocket 客户端 API </vt:lpstr>
      <vt:lpstr>PowerPoint 演示文稿</vt:lpstr>
      <vt:lpstr>Netty能解决的问题</vt:lpstr>
      <vt:lpstr>Netty</vt:lpstr>
      <vt:lpstr>Netty</vt:lpstr>
      <vt:lpstr>WebSocket 服务端 API </vt:lpstr>
      <vt:lpstr>WebSocket的支持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JAVA开发基础知识</dc:title>
  <dc:creator>leung</dc:creator>
  <cp:lastModifiedBy>NETCA</cp:lastModifiedBy>
  <cp:revision>177</cp:revision>
  <dcterms:created xsi:type="dcterms:W3CDTF">2015-10-01T12:34:09Z</dcterms:created>
  <dcterms:modified xsi:type="dcterms:W3CDTF">2015-10-23T03:31:38Z</dcterms:modified>
</cp:coreProperties>
</file>