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82" r:id="rId11"/>
    <p:sldId id="271" r:id="rId12"/>
    <p:sldId id="272" r:id="rId13"/>
    <p:sldId id="274" r:id="rId14"/>
    <p:sldId id="275" r:id="rId15"/>
    <p:sldId id="273" r:id="rId16"/>
    <p:sldId id="277" r:id="rId17"/>
  </p:sldIdLst>
  <p:sldSz cx="12192000" cy="6858000"/>
  <p:notesSz cx="6858000" cy="9144000"/>
  <p:custDataLst>
    <p:tags r:id="rId19"/>
  </p:custDataLst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798"/>
    <a:srgbClr val="20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63"/>
  </p:normalViewPr>
  <p:slideViewPr>
    <p:cSldViewPr snapToGrid="0" showGuides="1">
      <p:cViewPr varScale="1">
        <p:scale>
          <a:sx n="117" d="100"/>
          <a:sy n="117" d="100"/>
        </p:scale>
        <p:origin x="200" y="1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D98F0-C415-4981-824A-1A429E015F4D}" type="datetimeFigureOut">
              <a:rPr lang="zh-HK" altLang="en-US" smtClean="0"/>
              <a:pPr/>
              <a:t>26/07/19</a:t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35983-73F5-4FF0-9E61-0EACCC976785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8881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3CC9-FC85-4FE3-B69E-399370C6FA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7FB3-C7D6-47A0-B46B-9F470A6FA9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5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3CC9-FC85-4FE3-B69E-399370C6FA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7FB3-C7D6-47A0-B46B-9F470A6FA9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0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3CC9-FC85-4FE3-B69E-399370C6FA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7FB3-C7D6-47A0-B46B-9F470A6FA9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3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3CC9-FC85-4FE3-B69E-399370C6FA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7FB3-C7D6-47A0-B46B-9F470A6FA9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3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3CC9-FC85-4FE3-B69E-399370C6FA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7FB3-C7D6-47A0-B46B-9F470A6FA9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2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3CC9-FC85-4FE3-B69E-399370C6FA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7FB3-C7D6-47A0-B46B-9F470A6FA9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1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3CC9-FC85-4FE3-B69E-399370C6FA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7FB3-C7D6-47A0-B46B-9F470A6FA9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3CC9-FC85-4FE3-B69E-399370C6FA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7FB3-C7D6-47A0-B46B-9F470A6FA9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3CC9-FC85-4FE3-B69E-399370C6FA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7FB3-C7D6-47A0-B46B-9F470A6FA9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51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3CC9-FC85-4FE3-B69E-399370C6FA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7FB3-C7D6-47A0-B46B-9F470A6FA9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0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3CC9-FC85-4FE3-B69E-399370C6FA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7FB3-C7D6-47A0-B46B-9F470A6FA9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87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B3CC9-FC85-4FE3-B69E-399370C6FA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7FB3-C7D6-47A0-B46B-9F470A6FA9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67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8994409" y="5340350"/>
            <a:ext cx="3197591" cy="1517650"/>
            <a:chOff x="10039205" y="5836234"/>
            <a:chExt cx="2152795" cy="1021766"/>
          </a:xfrm>
        </p:grpSpPr>
        <p:sp>
          <p:nvSpPr>
            <p:cNvPr id="29" name="等腰三角形 28"/>
            <p:cNvSpPr/>
            <p:nvPr/>
          </p:nvSpPr>
          <p:spPr>
            <a:xfrm>
              <a:off x="10714891" y="5836234"/>
              <a:ext cx="1477109" cy="102176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10039205" y="6126546"/>
              <a:ext cx="1057421" cy="73145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椭圆 39"/>
          <p:cNvSpPr/>
          <p:nvPr/>
        </p:nvSpPr>
        <p:spPr>
          <a:xfrm rot="5400000" flipH="1" flipV="1">
            <a:off x="6180383" y="-1438599"/>
            <a:ext cx="137727" cy="6481275"/>
          </a:xfrm>
          <a:prstGeom prst="ellipse">
            <a:avLst/>
          </a:prstGeom>
          <a:gradFill flip="none" rotWithShape="1">
            <a:gsLst>
              <a:gs pos="3000">
                <a:schemeClr val="bg2">
                  <a:lumMod val="10000"/>
                </a:schemeClr>
              </a:gs>
              <a:gs pos="0">
                <a:schemeClr val="tx1">
                  <a:lumMod val="95000"/>
                  <a:lumOff val="5000"/>
                  <a:alpha val="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-1" y="-1"/>
            <a:ext cx="4492597" cy="2039815"/>
            <a:chOff x="0" y="0"/>
            <a:chExt cx="2250392" cy="1021766"/>
          </a:xfrm>
        </p:grpSpPr>
        <p:sp>
          <p:nvSpPr>
            <p:cNvPr id="27" name="等腰三角形 26"/>
            <p:cNvSpPr/>
            <p:nvPr/>
          </p:nvSpPr>
          <p:spPr>
            <a:xfrm rot="10800000">
              <a:off x="0" y="0"/>
              <a:ext cx="1477109" cy="102176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192971" y="0"/>
              <a:ext cx="1057421" cy="73145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3401091" y="3938808"/>
            <a:ext cx="5389818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118501" y="2600710"/>
            <a:ext cx="7619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构建一个加解密综合服务菜单式展示界面</a:t>
            </a:r>
            <a:endParaRPr lang="en-US" altLang="zh-CN" sz="2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		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			</a:t>
            </a: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lang="en-US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RSA</a:t>
            </a:r>
            <a:r>
              <a:rPr lang="zh-CN" altLang="en-US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加密算法的实现</a:t>
            </a:r>
            <a:r>
              <a:rPr lang="zh-CN" altLang="zh-CN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4152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2814747" y="5921199"/>
            <a:ext cx="6500060" cy="0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 rot="5400000">
            <a:off x="-1059490" y="1059616"/>
            <a:ext cx="6873857" cy="475488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595735" y="5995490"/>
            <a:ext cx="267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解密过程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3765" y="3111570"/>
            <a:ext cx="4202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怎样快速的加密解密</a:t>
            </a:r>
          </a:p>
          <a:p>
            <a:endParaRPr lang="zh-CN" altLang="en-US" sz="3200" b="1" dirty="0">
              <a:solidFill>
                <a:schemeClr val="bg1">
                  <a:lumMod val="7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56" y="809810"/>
            <a:ext cx="8536643" cy="4676447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2196353" y="2345765"/>
            <a:ext cx="6170706" cy="2808941"/>
          </a:xfrm>
          <a:prstGeom prst="ellipse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328724" y="5550243"/>
            <a:ext cx="267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平方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-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乘算法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+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中国剩余定理</a:t>
            </a:r>
          </a:p>
        </p:txBody>
      </p:sp>
    </p:spTree>
    <p:extLst>
      <p:ext uri="{BB962C8B-B14F-4D97-AF65-F5344CB8AC3E}">
        <p14:creationId xmlns:p14="http://schemas.microsoft.com/office/powerpoint/2010/main" val="151633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/>
      <p:bldP spid="12" grpId="0"/>
      <p:bldP spid="10" grpId="0" animBg="1"/>
      <p:bldP spid="15" grpId="0"/>
      <p:bldP spid="1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>
            <a:off x="6362722" y="1062205"/>
            <a:ext cx="6891486" cy="476707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0800000">
            <a:off x="1239542" y="1240366"/>
            <a:ext cx="317152" cy="2193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5320647" y="1502324"/>
            <a:ext cx="317152" cy="2193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1446639" y="4571937"/>
            <a:ext cx="317152" cy="2193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3141327" y="3194312"/>
            <a:ext cx="317152" cy="2193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0800000">
            <a:off x="4208294" y="5730177"/>
            <a:ext cx="317152" cy="2193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18549" y="4535361"/>
            <a:ext cx="267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Enter you title here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32210" y="5693601"/>
            <a:ext cx="267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Enter you title here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65243" y="3157736"/>
            <a:ext cx="267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Enter you title here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63457" y="1203790"/>
            <a:ext cx="267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Enter you title here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44562" y="1490303"/>
            <a:ext cx="267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Enter you title here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10907" y="3091798"/>
            <a:ext cx="3547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此处标题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141195"/>
            <a:ext cx="11908118" cy="652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3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94409" y="5340350"/>
            <a:ext cx="3197591" cy="1517650"/>
            <a:chOff x="10039205" y="5836234"/>
            <a:chExt cx="2152795" cy="1021766"/>
          </a:xfrm>
        </p:grpSpPr>
        <p:sp>
          <p:nvSpPr>
            <p:cNvPr id="3" name="等腰三角形 2"/>
            <p:cNvSpPr/>
            <p:nvPr/>
          </p:nvSpPr>
          <p:spPr>
            <a:xfrm>
              <a:off x="10714891" y="5836234"/>
              <a:ext cx="1477109" cy="102176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>
              <a:off x="10039205" y="6126546"/>
              <a:ext cx="1057421" cy="73145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1" y="-1"/>
            <a:ext cx="4492597" cy="2039815"/>
            <a:chOff x="0" y="0"/>
            <a:chExt cx="2250392" cy="1021766"/>
          </a:xfrm>
        </p:grpSpPr>
        <p:sp>
          <p:nvSpPr>
            <p:cNvPr id="6" name="等腰三角形 5"/>
            <p:cNvSpPr/>
            <p:nvPr/>
          </p:nvSpPr>
          <p:spPr>
            <a:xfrm rot="10800000">
              <a:off x="0" y="0"/>
              <a:ext cx="1477109" cy="102176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1192971" y="0"/>
              <a:ext cx="1057421" cy="73145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 rot="16200000">
            <a:off x="6000750" y="2475133"/>
            <a:ext cx="190500" cy="3822700"/>
          </a:xfrm>
          <a:prstGeom prst="ellipse">
            <a:avLst/>
          </a:prstGeom>
          <a:gradFill flip="none" rotWithShape="1">
            <a:gsLst>
              <a:gs pos="3000">
                <a:schemeClr val="bg2">
                  <a:lumMod val="10000"/>
                </a:schemeClr>
              </a:gs>
              <a:gs pos="0">
                <a:schemeClr val="tx1">
                  <a:lumMod val="95000"/>
                  <a:lumOff val="5000"/>
                  <a:alpha val="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003429" y="4262980"/>
            <a:ext cx="3003921" cy="1077369"/>
            <a:chOff x="5376672" y="2505456"/>
            <a:chExt cx="3003921" cy="1077369"/>
          </a:xfrm>
        </p:grpSpPr>
        <p:sp>
          <p:nvSpPr>
            <p:cNvPr id="10" name="文本框 9"/>
            <p:cNvSpPr txBox="1"/>
            <p:nvPr/>
          </p:nvSpPr>
          <p:spPr>
            <a:xfrm>
              <a:off x="5376672" y="2505456"/>
              <a:ext cx="23408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>
                      <a:lumMod val="95000"/>
                    </a:scheme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此处标题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733522" y="3275048"/>
              <a:ext cx="2647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	Part three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095999" y="3213342"/>
              <a:ext cx="1402081" cy="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" name="矩形 8"/>
          <p:cNvSpPr/>
          <p:nvPr/>
        </p:nvSpPr>
        <p:spPr>
          <a:xfrm rot="16200000">
            <a:off x="5189431" y="3003774"/>
            <a:ext cx="1964007" cy="46423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8250"/>
            <a:ext cx="12192000" cy="29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2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0"/>
            <a:ext cx="10299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4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55" y="0"/>
            <a:ext cx="5780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1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94409" y="5340350"/>
            <a:ext cx="3197591" cy="1517650"/>
            <a:chOff x="10039205" y="5836234"/>
            <a:chExt cx="2152795" cy="1021766"/>
          </a:xfrm>
        </p:grpSpPr>
        <p:sp>
          <p:nvSpPr>
            <p:cNvPr id="3" name="等腰三角形 2"/>
            <p:cNvSpPr/>
            <p:nvPr/>
          </p:nvSpPr>
          <p:spPr>
            <a:xfrm>
              <a:off x="10714891" y="5836234"/>
              <a:ext cx="1477109" cy="102176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>
              <a:off x="10039205" y="6126546"/>
              <a:ext cx="1057421" cy="73145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1" y="-1"/>
            <a:ext cx="4492597" cy="2039815"/>
            <a:chOff x="0" y="0"/>
            <a:chExt cx="2250392" cy="1021766"/>
          </a:xfrm>
        </p:grpSpPr>
        <p:sp>
          <p:nvSpPr>
            <p:cNvPr id="6" name="等腰三角形 5"/>
            <p:cNvSpPr/>
            <p:nvPr/>
          </p:nvSpPr>
          <p:spPr>
            <a:xfrm rot="10800000">
              <a:off x="0" y="0"/>
              <a:ext cx="1477109" cy="102176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1192971" y="0"/>
              <a:ext cx="1057421" cy="73145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 rot="16200000">
            <a:off x="6000750" y="2475133"/>
            <a:ext cx="190500" cy="3822700"/>
          </a:xfrm>
          <a:prstGeom prst="ellipse">
            <a:avLst/>
          </a:prstGeom>
          <a:gradFill flip="none" rotWithShape="1">
            <a:gsLst>
              <a:gs pos="3000">
                <a:schemeClr val="bg2">
                  <a:lumMod val="10000"/>
                </a:schemeClr>
              </a:gs>
              <a:gs pos="0">
                <a:schemeClr val="tx1">
                  <a:lumMod val="95000"/>
                  <a:lumOff val="5000"/>
                  <a:alpha val="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931646" y="4272616"/>
            <a:ext cx="3895344" cy="1067733"/>
            <a:chOff x="5577840" y="2743200"/>
            <a:chExt cx="3895344" cy="1067733"/>
          </a:xfrm>
        </p:grpSpPr>
        <p:sp>
          <p:nvSpPr>
            <p:cNvPr id="10" name="文本框 9"/>
            <p:cNvSpPr txBox="1"/>
            <p:nvPr/>
          </p:nvSpPr>
          <p:spPr>
            <a:xfrm>
              <a:off x="5577840" y="2743200"/>
              <a:ext cx="38953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>
                      <a:lumMod val="95000"/>
                    </a:scheme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此处标题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096000" y="3451086"/>
              <a:ext cx="1584960" cy="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833616" y="3503156"/>
              <a:ext cx="2069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Part four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sp useBgFill="1">
        <p:nvSpPr>
          <p:cNvPr id="9" name="矩形 8"/>
          <p:cNvSpPr/>
          <p:nvPr/>
        </p:nvSpPr>
        <p:spPr>
          <a:xfrm rot="16200000">
            <a:off x="5113996" y="3003774"/>
            <a:ext cx="1964007" cy="46423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0"/>
            <a:ext cx="6760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7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04544" y="3035808"/>
            <a:ext cx="4956048" cy="4297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260592" y="3452261"/>
            <a:ext cx="4956048" cy="4297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65524" y="4411581"/>
            <a:ext cx="26791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因为两者之间的复杂度均为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1.5t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,而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CRT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在求逆元时也消耗了一定时间，所以本次实验中，并没有明显的加速过程。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整体效率较低，是本次实验的问题。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76932" y="1611344"/>
            <a:ext cx="2679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本次实验我们在加密是，只用到平方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-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乘算法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而在解密时，加入了中国剩余定理，通过两者运行时间的对比，来验证是否能够明显的加速运算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6342651" y="1626285"/>
            <a:ext cx="0" cy="1148647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049898" y="4680523"/>
            <a:ext cx="0" cy="1173361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78324" y="390569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实验总结与思考</a:t>
            </a:r>
          </a:p>
        </p:txBody>
      </p:sp>
    </p:spTree>
    <p:extLst>
      <p:ext uri="{BB962C8B-B14F-4D97-AF65-F5344CB8AC3E}">
        <p14:creationId xmlns:p14="http://schemas.microsoft.com/office/powerpoint/2010/main" val="235266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10539" y="642730"/>
            <a:ext cx="3737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contents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34817" y="2819399"/>
            <a:ext cx="1099931" cy="10999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353339" y="2819399"/>
            <a:ext cx="1099931" cy="10999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771861" y="2824421"/>
            <a:ext cx="1099931" cy="10999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190383" y="2824420"/>
            <a:ext cx="1099931" cy="10999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82538" y="4243662"/>
            <a:ext cx="109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One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4474" y="4936951"/>
            <a:ext cx="192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实验要求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81182" y="4265028"/>
            <a:ext cx="109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Two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06330" y="4246063"/>
            <a:ext cx="109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Three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18226" y="4219558"/>
            <a:ext cx="109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Four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09256" y="4936951"/>
            <a:ext cx="182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实验成果展示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387547" y="4941581"/>
            <a:ext cx="21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实验思路与实现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779564" y="4942203"/>
            <a:ext cx="204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实验总结与思考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180773" y="2984643"/>
            <a:ext cx="649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1</a:t>
            </a:r>
            <a:endParaRPr lang="zh-CN" altLang="en-US" sz="4400" dirty="0">
              <a:solidFill>
                <a:schemeClr val="accent1">
                  <a:lumMod val="7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71863" y="3001383"/>
            <a:ext cx="649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2</a:t>
            </a:r>
            <a:endParaRPr lang="zh-CN" altLang="en-US" sz="4400" dirty="0">
              <a:solidFill>
                <a:schemeClr val="accent1">
                  <a:lumMod val="7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26209" y="3018763"/>
            <a:ext cx="649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3</a:t>
            </a:r>
            <a:endParaRPr lang="zh-CN" altLang="en-US" sz="4400" dirty="0">
              <a:solidFill>
                <a:schemeClr val="accent1">
                  <a:lumMod val="7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18226" y="3001383"/>
            <a:ext cx="649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4</a:t>
            </a:r>
            <a:endParaRPr lang="zh-CN" altLang="en-US" sz="4400" dirty="0">
              <a:solidFill>
                <a:schemeClr val="accent1">
                  <a:lumMod val="7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17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94409" y="5340350"/>
            <a:ext cx="3197591" cy="1517650"/>
            <a:chOff x="10039205" y="5836234"/>
            <a:chExt cx="2152795" cy="1021766"/>
          </a:xfrm>
        </p:grpSpPr>
        <p:sp>
          <p:nvSpPr>
            <p:cNvPr id="3" name="等腰三角形 2"/>
            <p:cNvSpPr/>
            <p:nvPr/>
          </p:nvSpPr>
          <p:spPr>
            <a:xfrm>
              <a:off x="10714891" y="5836234"/>
              <a:ext cx="1477109" cy="102176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>
              <a:off x="10039205" y="6126546"/>
              <a:ext cx="1057421" cy="73145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1" y="-1"/>
            <a:ext cx="4492597" cy="2039815"/>
            <a:chOff x="0" y="0"/>
            <a:chExt cx="2250392" cy="1021766"/>
          </a:xfrm>
        </p:grpSpPr>
        <p:sp>
          <p:nvSpPr>
            <p:cNvPr id="6" name="等腰三角形 5"/>
            <p:cNvSpPr/>
            <p:nvPr/>
          </p:nvSpPr>
          <p:spPr>
            <a:xfrm rot="10800000">
              <a:off x="0" y="0"/>
              <a:ext cx="1477109" cy="102176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1192971" y="0"/>
              <a:ext cx="1057421" cy="73145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112210" y="2566736"/>
            <a:ext cx="8034421" cy="2392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rgbClr val="FFFFFF"/>
                </a:solidFill>
              </a:rPr>
              <a:t>构建一个加解密综合服务菜单式展示界面</a:t>
            </a:r>
          </a:p>
          <a:p>
            <a:r>
              <a:rPr lang="zh-CN" altLang="zh-CN" sz="2400" dirty="0">
                <a:solidFill>
                  <a:srgbClr val="FFFFFF"/>
                </a:solidFill>
              </a:rPr>
              <a:t>加密算法及协议包括</a:t>
            </a:r>
          </a:p>
          <a:p>
            <a:pPr marL="342900" lvl="0" indent="-342900">
              <a:buFont typeface="Arial"/>
              <a:buChar char="•"/>
            </a:pPr>
            <a:r>
              <a:rPr lang="zh-CN" altLang="zh-CN" sz="2400" dirty="0">
                <a:solidFill>
                  <a:srgbClr val="FFFFFF"/>
                </a:solidFill>
              </a:rPr>
              <a:t>非对称加密</a:t>
            </a:r>
          </a:p>
          <a:p>
            <a:pPr marL="342900" lvl="0" indent="-342900">
              <a:buFont typeface="Arial"/>
              <a:buChar char="•"/>
            </a:pPr>
            <a:r>
              <a:rPr lang="en-US" altLang="zh-CN" sz="2400" dirty="0">
                <a:solidFill>
                  <a:srgbClr val="FFFFFF"/>
                </a:solidFill>
              </a:rPr>
              <a:t>RSA</a:t>
            </a:r>
            <a:r>
              <a:rPr lang="zh-CN" altLang="zh-CN" sz="2400" dirty="0">
                <a:solidFill>
                  <a:srgbClr val="FFFFFF"/>
                </a:solidFill>
              </a:rPr>
              <a:t>加密算法（自己构造，模数规模大于</a:t>
            </a:r>
            <a:r>
              <a:rPr lang="en-US" altLang="zh-CN" sz="2400" dirty="0">
                <a:solidFill>
                  <a:srgbClr val="FFFFFF"/>
                </a:solidFill>
              </a:rPr>
              <a:t>128bit</a:t>
            </a:r>
            <a:r>
              <a:rPr lang="zh-CN" altLang="zh-CN" sz="2400" dirty="0">
                <a:solidFill>
                  <a:srgbClr val="FFFFFF"/>
                </a:solidFill>
              </a:rPr>
              <a:t>，支持大于</a:t>
            </a:r>
            <a:r>
              <a:rPr lang="en-US" altLang="zh-CN" sz="2400" dirty="0">
                <a:solidFill>
                  <a:srgbClr val="FFFFFF"/>
                </a:solidFill>
              </a:rPr>
              <a:t>1M bit</a:t>
            </a:r>
            <a:r>
              <a:rPr lang="zh-CN" altLang="zh-CN" sz="2400" dirty="0">
                <a:solidFill>
                  <a:srgbClr val="FFFFFF"/>
                </a:solidFill>
              </a:rPr>
              <a:t>的消息加密）</a:t>
            </a:r>
          </a:p>
          <a:p>
            <a:endParaRPr kumimoji="1"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32421" y="74863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>
                <a:solidFill>
                  <a:srgbClr val="FFFFFF"/>
                </a:solidFill>
              </a:rPr>
              <a:t>实验要求</a:t>
            </a:r>
          </a:p>
        </p:txBody>
      </p:sp>
    </p:spTree>
    <p:extLst>
      <p:ext uri="{BB962C8B-B14F-4D97-AF65-F5344CB8AC3E}">
        <p14:creationId xmlns:p14="http://schemas.microsoft.com/office/powerpoint/2010/main" val="292240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7796784" y="2660840"/>
            <a:ext cx="0" cy="80927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453128" y="2656237"/>
            <a:ext cx="0" cy="80927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956816" y="3387757"/>
            <a:ext cx="8321040" cy="155511"/>
            <a:chOff x="1956816" y="3387757"/>
            <a:chExt cx="8321040" cy="155511"/>
          </a:xfrm>
        </p:grpSpPr>
        <p:sp>
          <p:nvSpPr>
            <p:cNvPr id="5" name="圆角矩形 4"/>
            <p:cNvSpPr/>
            <p:nvPr/>
          </p:nvSpPr>
          <p:spPr>
            <a:xfrm>
              <a:off x="1956816" y="3387757"/>
              <a:ext cx="1664208" cy="1555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621024" y="3387757"/>
              <a:ext cx="1664208" cy="15551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285232" y="3387757"/>
              <a:ext cx="1664208" cy="1555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949440" y="3387757"/>
              <a:ext cx="1664208" cy="15551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613648" y="3387757"/>
              <a:ext cx="1664208" cy="1555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>
            <a:stCxn id="5" idx="2"/>
          </p:cNvCxnSpPr>
          <p:nvPr/>
        </p:nvCxnSpPr>
        <p:spPr>
          <a:xfrm>
            <a:off x="2788920" y="3543268"/>
            <a:ext cx="0" cy="80927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077712" y="3524980"/>
            <a:ext cx="0" cy="80927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421368" y="3524980"/>
            <a:ext cx="0" cy="80927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56816" y="4508055"/>
            <a:ext cx="267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1.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运行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.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py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文件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 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出现交互界面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621024" y="2115193"/>
            <a:ext cx="267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2.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打开需要加密的文件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975412" y="4508056"/>
            <a:ext cx="325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3.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输入密钥，点击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Encryption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加密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613648" y="4508055"/>
            <a:ext cx="267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5.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点击左上方工具栏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Home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返回初始界面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949440" y="2112275"/>
            <a:ext cx="267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4.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点击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Decryption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解密，点击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Save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可以储存密文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51684" y="80210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rgbClr val="FFFFFF"/>
                </a:solidFill>
              </a:rPr>
              <a:t>实验成果展示</a:t>
            </a:r>
          </a:p>
        </p:txBody>
      </p:sp>
    </p:spTree>
    <p:extLst>
      <p:ext uri="{BB962C8B-B14F-4D97-AF65-F5344CB8AC3E}">
        <p14:creationId xmlns:p14="http://schemas.microsoft.com/office/powerpoint/2010/main" val="250692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39700"/>
            <a:ext cx="8229600" cy="6578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28600"/>
            <a:ext cx="7620000" cy="6400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894" y="147170"/>
            <a:ext cx="9690100" cy="68199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3289" y="151654"/>
            <a:ext cx="7073900" cy="63627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3500" y="254000"/>
            <a:ext cx="6972300" cy="63373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6500" y="203200"/>
            <a:ext cx="7226300" cy="64389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1300" y="25400"/>
            <a:ext cx="9169400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5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751938" y="2909253"/>
            <a:ext cx="1112520" cy="11125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519265" y="2921842"/>
            <a:ext cx="1099931" cy="10999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274003" y="2973198"/>
            <a:ext cx="1099931" cy="10999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0747" y="4532948"/>
            <a:ext cx="3737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怎样生成一个合格的素数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89888" y="5190647"/>
            <a:ext cx="267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Prime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</a:t>
            </a:r>
            <a:r>
              <a:rPr lang="zh-CN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&amp;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PrimeTest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40833" y="4532948"/>
            <a:ext cx="434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怎样生成一个合格的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RSA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密钥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79072" y="5190647"/>
            <a:ext cx="301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genKey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&amp;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gcd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&amp;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inverseElement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04995" y="4540789"/>
            <a:ext cx="3737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怎样快速的加密解密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507874" y="5193580"/>
            <a:ext cx="3444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Encrypt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&amp;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decrypt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&amp;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squareMultiplyMos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39509" y="3140594"/>
            <a:ext cx="649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1</a:t>
            </a:r>
            <a:endParaRPr lang="zh-CN" altLang="en-US" sz="4400" dirty="0">
              <a:solidFill>
                <a:schemeClr val="accent1">
                  <a:lumMod val="7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26185" y="3140594"/>
            <a:ext cx="649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2</a:t>
            </a:r>
            <a:endParaRPr lang="zh-CN" altLang="en-US" sz="4400" dirty="0">
              <a:solidFill>
                <a:schemeClr val="accent1">
                  <a:lumMod val="7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572441" y="3166272"/>
            <a:ext cx="649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3</a:t>
            </a:r>
            <a:endParaRPr lang="zh-CN" altLang="en-US" sz="4400" dirty="0">
              <a:solidFill>
                <a:schemeClr val="accent1">
                  <a:lumMod val="7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89480" y="752458"/>
            <a:ext cx="3737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实验思路与实现</a:t>
            </a:r>
          </a:p>
        </p:txBody>
      </p:sp>
    </p:spTree>
    <p:extLst>
      <p:ext uri="{BB962C8B-B14F-4D97-AF65-F5344CB8AC3E}">
        <p14:creationId xmlns:p14="http://schemas.microsoft.com/office/powerpoint/2010/main" val="89728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94409" y="5340350"/>
            <a:ext cx="3197591" cy="1517650"/>
            <a:chOff x="10039205" y="5836234"/>
            <a:chExt cx="2152795" cy="1021766"/>
          </a:xfrm>
        </p:grpSpPr>
        <p:sp>
          <p:nvSpPr>
            <p:cNvPr id="3" name="等腰三角形 2"/>
            <p:cNvSpPr/>
            <p:nvPr/>
          </p:nvSpPr>
          <p:spPr>
            <a:xfrm>
              <a:off x="10714891" y="5836234"/>
              <a:ext cx="1477109" cy="102176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>
              <a:off x="10039205" y="6126546"/>
              <a:ext cx="1057421" cy="73145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0" y="0"/>
            <a:ext cx="4492597" cy="2039815"/>
            <a:chOff x="0" y="0"/>
            <a:chExt cx="2250392" cy="1021766"/>
          </a:xfrm>
        </p:grpSpPr>
        <p:sp>
          <p:nvSpPr>
            <p:cNvPr id="6" name="等腰三角形 5"/>
            <p:cNvSpPr/>
            <p:nvPr/>
          </p:nvSpPr>
          <p:spPr>
            <a:xfrm rot="10800000">
              <a:off x="0" y="0"/>
              <a:ext cx="1477109" cy="102176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1192971" y="0"/>
              <a:ext cx="1057421" cy="73145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61161" y="4291232"/>
            <a:ext cx="3844628" cy="1015663"/>
            <a:chOff x="4918768" y="3170627"/>
            <a:chExt cx="3844628" cy="1015663"/>
          </a:xfrm>
        </p:grpSpPr>
        <p:sp>
          <p:nvSpPr>
            <p:cNvPr id="10" name="文本框 9"/>
            <p:cNvSpPr txBox="1"/>
            <p:nvPr/>
          </p:nvSpPr>
          <p:spPr>
            <a:xfrm>
              <a:off x="4918768" y="3170627"/>
              <a:ext cx="26470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>
                      <a:lumMod val="95000"/>
                    </a:scheme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此处标题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596128" y="3878513"/>
              <a:ext cx="1426464" cy="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205728" y="3878513"/>
              <a:ext cx="2557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Part two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sp useBgFill="1">
        <p:nvSpPr>
          <p:cNvPr id="9" name="矩形 8"/>
          <p:cNvSpPr/>
          <p:nvPr/>
        </p:nvSpPr>
        <p:spPr>
          <a:xfrm rot="16200000">
            <a:off x="5402616" y="3011941"/>
            <a:ext cx="1964007" cy="46423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10982" y="737890"/>
            <a:ext cx="3737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怎样生成一个合格的素数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36" y="0"/>
            <a:ext cx="6895204" cy="685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456706" y="103094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Miller-Rabin</a:t>
            </a:r>
            <a:r>
              <a:rPr kumimoji="1" lang="zh-CN" altLang="en-US" dirty="0">
                <a:solidFill>
                  <a:srgbClr val="FFFFFF"/>
                </a:solidFill>
              </a:rPr>
              <a:t>素性测试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endParaRPr kumimoji="1" lang="en-US" altLang="zh-CN" dirty="0">
              <a:solidFill>
                <a:srgbClr val="FFFFFF"/>
              </a:solidFill>
            </a:endParaRPr>
          </a:p>
          <a:p>
            <a:endParaRPr kumimoji="1"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18" name="直线箭头连接符 17"/>
          <p:cNvCxnSpPr/>
          <p:nvPr/>
        </p:nvCxnSpPr>
        <p:spPr>
          <a:xfrm flipH="1">
            <a:off x="3182471" y="1524000"/>
            <a:ext cx="5543176" cy="1404471"/>
          </a:xfrm>
          <a:prstGeom prst="straightConnector1">
            <a:avLst/>
          </a:prstGeom>
          <a:ln>
            <a:solidFill>
              <a:srgbClr val="FFFF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516471" y="4213412"/>
            <a:ext cx="249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FFFF"/>
                </a:solidFill>
              </a:rPr>
              <a:t>生成一个</a:t>
            </a:r>
            <a:r>
              <a:rPr kumimoji="1" lang="en-US" altLang="zh-CN" dirty="0">
                <a:solidFill>
                  <a:srgbClr val="FFFFFF"/>
                </a:solidFill>
              </a:rPr>
              <a:t>64</a:t>
            </a:r>
            <a:r>
              <a:rPr kumimoji="1" lang="zh-CN" altLang="en-US" dirty="0">
                <a:solidFill>
                  <a:srgbClr val="FFFFFF"/>
                </a:solidFill>
              </a:rPr>
              <a:t>位的大素数</a:t>
            </a:r>
          </a:p>
        </p:txBody>
      </p:sp>
      <p:cxnSp>
        <p:nvCxnSpPr>
          <p:cNvPr id="21" name="直线箭头连接符 20"/>
          <p:cNvCxnSpPr/>
          <p:nvPr/>
        </p:nvCxnSpPr>
        <p:spPr>
          <a:xfrm flipH="1">
            <a:off x="2644588" y="4661648"/>
            <a:ext cx="6215529" cy="1150470"/>
          </a:xfrm>
          <a:prstGeom prst="straightConnector1">
            <a:avLst/>
          </a:prstGeom>
          <a:ln>
            <a:solidFill>
              <a:srgbClr val="FFFF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7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-2" y="-2"/>
            <a:ext cx="12192001" cy="453542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69882" y="531991"/>
            <a:ext cx="711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怎样生成一个合格的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RSA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密钥</a:t>
            </a:r>
          </a:p>
          <a:p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25694" y="6341403"/>
            <a:ext cx="267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寻找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gcd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;     生成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RSA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密钥（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5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步）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73901" y="5069634"/>
            <a:ext cx="267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RSA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生成密钥的过程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919977" y="3863071"/>
            <a:ext cx="345948" cy="1108781"/>
            <a:chOff x="5919978" y="4535424"/>
            <a:chExt cx="345948" cy="1108781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092952" y="4535424"/>
              <a:ext cx="0" cy="768096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5919978" y="5298257"/>
              <a:ext cx="345948" cy="3459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" y="153147"/>
            <a:ext cx="4445000" cy="519430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2679955" y="3077630"/>
            <a:ext cx="345948" cy="3054896"/>
            <a:chOff x="2679955" y="2121406"/>
            <a:chExt cx="345948" cy="305489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825496" y="2121406"/>
              <a:ext cx="0" cy="2743202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2679955" y="4830354"/>
              <a:ext cx="345948" cy="3459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0219763" y="6369245"/>
            <a:ext cx="2166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求逆元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159" y="1199029"/>
            <a:ext cx="4241800" cy="41783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0387614" y="3077630"/>
            <a:ext cx="345948" cy="3114350"/>
            <a:chOff x="9132570" y="2121406"/>
            <a:chExt cx="345948" cy="311435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305544" y="2121406"/>
              <a:ext cx="0" cy="2743202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9132570" y="4889808"/>
              <a:ext cx="345948" cy="3459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065058" y="1538941"/>
            <a:ext cx="2360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1.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选择大素数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p,q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2.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计算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n=p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*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q</a:t>
            </a:r>
          </a:p>
          <a:p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3.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计算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s=(p-1)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*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(q-1)</a:t>
            </a:r>
          </a:p>
          <a:p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4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.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选择指数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e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满足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  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gcd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e,s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)=1</a:t>
            </a:r>
          </a:p>
          <a:p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.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选择私钥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d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满足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  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d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*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e=1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mod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s</a:t>
            </a:r>
          </a:p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求逆元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6836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532488" y="1936208"/>
            <a:ext cx="6483496" cy="20608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 rot="5400000">
            <a:off x="-1059490" y="1059616"/>
            <a:ext cx="6873857" cy="475488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278624" y="1551256"/>
            <a:ext cx="267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平方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-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乘算法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3765" y="3111570"/>
            <a:ext cx="4202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怎样快速的加密解密</a:t>
            </a:r>
          </a:p>
          <a:p>
            <a:endParaRPr lang="zh-CN" altLang="en-US" sz="3200" b="1" dirty="0">
              <a:solidFill>
                <a:schemeClr val="bg1">
                  <a:lumMod val="75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8" y="272678"/>
            <a:ext cx="6609943" cy="26408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53" y="3235514"/>
            <a:ext cx="10807468" cy="3308724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4754879" y="4019755"/>
            <a:ext cx="6163057" cy="28457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186672" y="3676243"/>
            <a:ext cx="267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加密过程</a:t>
            </a:r>
          </a:p>
        </p:txBody>
      </p:sp>
    </p:spTree>
    <p:extLst>
      <p:ext uri="{BB962C8B-B14F-4D97-AF65-F5344CB8AC3E}">
        <p14:creationId xmlns:p14="http://schemas.microsoft.com/office/powerpoint/2010/main" val="36317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2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4a8648c31f7c752369bbbce6c773cda5c68742"/>
</p:tagLst>
</file>

<file path=ppt/theme/theme1.xml><?xml version="1.0" encoding="utf-8"?>
<a:theme xmlns:a="http://schemas.openxmlformats.org/drawingml/2006/main" name="2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414</Words>
  <Application>Microsoft Macintosh PowerPoint</Application>
  <PresentationFormat>宽屏</PresentationFormat>
  <Paragraphs>76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方正兰亭纤黑_GBK</vt:lpstr>
      <vt:lpstr>微软雅黑</vt:lpstr>
      <vt:lpstr>Arial</vt:lpstr>
      <vt:lpstr>Calibri</vt:lpstr>
      <vt:lpstr>Calibri Light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WENXIAN SONG</cp:lastModifiedBy>
  <cp:revision>71</cp:revision>
  <dcterms:created xsi:type="dcterms:W3CDTF">2015-03-12T03:56:49Z</dcterms:created>
  <dcterms:modified xsi:type="dcterms:W3CDTF">2019-07-25T15:43:10Z</dcterms:modified>
</cp:coreProperties>
</file>