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29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AF894-0F86-4334-AADC-73402EE9FAEC}" type="datetimeFigureOut">
              <a:rPr lang="en-US" smtClean="0"/>
              <a:t>2015-08-31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5373A-0EB2-4D93-8B9B-DC7361A41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115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AF894-0F86-4334-AADC-73402EE9FAEC}" type="datetimeFigureOut">
              <a:rPr lang="en-US" smtClean="0"/>
              <a:t>2015-08-31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5373A-0EB2-4D93-8B9B-DC7361A41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136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AF894-0F86-4334-AADC-73402EE9FAEC}" type="datetimeFigureOut">
              <a:rPr lang="en-US" smtClean="0"/>
              <a:t>2015-08-31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5373A-0EB2-4D93-8B9B-DC7361A41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006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AF894-0F86-4334-AADC-73402EE9FAEC}" type="datetimeFigureOut">
              <a:rPr lang="en-US" smtClean="0"/>
              <a:t>2015-08-31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5373A-0EB2-4D93-8B9B-DC7361A41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487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AF894-0F86-4334-AADC-73402EE9FAEC}" type="datetimeFigureOut">
              <a:rPr lang="en-US" smtClean="0"/>
              <a:t>2015-08-31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5373A-0EB2-4D93-8B9B-DC7361A41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976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AF894-0F86-4334-AADC-73402EE9FAEC}" type="datetimeFigureOut">
              <a:rPr lang="en-US" smtClean="0"/>
              <a:t>2015-08-31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5373A-0EB2-4D93-8B9B-DC7361A41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48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AF894-0F86-4334-AADC-73402EE9FAEC}" type="datetimeFigureOut">
              <a:rPr lang="en-US" smtClean="0"/>
              <a:t>2015-08-31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5373A-0EB2-4D93-8B9B-DC7361A41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622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AF894-0F86-4334-AADC-73402EE9FAEC}" type="datetimeFigureOut">
              <a:rPr lang="en-US" smtClean="0"/>
              <a:t>2015-08-31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5373A-0EB2-4D93-8B9B-DC7361A41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344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AF894-0F86-4334-AADC-73402EE9FAEC}" type="datetimeFigureOut">
              <a:rPr lang="en-US" smtClean="0"/>
              <a:t>2015-08-31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5373A-0EB2-4D93-8B9B-DC7361A41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161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AF894-0F86-4334-AADC-73402EE9FAEC}" type="datetimeFigureOut">
              <a:rPr lang="en-US" smtClean="0"/>
              <a:t>2015-08-31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5373A-0EB2-4D93-8B9B-DC7361A41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592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AF894-0F86-4334-AADC-73402EE9FAEC}" type="datetimeFigureOut">
              <a:rPr lang="en-US" smtClean="0"/>
              <a:t>2015-08-31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5373A-0EB2-4D93-8B9B-DC7361A41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434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2AF894-0F86-4334-AADC-73402EE9FAEC}" type="datetimeFigureOut">
              <a:rPr lang="en-US" smtClean="0"/>
              <a:t>2015-08-31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05373A-0EB2-4D93-8B9B-DC7361A41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04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Solarium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 solar system simulator</a:t>
            </a:r>
          </a:p>
          <a:p>
            <a:r>
              <a:rPr lang="en-US" dirty="0" smtClean="0"/>
              <a:t>Peter Chapin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9880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N-Body Problem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3516913" y="2623595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" name="Oval 4"/>
          <p:cNvSpPr/>
          <p:nvPr/>
        </p:nvSpPr>
        <p:spPr>
          <a:xfrm>
            <a:off x="7302008" y="5012185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" name="Oval 5"/>
          <p:cNvSpPr/>
          <p:nvPr/>
        </p:nvSpPr>
        <p:spPr>
          <a:xfrm>
            <a:off x="5767161" y="2013995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" name="Oval 6"/>
          <p:cNvSpPr/>
          <p:nvPr/>
        </p:nvSpPr>
        <p:spPr>
          <a:xfrm>
            <a:off x="4240817" y="4921437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8" name="Oval 7"/>
          <p:cNvSpPr/>
          <p:nvPr/>
        </p:nvSpPr>
        <p:spPr>
          <a:xfrm>
            <a:off x="8221831" y="3077843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0" name="Straight Arrow Connector 9"/>
          <p:cNvCxnSpPr>
            <a:stCxn id="4" idx="7"/>
            <a:endCxn id="6" idx="2"/>
          </p:cNvCxnSpPr>
          <p:nvPr/>
        </p:nvCxnSpPr>
        <p:spPr>
          <a:xfrm flipV="1">
            <a:off x="4037241" y="2318796"/>
            <a:ext cx="1729921" cy="39407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4" idx="4"/>
            <a:endCxn id="7" idx="1"/>
          </p:cNvCxnSpPr>
          <p:nvPr/>
        </p:nvCxnSpPr>
        <p:spPr>
          <a:xfrm>
            <a:off x="3821714" y="3233195"/>
            <a:ext cx="508377" cy="177751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" idx="6"/>
            <a:endCxn id="8" idx="2"/>
          </p:cNvCxnSpPr>
          <p:nvPr/>
        </p:nvCxnSpPr>
        <p:spPr>
          <a:xfrm>
            <a:off x="4126514" y="2928395"/>
            <a:ext cx="4095317" cy="45424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4" idx="5"/>
            <a:endCxn id="5" idx="1"/>
          </p:cNvCxnSpPr>
          <p:nvPr/>
        </p:nvCxnSpPr>
        <p:spPr>
          <a:xfrm>
            <a:off x="4037241" y="3143922"/>
            <a:ext cx="3354041" cy="195753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7" idx="0"/>
            <a:endCxn id="6" idx="3"/>
          </p:cNvCxnSpPr>
          <p:nvPr/>
        </p:nvCxnSpPr>
        <p:spPr>
          <a:xfrm flipV="1">
            <a:off x="4545618" y="2534322"/>
            <a:ext cx="1310817" cy="238711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7" idx="7"/>
            <a:endCxn id="8" idx="3"/>
          </p:cNvCxnSpPr>
          <p:nvPr/>
        </p:nvCxnSpPr>
        <p:spPr>
          <a:xfrm flipV="1">
            <a:off x="4761144" y="3598170"/>
            <a:ext cx="3549960" cy="141254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7" idx="6"/>
            <a:endCxn id="5" idx="2"/>
          </p:cNvCxnSpPr>
          <p:nvPr/>
        </p:nvCxnSpPr>
        <p:spPr>
          <a:xfrm>
            <a:off x="4850418" y="5226238"/>
            <a:ext cx="2451591" cy="9074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6" idx="5"/>
            <a:endCxn id="5" idx="0"/>
          </p:cNvCxnSpPr>
          <p:nvPr/>
        </p:nvCxnSpPr>
        <p:spPr>
          <a:xfrm>
            <a:off x="6287488" y="2534321"/>
            <a:ext cx="1319320" cy="247786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6" idx="6"/>
            <a:endCxn id="8" idx="1"/>
          </p:cNvCxnSpPr>
          <p:nvPr/>
        </p:nvCxnSpPr>
        <p:spPr>
          <a:xfrm>
            <a:off x="6376762" y="2318796"/>
            <a:ext cx="1934343" cy="84832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8" idx="4"/>
            <a:endCxn id="5" idx="7"/>
          </p:cNvCxnSpPr>
          <p:nvPr/>
        </p:nvCxnSpPr>
        <p:spPr>
          <a:xfrm flipH="1">
            <a:off x="7822335" y="3687443"/>
            <a:ext cx="704296" cy="141401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958393" y="4058219"/>
            <a:ext cx="27740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 interacting objects</a:t>
            </a:r>
          </a:p>
          <a:p>
            <a:pPr algn="ctr"/>
            <a:r>
              <a:rPr lang="en-US" sz="2400" i="1" dirty="0"/>
              <a:t>N(N-1)/2 </a:t>
            </a:r>
            <a:r>
              <a:rPr lang="en-US" sz="2400" dirty="0"/>
              <a:t>edges</a:t>
            </a:r>
          </a:p>
          <a:p>
            <a:pPr algn="ctr"/>
            <a:r>
              <a:rPr lang="en-US" sz="2400" i="1" dirty="0"/>
              <a:t>O(N</a:t>
            </a:r>
            <a:r>
              <a:rPr lang="en-US" sz="2400" i="1" baseline="30000" dirty="0"/>
              <a:t>2</a:t>
            </a:r>
            <a:r>
              <a:rPr lang="en-US" sz="2400" i="1" dirty="0"/>
              <a:t>)</a:t>
            </a:r>
            <a:r>
              <a:rPr lang="en-US" sz="2400" dirty="0"/>
              <a:t> interactions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3045607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Solarium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Simulates movement of solar system objects</a:t>
            </a:r>
          </a:p>
          <a:p>
            <a:pPr lvl="1"/>
            <a:r>
              <a:rPr lang="en-US" dirty="0" smtClean="0"/>
              <a:t>Considers mutual gravitation interaction</a:t>
            </a:r>
          </a:p>
          <a:p>
            <a:pPr lvl="1"/>
            <a:r>
              <a:rPr lang="en-US" dirty="0" smtClean="0"/>
              <a:t>Supports many (thousands) of objects</a:t>
            </a:r>
          </a:p>
          <a:p>
            <a:pPr lvl="2"/>
            <a:r>
              <a:rPr lang="en-US" dirty="0" smtClean="0"/>
              <a:t>Planets</a:t>
            </a:r>
          </a:p>
          <a:p>
            <a:pPr lvl="2"/>
            <a:r>
              <a:rPr lang="en-US" dirty="0" smtClean="0"/>
              <a:t>Asteroids</a:t>
            </a:r>
          </a:p>
          <a:p>
            <a:pPr lvl="2"/>
            <a:r>
              <a:rPr lang="en-US" dirty="0" smtClean="0"/>
              <a:t>Comets</a:t>
            </a:r>
          </a:p>
          <a:p>
            <a:pPr lvl="2"/>
            <a:r>
              <a:rPr lang="en-US" dirty="0" smtClean="0"/>
              <a:t>Bowling </a:t>
            </a:r>
            <a:r>
              <a:rPr lang="en-US" dirty="0" smtClean="0"/>
              <a:t>balls</a:t>
            </a:r>
          </a:p>
          <a:p>
            <a:r>
              <a:rPr lang="en-US" dirty="0" smtClean="0"/>
              <a:t>Each object represented by a “dynamics”</a:t>
            </a:r>
          </a:p>
          <a:p>
            <a:pPr lvl="1"/>
            <a:r>
              <a:rPr lang="en-US" dirty="0" smtClean="0"/>
              <a:t>Position (x, y, z components)</a:t>
            </a:r>
          </a:p>
          <a:p>
            <a:pPr lvl="1"/>
            <a:r>
              <a:rPr lang="en-US" dirty="0" smtClean="0"/>
              <a:t>Velocity (x, y, z components)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3925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Time is divided into “time steps”</a:t>
            </a:r>
          </a:p>
          <a:p>
            <a:r>
              <a:rPr lang="en-US" dirty="0" smtClean="0"/>
              <a:t>For each time step…</a:t>
            </a:r>
          </a:p>
          <a:p>
            <a:pPr lvl="1"/>
            <a:r>
              <a:rPr lang="en-US" dirty="0" smtClean="0"/>
              <a:t>For each object…</a:t>
            </a:r>
          </a:p>
          <a:p>
            <a:pPr lvl="2"/>
            <a:r>
              <a:rPr lang="en-US" dirty="0" smtClean="0"/>
              <a:t>New position based on old position and old velocity</a:t>
            </a:r>
          </a:p>
          <a:p>
            <a:pPr lvl="2"/>
            <a:r>
              <a:rPr lang="en-US" dirty="0" smtClean="0"/>
              <a:t>New velocity based on old velocity and “current” acceleration</a:t>
            </a:r>
          </a:p>
          <a:p>
            <a:pPr lvl="2"/>
            <a:r>
              <a:rPr lang="en-US" dirty="0" smtClean="0"/>
              <a:t>Acceleration is calculated by…</a:t>
            </a:r>
          </a:p>
          <a:p>
            <a:pPr lvl="3"/>
            <a:r>
              <a:rPr lang="en-US" dirty="0" smtClean="0"/>
              <a:t>Computing total force on an object due to gravitational attraction of all other objects (</a:t>
            </a:r>
            <a:r>
              <a:rPr lang="en-US" i="1" dirty="0" smtClean="0"/>
              <a:t>O(N</a:t>
            </a:r>
            <a:r>
              <a:rPr lang="en-US" i="1" baseline="30000" dirty="0" smtClean="0"/>
              <a:t>2</a:t>
            </a:r>
            <a:r>
              <a:rPr lang="en-US" i="1" dirty="0" smtClean="0"/>
              <a:t>)</a:t>
            </a:r>
            <a:r>
              <a:rPr lang="en-US" dirty="0" smtClean="0"/>
              <a:t>)</a:t>
            </a:r>
          </a:p>
          <a:p>
            <a:pPr lvl="3"/>
            <a:r>
              <a:rPr lang="en-US" i="1" dirty="0" smtClean="0"/>
              <a:t>F = ma</a:t>
            </a:r>
            <a:endParaRPr lang="en-US" dirty="0" smtClean="0"/>
          </a:p>
          <a:p>
            <a:r>
              <a:rPr lang="en-US" dirty="0" smtClean="0"/>
              <a:t>Repeat for multiple time steps</a:t>
            </a:r>
          </a:p>
          <a:p>
            <a:pPr lvl="1"/>
            <a:r>
              <a:rPr lang="en-US" dirty="0" smtClean="0"/>
              <a:t>If a time step is one hour, there are 8766 time steps per simulated year</a:t>
            </a:r>
          </a:p>
        </p:txBody>
      </p:sp>
    </p:spTree>
    <p:extLst>
      <p:ext uri="{BB962C8B-B14F-4D97-AF65-F5344CB8AC3E}">
        <p14:creationId xmlns:p14="http://schemas.microsoft.com/office/powerpoint/2010/main" val="15950466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Inaccurate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real life time is continuous (for our purposes)</a:t>
            </a:r>
          </a:p>
          <a:p>
            <a:pPr lvl="1"/>
            <a:r>
              <a:rPr lang="en-US" dirty="0" smtClean="0"/>
              <a:t>Velocity changes smoothly over a time step</a:t>
            </a:r>
          </a:p>
          <a:p>
            <a:r>
              <a:rPr lang="en-US" dirty="0" smtClean="0"/>
              <a:t>In our simulation velocity is constant during a time step</a:t>
            </a:r>
          </a:p>
          <a:p>
            <a:pPr lvl="1"/>
            <a:r>
              <a:rPr lang="en-US" dirty="0" smtClean="0"/>
              <a:t>… makes an abrupt change at the end of the time step</a:t>
            </a:r>
          </a:p>
          <a:p>
            <a:r>
              <a:rPr lang="en-US" dirty="0" smtClean="0"/>
              <a:t>We can increase accuracy by making shorter time steps</a:t>
            </a:r>
          </a:p>
          <a:p>
            <a:pPr lvl="1"/>
            <a:r>
              <a:rPr lang="en-US" dirty="0" smtClean="0"/>
              <a:t>Particularly important when velocity changes rapidly</a:t>
            </a:r>
          </a:p>
          <a:p>
            <a:pPr lvl="1"/>
            <a:r>
              <a:rPr lang="en-US" dirty="0" smtClean="0"/>
              <a:t>… such as during a close approaches between two objects</a:t>
            </a:r>
          </a:p>
          <a:p>
            <a:r>
              <a:rPr lang="en-US" b="1" dirty="0" smtClean="0"/>
              <a:t>Small time steps greatly increase computation time</a:t>
            </a:r>
            <a:endParaRPr lang="en-US" dirty="0" smtClean="0"/>
          </a:p>
          <a:p>
            <a:pPr lvl="1"/>
            <a:r>
              <a:rPr lang="en-US" i="1" dirty="0" smtClean="0"/>
              <a:t>Trade off between computation time and accuracy!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4262697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Ideally…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would </a:t>
            </a:r>
            <a:r>
              <a:rPr lang="en-US" dirty="0" smtClean="0">
                <a:solidFill>
                  <a:srgbClr val="FF0000"/>
                </a:solidFill>
              </a:rPr>
              <a:t>understand what accuracy we need</a:t>
            </a:r>
            <a:r>
              <a:rPr lang="en-US" dirty="0" smtClean="0"/>
              <a:t>…</a:t>
            </a:r>
          </a:p>
          <a:p>
            <a:pPr lvl="1"/>
            <a:r>
              <a:rPr lang="en-US" dirty="0" smtClean="0"/>
              <a:t>… and then </a:t>
            </a:r>
            <a:r>
              <a:rPr lang="en-US" dirty="0" smtClean="0">
                <a:solidFill>
                  <a:srgbClr val="FF0000"/>
                </a:solidFill>
              </a:rPr>
              <a:t>compute no harder than necessary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09300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we are doing is essentially numerical integration</a:t>
            </a:r>
          </a:p>
          <a:p>
            <a:pPr lvl="1"/>
            <a:r>
              <a:rPr lang="en-US" dirty="0" smtClean="0"/>
              <a:t>Many algorithms for this are known</a:t>
            </a:r>
          </a:p>
          <a:p>
            <a:r>
              <a:rPr lang="en-US" dirty="0" smtClean="0"/>
              <a:t>Advanced integration methods use past history to estimate the future</a:t>
            </a:r>
          </a:p>
          <a:p>
            <a:pPr lvl="1"/>
            <a:r>
              <a:rPr lang="en-US" dirty="0" smtClean="0"/>
              <a:t>… can give reasonable accuracy with courser time steps</a:t>
            </a:r>
          </a:p>
          <a:p>
            <a:pPr lvl="1"/>
            <a:r>
              <a:rPr lang="en-US" dirty="0" smtClean="0"/>
              <a:t>… but require more computation to make the estimates</a:t>
            </a:r>
          </a:p>
          <a:p>
            <a:r>
              <a:rPr lang="en-US" i="1" dirty="0" smtClean="0"/>
              <a:t>Ideally we would use a numerical integration method that optimizes computation time while respecting desired accuracy</a:t>
            </a:r>
          </a:p>
          <a:p>
            <a:pPr lvl="1"/>
            <a:r>
              <a:rPr lang="en-US" dirty="0" smtClean="0"/>
              <a:t>This is a subject for a future version of the program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5895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Still More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Our algorithm, </a:t>
            </a:r>
            <a:r>
              <a:rPr lang="en-US" i="1" dirty="0" smtClean="0"/>
              <a:t>All Pairs</a:t>
            </a:r>
            <a:r>
              <a:rPr lang="en-US" dirty="0" smtClean="0"/>
              <a:t>, is </a:t>
            </a:r>
            <a:r>
              <a:rPr lang="en-US" i="1" dirty="0" smtClean="0"/>
              <a:t>O(N</a:t>
            </a:r>
            <a:r>
              <a:rPr lang="en-US" i="1" baseline="30000" dirty="0" smtClean="0"/>
              <a:t>2</a:t>
            </a:r>
            <a:r>
              <a:rPr lang="en-US" i="1" dirty="0" smtClean="0"/>
              <a:t>)</a:t>
            </a:r>
          </a:p>
          <a:p>
            <a:r>
              <a:rPr lang="en-US" dirty="0" smtClean="0"/>
              <a:t>Better algorithms exist for solving the N-body problem!</a:t>
            </a:r>
          </a:p>
          <a:p>
            <a:pPr lvl="1"/>
            <a:r>
              <a:rPr lang="en-US" dirty="0" smtClean="0"/>
              <a:t>Barnes Hut runs in </a:t>
            </a:r>
            <a:r>
              <a:rPr lang="en-US" i="1" dirty="0" smtClean="0"/>
              <a:t>O(N log(N)) </a:t>
            </a:r>
            <a:r>
              <a:rPr lang="en-US" dirty="0" smtClean="0"/>
              <a:t>time</a:t>
            </a:r>
          </a:p>
          <a:p>
            <a:pPr lvl="2"/>
            <a:r>
              <a:rPr lang="en-US" dirty="0" smtClean="0"/>
              <a:t>A huge improvement!</a:t>
            </a:r>
          </a:p>
          <a:p>
            <a:pPr lvl="1"/>
            <a:r>
              <a:rPr lang="en-US" dirty="0" smtClean="0"/>
              <a:t>… but is not 100% accurate</a:t>
            </a:r>
          </a:p>
          <a:p>
            <a:pPr lvl="1"/>
            <a:r>
              <a:rPr lang="en-US" dirty="0" smtClean="0"/>
              <a:t>This adds another wrinkle to the accuracy vs computation time trade off</a:t>
            </a:r>
          </a:p>
          <a:p>
            <a:r>
              <a:rPr lang="en-US" dirty="0" smtClean="0"/>
              <a:t>A serious computation would…</a:t>
            </a:r>
          </a:p>
          <a:p>
            <a:pPr lvl="1"/>
            <a:r>
              <a:rPr lang="en-US" dirty="0" smtClean="0"/>
              <a:t>Use the best algorithms available</a:t>
            </a:r>
          </a:p>
          <a:p>
            <a:pPr lvl="1"/>
            <a:r>
              <a:rPr lang="en-US" dirty="0" smtClean="0"/>
              <a:t>Compute an answer as inaccurately (as quickly) as possible</a:t>
            </a:r>
          </a:p>
          <a:p>
            <a:r>
              <a:rPr lang="en-US" i="1" dirty="0" smtClean="0"/>
              <a:t>We are interested in parallel programming so these points are minor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8895077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406</Words>
  <Application>Microsoft Office PowerPoint</Application>
  <PresentationFormat>Widescreen</PresentationFormat>
  <Paragraphs>61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Solarium</vt:lpstr>
      <vt:lpstr>N-Body Problem</vt:lpstr>
      <vt:lpstr>Solarium</vt:lpstr>
      <vt:lpstr>Time</vt:lpstr>
      <vt:lpstr>Inaccurate</vt:lpstr>
      <vt:lpstr>Ideally…</vt:lpstr>
      <vt:lpstr>More Issues</vt:lpstr>
      <vt:lpstr>Still More Issues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Solarium</dc:title>
  <dc:creator>Chapin, Peter  @ VTC</dc:creator>
  <cp:lastModifiedBy>Chapin, Peter  @ VTC</cp:lastModifiedBy>
  <cp:revision>3</cp:revision>
  <dcterms:created xsi:type="dcterms:W3CDTF">2015-08-31T11:35:55Z</dcterms:created>
  <dcterms:modified xsi:type="dcterms:W3CDTF">2015-08-31T11:59:45Z</dcterms:modified>
</cp:coreProperties>
</file>