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29"/>
  </p:notesMasterIdLst>
  <p:sldIdLst>
    <p:sldId id="256" r:id="rId2"/>
    <p:sldId id="277" r:id="rId3"/>
    <p:sldId id="257" r:id="rId4"/>
    <p:sldId id="282" r:id="rId5"/>
    <p:sldId id="258" r:id="rId6"/>
    <p:sldId id="259" r:id="rId7"/>
    <p:sldId id="281" r:id="rId8"/>
    <p:sldId id="261" r:id="rId9"/>
    <p:sldId id="278" r:id="rId10"/>
    <p:sldId id="285" r:id="rId11"/>
    <p:sldId id="286" r:id="rId12"/>
    <p:sldId id="287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9" r:id="rId21"/>
    <p:sldId id="260" r:id="rId22"/>
    <p:sldId id="280" r:id="rId23"/>
    <p:sldId id="275" r:id="rId24"/>
    <p:sldId id="276" r:id="rId25"/>
    <p:sldId id="283" r:id="rId26"/>
    <p:sldId id="284" r:id="rId27"/>
    <p:sldId id="273" r:id="rId28"/>
  </p:sldIdLst>
  <p:sldSz cx="9144000" cy="5143500" type="screen16x9"/>
  <p:notesSz cx="6858000" cy="9144000"/>
  <p:embeddedFontLst>
    <p:embeddedFont>
      <p:font typeface="Wingdings 3" panose="05040102010807070707" pitchFamily="18" charset="2"/>
      <p:regular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9655" autoAdjust="0"/>
  </p:normalViewPr>
  <p:slideViewPr>
    <p:cSldViewPr snapToGrid="0">
      <p:cViewPr varScale="1">
        <p:scale>
          <a:sx n="76" d="100"/>
          <a:sy n="76" d="100"/>
        </p:scale>
        <p:origin x="928" y="56"/>
      </p:cViewPr>
      <p:guideLst/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dirty="0"/>
              <a:t>Updates all rows with inlinks (backlinks), fetchtime and the correct score.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30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200" dirty="0"/>
              <a:t>Hadoop first came around in 2003 when a paper on the Google File System was first published.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The term </a:t>
            </a:r>
            <a:r>
              <a:rPr lang="en" sz="1200" i="1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Hadoop </a:t>
            </a:r>
            <a:r>
              <a:rPr lang="en" sz="12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has come to mean more than just the modules that make up Hadoop, but includes the </a:t>
            </a:r>
            <a:r>
              <a:rPr lang="en" sz="1200" i="1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ecosystem</a:t>
            </a:r>
            <a:r>
              <a:rPr lang="en" sz="12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that can be installed in conjunction with Hadoop.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Web crawler AKA Spider, Ant, Automatic Indexer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dirty="0"/>
              <a:t>A crawler starts with a set of URLs  called seeds and the crawler visits each of these sites and identifies all the hyperlinks, adding them to the to-do list.  Pages are then visited recursively according to policy and added to a repository, something similar to a database with less functionality, </a:t>
            </a:r>
            <a:r>
              <a:rPr lang="en-US" sz="1100" dirty="0"/>
              <a:t>called a </a:t>
            </a:r>
            <a:r>
              <a:rPr lang="en-US" sz="1100" dirty="0" err="1"/>
              <a:t>webtable</a:t>
            </a:r>
            <a:r>
              <a:rPr lang="en" sz="1100" dirty="0"/>
              <a:t>.</a:t>
            </a:r>
            <a:endParaRPr lang="en" sz="1100" u="sng" dirty="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308630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dirty="0"/>
              <a:t>This is disabled  for fast generating of URLs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73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dirty="0"/>
              <a:t>This is disabled  for fast generating of URLs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dirty="0"/>
              <a:t>When partitioning by IP: this can be heavy on DNS resolving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04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7142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843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264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296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2272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4772492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114105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55C6B4A9-1611-4792-9094-5F34BCA07E0B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43494503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454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5143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82600" y="572025"/>
            <a:ext cx="83497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l">
              <a:spcBef>
                <a:spcPts val="0"/>
              </a:spcBef>
              <a:defRPr sz="2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81000" y="1676399"/>
            <a:ext cx="8451300" cy="289247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7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833" y="1799063"/>
            <a:ext cx="8311945" cy="292162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478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 descr="A picture containing sky, indoor&#10;&#10;Description generated with very high confidence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2000"/>
                    </a14:imgEffect>
                    <a14:imgEffect>
                      <a14:brightnessContrast contrast="-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855150">
            <a:off x="5724974" y="665814"/>
            <a:ext cx="3415445" cy="2314787"/>
          </a:xfrm>
          <a:prstGeom prst="rect">
            <a:avLst/>
          </a:prstGeom>
          <a:noFill/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85622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491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164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908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5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57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363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6008" y="630424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0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qbox.io/blog/scraping-the-web-with-nutch-for-elasticsearch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events.linuxfoundation.org/sites/events/files/slides/aceu2014-snagel-web-crawling-nutch.pdf" TargetMode="External"/><Relationship Id="rId4" Type="http://schemas.openxmlformats.org/officeDocument/2006/relationships/hyperlink" Target="https://wiki.apache.org/nutch/NutchTutori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Hadoop Webcrawlers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Huy Pham, Veronica McGhee, Jesse Stewart, Tara Walton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6007" y="1885513"/>
            <a:ext cx="8276931" cy="2761988"/>
          </a:xfrm>
        </p:spPr>
        <p:txBody>
          <a:bodyPr>
            <a:normAutofit/>
          </a:bodyPr>
          <a:lstStyle/>
          <a:p>
            <a:pPr marL="228600" lvl="0" indent="0">
              <a:spcBef>
                <a:spcPts val="0"/>
              </a:spcBef>
              <a:buNone/>
            </a:pPr>
            <a:r>
              <a:rPr lang="en" sz="1800" dirty="0"/>
              <a:t>Creates a new batch. Selects URLs to fetch from the web table.</a:t>
            </a:r>
          </a:p>
          <a:p>
            <a:pPr marL="228600" lvl="0" indent="0">
              <a:spcBef>
                <a:spcPts val="0"/>
              </a:spcBef>
              <a:buNone/>
            </a:pPr>
            <a:r>
              <a:rPr lang="en" sz="1800" dirty="0"/>
              <a:t>Generates a fetch list from the CrawlDB.</a:t>
            </a:r>
          </a:p>
          <a:p>
            <a:pPr marL="457200" lvl="0" indent="-228600">
              <a:spcBef>
                <a:spcPts val="0"/>
              </a:spcBef>
            </a:pPr>
            <a:r>
              <a:rPr lang="en" sz="1800" b="1" dirty="0"/>
              <a:t>Mapper</a:t>
            </a:r>
            <a:r>
              <a:rPr lang="en" sz="1800" dirty="0"/>
              <a:t>: reads every URL from the web table (</a:t>
            </a:r>
            <a:r>
              <a:rPr lang="en-US" sz="1800" dirty="0"/>
              <a:t>a given set of webpages to start)</a:t>
            </a:r>
            <a:endParaRPr lang="en" sz="1800" dirty="0"/>
          </a:p>
          <a:p>
            <a:pPr marL="914400" lvl="1" indent="-228600">
              <a:spcBef>
                <a:spcPts val="0"/>
              </a:spcBef>
            </a:pPr>
            <a:r>
              <a:rPr lang="en" sz="1800" dirty="0"/>
              <a:t>Optionally it normalizes the URL to avoid redundancy</a:t>
            </a:r>
          </a:p>
          <a:p>
            <a:pPr marL="914400" lvl="1" indent="-228600">
              <a:spcBef>
                <a:spcPts val="0"/>
              </a:spcBef>
            </a:pPr>
            <a:r>
              <a:rPr lang="en" sz="1800" dirty="0"/>
              <a:t>Calculate scoring for this URL </a:t>
            </a:r>
            <a:r>
              <a:rPr lang="en-US" sz="1800" dirty="0"/>
              <a:t>based on policy</a:t>
            </a:r>
            <a:endParaRPr lang="en" sz="1800" dirty="0"/>
          </a:p>
          <a:p>
            <a:pPr marL="914400" lvl="1" indent="-228600">
              <a:spcBef>
                <a:spcPts val="0"/>
              </a:spcBef>
            </a:pPr>
            <a:r>
              <a:rPr lang="en" sz="1800" dirty="0"/>
              <a:t>Outputs every URL that needs to be fetched, together with its score.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50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1925" indent="0">
              <a:spcBef>
                <a:spcPts val="0"/>
              </a:spcBef>
            </a:pPr>
            <a:r>
              <a:rPr lang="en" sz="1800" dirty="0"/>
              <a:t>All URLs are partitioned by domain, host or IP.</a:t>
            </a:r>
          </a:p>
          <a:p>
            <a:pPr marL="1071563" lvl="1" indent="-228600">
              <a:spcBef>
                <a:spcPts val="0"/>
              </a:spcBef>
            </a:pPr>
            <a:r>
              <a:rPr lang="en-US" sz="1800" dirty="0"/>
              <a:t>URLs in the same partition are sent to the same thread for reduction.</a:t>
            </a:r>
            <a:endParaRPr lang="en" sz="1800" dirty="0"/>
          </a:p>
          <a:p>
            <a:pPr marL="1071563" lvl="1" indent="-228600">
              <a:spcBef>
                <a:spcPts val="0"/>
              </a:spcBef>
            </a:pPr>
            <a:r>
              <a:rPr lang="en" sz="1800" dirty="0"/>
              <a:t>Within each partition all URLs are sorted by score (best first).</a:t>
            </a:r>
          </a:p>
          <a:p>
            <a:pPr marL="1071563" lvl="1" indent="-228600">
              <a:spcBef>
                <a:spcPts val="0"/>
              </a:spcBef>
            </a:pPr>
            <a:r>
              <a:rPr lang="en" sz="1800" dirty="0"/>
              <a:t>Optionally it normalizes the URL to avoid redundanc</a:t>
            </a:r>
            <a:r>
              <a:rPr lang="en-US" sz="1800" dirty="0"/>
              <a:t>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88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8" y="1812022"/>
            <a:ext cx="8330268" cy="3028425"/>
          </a:xfrm>
        </p:spPr>
        <p:txBody>
          <a:bodyPr>
            <a:normAutofit lnSpcReduction="10000"/>
          </a:bodyPr>
          <a:lstStyle/>
          <a:p>
            <a:pPr marL="228600" lvl="0" indent="0">
              <a:spcBef>
                <a:spcPts val="0"/>
              </a:spcBef>
              <a:buNone/>
            </a:pPr>
            <a:r>
              <a:rPr lang="en" sz="1800" dirty="0"/>
              <a:t>Reads every URL from the partition and keeps selecting URLs until the total number of URLs </a:t>
            </a:r>
            <a:r>
              <a:rPr lang="en-US" sz="1800" dirty="0"/>
              <a:t>has reached a set limit</a:t>
            </a:r>
            <a:endParaRPr lang="en" sz="1800" dirty="0"/>
          </a:p>
          <a:p>
            <a:pPr marL="914400" lvl="1" indent="-228600">
              <a:spcBef>
                <a:spcPts val="0"/>
              </a:spcBef>
            </a:pPr>
            <a:r>
              <a:rPr lang="en" sz="1800" dirty="0"/>
              <a:t>Add URLs until the topN number of reducers is reached.</a:t>
            </a:r>
          </a:p>
          <a:p>
            <a:pPr marL="1371600" lvl="2" indent="-228600">
              <a:spcBef>
                <a:spcPts val="0"/>
              </a:spcBef>
            </a:pPr>
            <a:r>
              <a:rPr lang="en" sz="1800" dirty="0"/>
              <a:t>Gives us topN URLs for all reducers together</a:t>
            </a:r>
          </a:p>
          <a:p>
            <a:pPr marL="914400" lvl="1" indent="-228600">
              <a:spcBef>
                <a:spcPts val="0"/>
              </a:spcBef>
            </a:pPr>
            <a:r>
              <a:rPr lang="en" sz="1800" dirty="0"/>
              <a:t>The reducer keeps track of the number of URLs included for a certain domain using a map until the number of URLs for that domain exceeds  </a:t>
            </a:r>
            <a:r>
              <a:rPr lang="en-US" sz="1800" dirty="0"/>
              <a:t>the max</a:t>
            </a:r>
          </a:p>
          <a:p>
            <a:pPr marL="914400" lvl="1" indent="-228600">
              <a:spcBef>
                <a:spcPts val="0"/>
              </a:spcBef>
            </a:pPr>
            <a:r>
              <a:rPr lang="en-US" sz="1800" dirty="0"/>
              <a:t>If t</a:t>
            </a:r>
            <a:r>
              <a:rPr lang="en" sz="1800" dirty="0"/>
              <a:t>he map become</a:t>
            </a:r>
            <a:r>
              <a:rPr lang="en-US" sz="1800" dirty="0"/>
              <a:t>s too</a:t>
            </a:r>
            <a:r>
              <a:rPr lang="en" sz="1800" dirty="0"/>
              <a:t> large, it is always possible to increase the number of reducers.</a:t>
            </a:r>
          </a:p>
          <a:p>
            <a:pPr marL="914400" lvl="1" indent="-228600">
              <a:spcBef>
                <a:spcPts val="0"/>
              </a:spcBef>
            </a:pPr>
            <a:r>
              <a:rPr lang="en" sz="1800" dirty="0"/>
              <a:t>For each selected URL, write a generate mark (batch ID)</a:t>
            </a:r>
          </a:p>
          <a:p>
            <a:pPr marL="914400" lvl="1" indent="-228600">
              <a:spcBef>
                <a:spcPts val="0"/>
              </a:spcBef>
            </a:pPr>
            <a:r>
              <a:rPr lang="en" sz="1800" dirty="0"/>
              <a:t>Output the row to the web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52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094816" y="1500234"/>
            <a:ext cx="3263269" cy="171286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</a:t>
            </a:r>
            <a:r>
              <a:rPr lang="en-US" dirty="0"/>
              <a:t>etching</a:t>
            </a:r>
            <a:r>
              <a:rPr lang="en" dirty="0"/>
              <a:t> </a:t>
            </a:r>
            <a:r>
              <a:rPr lang="en-US" dirty="0"/>
              <a:t>process</a:t>
            </a: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800" dirty="0"/>
              <a:t>MAPPER</a:t>
            </a:r>
          </a:p>
          <a:p>
            <a:pPr lvl="0"/>
            <a:r>
              <a:rPr lang="en-US" sz="1800" dirty="0"/>
              <a:t>P</a:t>
            </a:r>
            <a:r>
              <a:rPr lang="en" sz="1800" dirty="0"/>
              <a:t>ARTITION	</a:t>
            </a:r>
          </a:p>
          <a:p>
            <a:pPr lvl="0"/>
            <a:r>
              <a:rPr lang="en" sz="1800" dirty="0"/>
              <a:t>Reduce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												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marL="5943600" lvl="0" indent="45720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</a:t>
            </a:r>
            <a:r>
              <a:rPr lang="en-US" dirty="0" err="1"/>
              <a:t>apper</a:t>
            </a:r>
            <a:endParaRPr lang="en" dirty="0"/>
          </a:p>
        </p:txBody>
      </p:sp>
      <p:sp>
        <p:nvSpPr>
          <p:cNvPr id="136" name="Shape 136"/>
          <p:cNvSpPr txBox="1">
            <a:spLocks noGrp="1"/>
          </p:cNvSpPr>
          <p:nvPr>
            <p:ph sz="half" idx="1"/>
          </p:nvPr>
        </p:nvSpPr>
        <p:spPr>
          <a:xfrm>
            <a:off x="866215" y="1952624"/>
            <a:ext cx="3991011" cy="29046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Assigns data to dataNodes and ensures that the data was marked by generator and included in the webtable[2]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  <p:pic>
        <p:nvPicPr>
          <p:cNvPr id="5" name="Content Placeholder 4" descr="A picture containing text, map&#10;&#10;Description generated with very high confidence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09027" y="1952625"/>
            <a:ext cx="2913721" cy="256222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Partition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ubTitle" idx="4294967295"/>
          </p:nvPr>
        </p:nvSpPr>
        <p:spPr>
          <a:xfrm>
            <a:off x="427839" y="1761689"/>
            <a:ext cx="8032770" cy="29688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/>
              <a:t>HDFS Cassandra partitions across the cluster automatically using hashing and sorting [4] 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The fetcher mapper uses its own partitioner by host since fetcher reducer can work with queues by host, domain and IP[2]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Reduce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4294967295"/>
          </p:nvPr>
        </p:nvSpPr>
        <p:spPr>
          <a:xfrm>
            <a:off x="334201" y="1712556"/>
            <a:ext cx="8121650" cy="29638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3038" lvl="0" indent="0" rtl="0">
              <a:spcBef>
                <a:spcPts val="0"/>
              </a:spcBef>
              <a:buNone/>
            </a:pPr>
            <a:r>
              <a:rPr lang="en" sz="1800" dirty="0"/>
              <a:t>Stores URLs in searchable queues</a:t>
            </a:r>
          </a:p>
          <a:p>
            <a:pPr marL="173038" lvl="0" indent="0" rtl="0">
              <a:spcBef>
                <a:spcPts val="0"/>
              </a:spcBef>
              <a:buNone/>
            </a:pPr>
            <a:r>
              <a:rPr lang="en" sz="1800" dirty="0"/>
              <a:t>Fetch each URL</a:t>
            </a:r>
          </a:p>
          <a:p>
            <a:pPr marL="173038" lvl="0" indent="0" rtl="0">
              <a:spcBef>
                <a:spcPts val="0"/>
              </a:spcBef>
              <a:buNone/>
            </a:pPr>
            <a:r>
              <a:rPr lang="en" sz="1800" dirty="0"/>
              <a:t>Mark webtable if succeeded or failed</a:t>
            </a:r>
          </a:p>
          <a:p>
            <a:pPr marL="173038" lvl="0" indent="0" rtl="0">
              <a:spcBef>
                <a:spcPts val="0"/>
              </a:spcBef>
              <a:buNone/>
            </a:pPr>
            <a:r>
              <a:rPr lang="en" sz="1800" dirty="0"/>
              <a:t>	crawl_fetch: status from fetch (e.g., success, failed, robots denied)</a:t>
            </a:r>
          </a:p>
          <a:p>
            <a:pPr marL="173038" lvl="0" indent="0" rtl="0">
              <a:spcBef>
                <a:spcPts val="0"/>
              </a:spcBef>
              <a:buNone/>
            </a:pPr>
            <a:r>
              <a:rPr lang="en" sz="1800" dirty="0"/>
              <a:t>	content: fetched binary content and meta data (HTTP header)</a:t>
            </a:r>
            <a:br>
              <a:rPr lang="en" sz="1800" dirty="0"/>
            </a:br>
            <a:r>
              <a:rPr lang="en" sz="1800" dirty="0"/>
              <a:t>This is sample pseudo code before it goes into the parsing process [3].</a:t>
            </a:r>
          </a:p>
          <a:p>
            <a:pPr marL="173038" lvl="0" indent="0" rtl="0">
              <a:spcBef>
                <a:spcPts val="0"/>
              </a:spcBef>
              <a:buNone/>
            </a:pPr>
            <a:r>
              <a:rPr lang="en" sz="1800" dirty="0"/>
              <a:t>If parsing configured: parse contents [2]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subTitle" idx="4294967295"/>
          </p:nvPr>
        </p:nvSpPr>
        <p:spPr>
          <a:xfrm>
            <a:off x="0" y="455432"/>
            <a:ext cx="9537700" cy="44656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buNone/>
            </a:pPr>
            <a:r>
              <a:rPr lang="en" dirty="0"/>
              <a:t>Step-by-Step FETCHING</a:t>
            </a:r>
          </a:p>
          <a:p>
            <a:pPr marL="0" lvl="0" indent="457200" rtl="0">
              <a:spcBef>
                <a:spcPts val="0"/>
              </a:spcBef>
              <a:buNone/>
            </a:pPr>
            <a:endParaRPr sz="1800" dirty="0"/>
          </a:p>
          <a:p>
            <a:pPr lvl="0" indent="457200" rtl="0">
              <a:spcBef>
                <a:spcPts val="0"/>
              </a:spcBef>
              <a:buNone/>
            </a:pPr>
            <a:r>
              <a:rPr lang="en" sz="1800" dirty="0"/>
              <a:t>//A fetch list is created: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800" dirty="0"/>
              <a:t>bin/nutch generate crawl/crawldb crawl/segments</a:t>
            </a:r>
          </a:p>
          <a:p>
            <a:pPr lvl="0" indent="457200" rtl="0">
              <a:spcBef>
                <a:spcPts val="0"/>
              </a:spcBef>
              <a:buNone/>
            </a:pPr>
            <a:endParaRPr sz="1800" dirty="0"/>
          </a:p>
          <a:p>
            <a:pPr lvl="0" indent="457200" rtl="0">
              <a:spcBef>
                <a:spcPts val="0"/>
              </a:spcBef>
              <a:buNone/>
            </a:pPr>
            <a:r>
              <a:rPr lang="en" sz="1800" dirty="0"/>
              <a:t>//the list is stored in a segment directory and it gets assigned it to s1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800" dirty="0"/>
              <a:t>s1=`ls -d crawl/segments/2* | tail -1`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800" dirty="0"/>
              <a:t>echo $s1</a:t>
            </a:r>
          </a:p>
          <a:p>
            <a:pPr lvl="0" indent="457200" rtl="0">
              <a:spcBef>
                <a:spcPts val="0"/>
              </a:spcBef>
              <a:buNone/>
            </a:pPr>
            <a:endParaRPr sz="1800" dirty="0"/>
          </a:p>
          <a:p>
            <a:pPr lvl="0" indent="457200" rtl="0">
              <a:spcBef>
                <a:spcPts val="0"/>
              </a:spcBef>
              <a:buNone/>
            </a:pPr>
            <a:r>
              <a:rPr lang="en" sz="1800" dirty="0"/>
              <a:t>//Fetcher is run on this segment and contents are optionally parsed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en" sz="1800" dirty="0"/>
              <a:t>    bin/nutch fetch $s1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800" dirty="0"/>
              <a:t>bin/nutch parse $s1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800" dirty="0"/>
              <a:t>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800" dirty="0"/>
              <a:t>//Database is updated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800" dirty="0"/>
              <a:t>bin/nutch updatedb crawl/crawldb $s1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subTitle" idx="4294967295"/>
          </p:nvPr>
        </p:nvSpPr>
        <p:spPr>
          <a:xfrm>
            <a:off x="569345" y="339770"/>
            <a:ext cx="8121650" cy="44656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buNone/>
            </a:pPr>
            <a:r>
              <a:rPr lang="en" dirty="0"/>
              <a:t>Step-by-Step FETCHING (cont’d)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//Next we create a new segment with updates as well as newly discovered entries containing the top 1,000 pages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bin/nutch generate crawl/crawldb crawl/segments -topN 1000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s2=`ls -d crawl/segments/2* | tail -1`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echo $s2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bin/nutch fetch $s2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bin/nutch parse $s2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bin/nutch updatedb crawl/crawldb $s2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ubTitle" idx="4294967295"/>
          </p:nvPr>
        </p:nvSpPr>
        <p:spPr>
          <a:xfrm>
            <a:off x="478972" y="546281"/>
            <a:ext cx="8121650" cy="40830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algn="ctr" rtl="0">
              <a:spcBef>
                <a:spcPts val="0"/>
              </a:spcBef>
              <a:buNone/>
            </a:pPr>
            <a:r>
              <a:rPr lang="en" dirty="0"/>
              <a:t>Step-by-Step FETCHING (cont’d)</a:t>
            </a:r>
          </a:p>
          <a:p>
            <a:pPr lvl="0">
              <a:spcBef>
                <a:spcPts val="0"/>
              </a:spcBef>
              <a:buNone/>
            </a:pPr>
            <a:endParaRPr sz="1800" dirty="0"/>
          </a:p>
          <a:p>
            <a:pPr lvl="0">
              <a:spcBef>
                <a:spcPts val="0"/>
              </a:spcBef>
              <a:buNone/>
            </a:pPr>
            <a:endParaRPr sz="1800" dirty="0"/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//Repeating the process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bin/nutch generate crawl/crawldb crawl/segments -topN 1000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s3=`ls -d crawl/segments/2* | tail -1`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echo $s3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bin/nutch fetch $s3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bin/nutch parse $s3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bin/nutch updatedb crawl/crawldb $s3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//Fetching results in 1,000's of useful pages needing to be indexed[Mcgibnney]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062613" y="2864668"/>
            <a:ext cx="2940484" cy="1712868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A little about Hadoop…</a:t>
            </a:r>
            <a:br>
              <a:rPr lang="en-US" dirty="0"/>
            </a:br>
            <a:r>
              <a:rPr lang="en" sz="1600" dirty="0">
                <a:ea typeface="Arial"/>
                <a:cs typeface="Arial"/>
                <a:sym typeface="Arial"/>
              </a:rPr>
              <a:t>The Apache Hadoop software library provides a scalable framework for distributing an</a:t>
            </a:r>
            <a:r>
              <a:rPr lang="en-US" sz="1600" dirty="0">
                <a:ea typeface="Arial"/>
                <a:cs typeface="Arial"/>
                <a:sym typeface="Arial"/>
              </a:rPr>
              <a:t>d</a:t>
            </a:r>
            <a:r>
              <a:rPr lang="en" sz="1600" dirty="0">
                <a:ea typeface="Arial"/>
                <a:cs typeface="Arial"/>
                <a:sym typeface="Arial"/>
              </a:rPr>
              <a:t> processing large data 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732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mapper</a:t>
            </a:r>
          </a:p>
        </p:txBody>
      </p:sp>
    </p:spTree>
    <p:extLst>
      <p:ext uri="{BB962C8B-B14F-4D97-AF65-F5344CB8AC3E}">
        <p14:creationId xmlns:p14="http://schemas.microsoft.com/office/powerpoint/2010/main" val="4158466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700" dirty="0"/>
              <a:t>Back to the Mapper…</a:t>
            </a:r>
            <a:endParaRPr lang="en" sz="2700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727100"/>
            <a:ext cx="8429628" cy="3012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 dirty="0"/>
              <a:t>Reads every webpage from the webtable</a:t>
            </a:r>
          </a:p>
          <a:p>
            <a:r>
              <a:rPr lang="en" sz="1800" dirty="0"/>
              <a:t>Check if the fetch mark matches</a:t>
            </a:r>
          </a:p>
          <a:p>
            <a:r>
              <a:rPr lang="en" sz="1800" dirty="0"/>
              <a:t>If this webpage has been parsed before (even in a another batch) then it skips that entry.</a:t>
            </a:r>
          </a:p>
          <a:p>
            <a:r>
              <a:rPr lang="en" sz="1800" dirty="0"/>
              <a:t>Run parsers on the row</a:t>
            </a:r>
          </a:p>
          <a:p>
            <a:r>
              <a:rPr lang="en" sz="1800" dirty="0"/>
              <a:t>Output the row to the webtable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Update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Mapper</a:t>
            </a:r>
          </a:p>
          <a:p>
            <a:r>
              <a:rPr lang="en-US" sz="1800" dirty="0"/>
              <a:t>Partition</a:t>
            </a:r>
          </a:p>
          <a:p>
            <a:r>
              <a:rPr lang="en-US" sz="1800" dirty="0"/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1000550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700" dirty="0">
                <a:sym typeface="Calibri"/>
              </a:rPr>
              <a:t>Crawldb structure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idx="1"/>
          </p:nvPr>
        </p:nvSpPr>
        <p:spPr>
          <a:xfrm>
            <a:off x="456008" y="1708197"/>
            <a:ext cx="5929633" cy="29216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1" indent="-228600"/>
            <a:r>
              <a:rPr lang="en" sz="1800" dirty="0"/>
              <a:t>Nutch 1.X: Directory structure</a:t>
            </a:r>
            <a:endParaRPr sz="1800" dirty="0"/>
          </a:p>
          <a:p>
            <a:pPr marL="457200" lvl="1" indent="-228600"/>
            <a:r>
              <a:rPr lang="en" sz="1800" dirty="0"/>
              <a:t>Nutch 2.X: webtable</a:t>
            </a:r>
          </a:p>
          <a:p>
            <a:pPr marL="457200" lvl="1" indent="-228600"/>
            <a:r>
              <a:rPr lang="en" sz="1800" dirty="0"/>
              <a:t>All information about a URL/document in a single row: status, metadata, binary content, extracted plain-text, inlink anchor….</a:t>
            </a:r>
          </a:p>
        </p:txBody>
      </p:sp>
      <p:pic>
        <p:nvPicPr>
          <p:cNvPr id="182" name="Shape 182" descr="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580" y="1819178"/>
            <a:ext cx="2569029" cy="2699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 descr="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5371" y="3552819"/>
            <a:ext cx="3058378" cy="159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1" indent="-228600">
              <a:spcBef>
                <a:spcPts val="0"/>
              </a:spcBef>
            </a:pPr>
            <a:r>
              <a:rPr lang="en" sz="1800" dirty="0"/>
              <a:t>Master looks at each webpage in the webtable, sends the parsed rows to its slaves.</a:t>
            </a:r>
          </a:p>
          <a:p>
            <a:pPr marL="457200" lvl="1" indent="-228600">
              <a:spcBef>
                <a:spcPts val="0"/>
              </a:spcBef>
            </a:pPr>
            <a:r>
              <a:rPr lang="en" sz="1800" dirty="0"/>
              <a:t>The slaves receive these Parsed URLs, calculate a score for them based on the number of links away from those pages (and the text near those links), and sends the U</a:t>
            </a:r>
            <a:r>
              <a:rPr lang="en-US" sz="1800" dirty="0"/>
              <a:t>R</a:t>
            </a:r>
            <a:r>
              <a:rPr lang="en" sz="1800" dirty="0"/>
              <a:t>Ls and scores back to the Master </a:t>
            </a:r>
          </a:p>
          <a:p>
            <a:pPr marL="457200" lvl="1" indent="-228600">
              <a:spcBef>
                <a:spcPts val="0"/>
              </a:spcBef>
            </a:pPr>
            <a:endParaRPr lang="en" sz="1800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228600">
              <a:spcBef>
                <a:spcPts val="0"/>
              </a:spcBef>
            </a:pPr>
            <a:r>
              <a:rPr lang="en" sz="1800" dirty="0"/>
              <a:t>Partition by {url}. </a:t>
            </a:r>
          </a:p>
          <a:p>
            <a:pPr marL="457200" lvl="1" indent="-228600">
              <a:spcBef>
                <a:spcPts val="0"/>
              </a:spcBef>
            </a:pPr>
            <a:r>
              <a:rPr lang="en" sz="1800" dirty="0"/>
              <a:t>Sort by {url,score}. </a:t>
            </a:r>
          </a:p>
          <a:p>
            <a:pPr marL="457200" lvl="1" indent="-228600">
              <a:spcBef>
                <a:spcPts val="0"/>
              </a:spcBef>
            </a:pPr>
            <a:r>
              <a:rPr lang="en" sz="1800" dirty="0"/>
              <a:t>Group by {url}. </a:t>
            </a:r>
          </a:p>
          <a:p>
            <a:pPr marL="457200" lvl="1" indent="-228600">
              <a:spcBef>
                <a:spcPts val="0"/>
              </a:spcBef>
            </a:pPr>
            <a:endParaRPr lang="en" sz="1800" dirty="0"/>
          </a:p>
          <a:p>
            <a:pPr marL="228600" lvl="1" indent="0">
              <a:spcBef>
                <a:spcPts val="0"/>
              </a:spcBef>
              <a:buNone/>
            </a:pPr>
            <a:r>
              <a:rPr lang="en" sz="1800" dirty="0"/>
              <a:t>This ensures the inlinks are sorted by score in the reducer.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6962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228600">
              <a:spcBef>
                <a:spcPts val="0"/>
              </a:spcBef>
            </a:pPr>
            <a:r>
              <a:rPr lang="en" sz="1800" dirty="0"/>
              <a:t>The master calculates and updates the webpage scores based on the number of links to those pages from other ones. </a:t>
            </a:r>
          </a:p>
          <a:p>
            <a:pPr marL="457200" indent="-228600">
              <a:spcBef>
                <a:spcPts val="0"/>
              </a:spcBef>
            </a:pPr>
            <a:r>
              <a:rPr lang="en" sz="1800" dirty="0"/>
              <a:t>The master stores this </a:t>
            </a:r>
            <a:r>
              <a:rPr lang="en-US" sz="1800" dirty="0"/>
              <a:t>information</a:t>
            </a:r>
            <a:r>
              <a:rPr lang="en" sz="1800" dirty="0"/>
              <a:t> to the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00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ctrTitle"/>
          </p:nvPr>
        </p:nvSpPr>
        <p:spPr>
          <a:xfrm>
            <a:off x="433975" y="356465"/>
            <a:ext cx="8123100" cy="70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References: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subTitle" idx="1"/>
          </p:nvPr>
        </p:nvSpPr>
        <p:spPr>
          <a:xfrm>
            <a:off x="510450" y="1131999"/>
            <a:ext cx="8123100" cy="359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-457200">
              <a:spcBef>
                <a:spcPts val="0"/>
              </a:spcBef>
              <a:spcAft>
                <a:spcPts val="1000"/>
              </a:spcAft>
            </a:pPr>
            <a:r>
              <a:rPr lang="en" sz="1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[1] Kofler, R. (2015, December 02). Scraping the Web with Nutch for Elasticsearch . Retrieved from </a:t>
            </a:r>
            <a:r>
              <a:rPr lang="en" sz="1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https://qbox.io/blog/scraping-the-web-with-nutch-for-elasticsearch</a:t>
            </a:r>
            <a:endParaRPr lang="en" sz="14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>
              <a:spcBef>
                <a:spcPts val="0"/>
              </a:spcBef>
              <a:spcAft>
                <a:spcPts val="1000"/>
              </a:spcAft>
            </a:pPr>
            <a:r>
              <a:rPr lang="en" sz="1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[2] Mcgibbney, L. J. (2016, November 21). NutchTutorial. Retrieved May 07, 2017, from </a:t>
            </a:r>
            <a:r>
              <a:rPr lang="en" sz="1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https://wiki.apache.org/nutch/NutchTutorial</a:t>
            </a:r>
            <a:endParaRPr lang="en" sz="14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>
              <a:spcBef>
                <a:spcPts val="0"/>
              </a:spcBef>
              <a:spcAft>
                <a:spcPts val="1000"/>
              </a:spcAft>
            </a:pPr>
            <a:r>
              <a:rPr lang="en" sz="1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[3] Nagel, S. (n.d.). Web Crawling with Apache Nutch. Retrieved November 18, 2014, from http://events.linuxfoundation.org/sites/events/files/slides/aceu2014-snagel-web-crawling-nutch.pdf</a:t>
            </a:r>
            <a:endParaRPr lang="en" sz="14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lvl="0" indent="-45720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[4]   S. Khalifa, Y. Elshater, K. Sundaravarathan, A. Bhat, P. Martin, F. Imam, D. Rope, M. Mcroberts, and C. Statchuk, “The Six Pillars for Building Big Data Analytics Ecosystems,” ACM Computing Surveys, vol. 49, no. 2, pp. 1–36, Feb. 2016.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61" y="2701255"/>
            <a:ext cx="3210886" cy="88358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76799" y="609982"/>
            <a:ext cx="5763097" cy="55690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/>
              <a:t>What is </a:t>
            </a:r>
            <a:r>
              <a:rPr lang="en-US" sz="3200" dirty="0"/>
              <a:t>Hadoop?</a:t>
            </a:r>
            <a:endParaRPr lang="en" sz="3200" dirty="0"/>
          </a:p>
        </p:txBody>
      </p:sp>
      <p:sp>
        <p:nvSpPr>
          <p:cNvPr id="69" name="Shape 69"/>
          <p:cNvSpPr txBox="1"/>
          <p:nvPr/>
        </p:nvSpPr>
        <p:spPr>
          <a:xfrm>
            <a:off x="2868418" y="1690337"/>
            <a:ext cx="6508063" cy="18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Hadoop Common 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dirty="0"/>
              <a:t>Supports all other Hadoop modules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HDFS (Hadoop Distributed File System)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dirty="0"/>
              <a:t>Distributed file system that provides high-throughput access to application data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Hadoop Y</a:t>
            </a:r>
            <a:r>
              <a:rPr lang="en-US" dirty="0"/>
              <a:t>ARN (Yet Another Resource Negotiator)</a:t>
            </a:r>
            <a:endParaRPr lang="en" dirty="0"/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dirty="0"/>
              <a:t>Framework for job scheduling and cluster resource management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Hadoop MapReduce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dirty="0"/>
              <a:t>YARN-based system for parallel </a:t>
            </a:r>
            <a:br>
              <a:rPr lang="en" dirty="0"/>
            </a:br>
            <a:r>
              <a:rPr lang="en" dirty="0"/>
              <a:t>processing of large data sets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jesse\AppData\Local\Microsoft\Windows\INetCache\Content.Word\Cap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39" y="229301"/>
            <a:ext cx="6997700" cy="453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111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l="8514" t="27292" r="6674" b="28451"/>
          <a:stretch/>
        </p:blipFill>
        <p:spPr>
          <a:xfrm>
            <a:off x="5687601" y="4086259"/>
            <a:ext cx="1945524" cy="10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848" y="3766725"/>
            <a:ext cx="1132850" cy="113287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6007" y="630424"/>
            <a:ext cx="7663993" cy="53022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/>
              <a:t>Who uses Hadoop? (And for what…)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idx="1"/>
          </p:nvPr>
        </p:nvSpPr>
        <p:spPr>
          <a:xfrm>
            <a:off x="327593" y="1770936"/>
            <a:ext cx="7305532" cy="25622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000" dirty="0"/>
              <a:t>Now it is used by companies such as :</a:t>
            </a:r>
            <a:br>
              <a:rPr lang="en" sz="2000" dirty="0"/>
            </a:br>
            <a:r>
              <a:rPr lang="en" dirty="0"/>
              <a:t>	</a:t>
            </a:r>
            <a:r>
              <a:rPr lang="en" sz="1800" dirty="0"/>
              <a:t>Amazon A9.com 	(</a:t>
            </a:r>
            <a:r>
              <a:rPr lang="en-US" sz="1800" dirty="0"/>
              <a:t>A</a:t>
            </a:r>
            <a:r>
              <a:rPr lang="en" sz="1800" dirty="0"/>
              <a:t>nalytics and search indices)</a:t>
            </a:r>
            <a:br>
              <a:rPr lang="en" sz="1800" dirty="0"/>
            </a:br>
            <a:r>
              <a:rPr lang="en" sz="1800" dirty="0"/>
              <a:t>	Cornell 				(University Web Lab - generating web </a:t>
            </a:r>
            <a:br>
              <a:rPr lang="en" sz="1800" dirty="0"/>
            </a:br>
            <a:r>
              <a:rPr lang="en" sz="1800" dirty="0"/>
              <a:t>						  	  	  graphs on 100 nodes)</a:t>
            </a:r>
            <a:br>
              <a:rPr lang="en" sz="1800" dirty="0"/>
            </a:br>
            <a:r>
              <a:rPr lang="en" sz="1800" dirty="0"/>
              <a:t>	eBay					(Search optimization) </a:t>
            </a:r>
            <a:br>
              <a:rPr lang="en" sz="1800" dirty="0"/>
            </a:br>
            <a:r>
              <a:rPr lang="en" sz="1800" dirty="0"/>
              <a:t>	Facebook 			(Streaming, analytics)</a:t>
            </a:r>
            <a:br>
              <a:rPr lang="en" sz="1800" dirty="0"/>
            </a:br>
            <a:r>
              <a:rPr lang="en" sz="1800" dirty="0"/>
              <a:t>	Greece.com 		(</a:t>
            </a:r>
            <a:r>
              <a:rPr lang="en-US" sz="1800" dirty="0"/>
              <a:t>A</a:t>
            </a:r>
            <a:r>
              <a:rPr lang="en" sz="1800" dirty="0"/>
              <a:t>nalyzing data for images, </a:t>
            </a:r>
          </a:p>
          <a:p>
            <a:pPr>
              <a:spcBef>
                <a:spcPts val="0"/>
              </a:spcBef>
              <a:buNone/>
            </a:pPr>
            <a:r>
              <a:rPr lang="en" sz="1800" dirty="0"/>
              <a:t>									log analysis, and data mining)</a:t>
            </a:r>
            <a:br>
              <a:rPr lang="en" sz="1800" dirty="0"/>
            </a:br>
            <a:r>
              <a:rPr lang="en" sz="1800" dirty="0"/>
              <a:t>	LinkedIn 				(People you may know, </a:t>
            </a:r>
            <a:br>
              <a:rPr lang="en" sz="1800" dirty="0"/>
            </a:br>
            <a:r>
              <a:rPr lang="en" sz="1800" dirty="0"/>
              <a:t>								 dashboard, skills)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lang="en" sz="1600" dirty="0"/>
          </a:p>
        </p:txBody>
      </p:sp>
      <p:pic>
        <p:nvPicPr>
          <p:cNvPr id="78" name="Shape 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5227" y="3150373"/>
            <a:ext cx="734024" cy="73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27673" y="3045012"/>
            <a:ext cx="734025" cy="6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8848" y="2280863"/>
            <a:ext cx="734024" cy="73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87"/>
          <p:cNvPicPr preferRelativeResize="0"/>
          <p:nvPr/>
        </p:nvPicPr>
        <p:blipFill rotWithShape="1">
          <a:blip r:embed="rId3">
            <a:alphaModFix/>
          </a:blip>
          <a:srcRect t="3225"/>
          <a:stretch/>
        </p:blipFill>
        <p:spPr>
          <a:xfrm>
            <a:off x="482600" y="1711354"/>
            <a:ext cx="2831051" cy="94665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/>
              <a:t>Our brand of Hadoop….	 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89007" y="2658005"/>
            <a:ext cx="5022158" cy="19430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Nutch is specifically for webcrawling. It is pluggable and modular and can be run on top of other Hadoop tools including Apache Tika and Apache Gora.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While it can run on a single machine, it gains a lot of its strength from running in a Hadoop Cluster.</a:t>
            </a:r>
          </a:p>
        </p:txBody>
      </p:sp>
      <p:pic>
        <p:nvPicPr>
          <p:cNvPr id="6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1165" y="1835353"/>
            <a:ext cx="3621135" cy="2765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60727" y="1786855"/>
            <a:ext cx="8414157" cy="305359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Generator</a:t>
            </a:r>
          </a:p>
          <a:p>
            <a:pPr lvl="1"/>
            <a:r>
              <a:rPr lang="en-US" sz="1800" dirty="0"/>
              <a:t>Creates a batch and selects URLs to fetch from the </a:t>
            </a:r>
            <a:r>
              <a:rPr lang="en-US" sz="1800" dirty="0" err="1"/>
              <a:t>webtable</a:t>
            </a:r>
            <a:endParaRPr lang="en-US" sz="1800" dirty="0"/>
          </a:p>
          <a:p>
            <a:r>
              <a:rPr lang="en-US" sz="1800" dirty="0"/>
              <a:t>Fetcher</a:t>
            </a:r>
          </a:p>
          <a:p>
            <a:pPr lvl="1"/>
            <a:r>
              <a:rPr lang="en-US" sz="1800" dirty="0"/>
              <a:t>Fetches all URLs marked by the generator within a batch ID</a:t>
            </a:r>
          </a:p>
          <a:p>
            <a:r>
              <a:rPr lang="en-US" sz="1800" dirty="0"/>
              <a:t>Parser </a:t>
            </a:r>
          </a:p>
          <a:p>
            <a:pPr lvl="1"/>
            <a:r>
              <a:rPr lang="en-US" sz="1800" dirty="0"/>
              <a:t>Optionally done during fetch using </a:t>
            </a:r>
            <a:r>
              <a:rPr lang="en-US" sz="1800" dirty="0" err="1"/>
              <a:t>fetcher.parse</a:t>
            </a:r>
            <a:endParaRPr lang="en-US" sz="1800" dirty="0"/>
          </a:p>
          <a:p>
            <a:r>
              <a:rPr lang="en-US" sz="1800" dirty="0"/>
              <a:t>Database Updater</a:t>
            </a:r>
          </a:p>
          <a:p>
            <a:pPr lvl="1"/>
            <a:r>
              <a:rPr lang="en-US" sz="1800" dirty="0"/>
              <a:t>Updates all rows with </a:t>
            </a:r>
            <a:r>
              <a:rPr lang="en-US" sz="1800" dirty="0" err="1"/>
              <a:t>inlinks</a:t>
            </a:r>
            <a:r>
              <a:rPr lang="en-US" sz="1800" dirty="0"/>
              <a:t> (backlinks), </a:t>
            </a:r>
            <a:r>
              <a:rPr lang="en-US" sz="1800" dirty="0" err="1"/>
              <a:t>fetchtime</a:t>
            </a:r>
            <a:r>
              <a:rPr lang="en-US" sz="1800" dirty="0"/>
              <a:t> and the correct score</a:t>
            </a:r>
          </a:p>
        </p:txBody>
      </p:sp>
    </p:spTree>
    <p:extLst>
      <p:ext uri="{BB962C8B-B14F-4D97-AF65-F5344CB8AC3E}">
        <p14:creationId xmlns:p14="http://schemas.microsoft.com/office/powerpoint/2010/main" val="336212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32400" y="489436"/>
            <a:ext cx="8520600" cy="71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/>
              <a:t>MapReduce process</a:t>
            </a:r>
          </a:p>
        </p:txBody>
      </p:sp>
      <p:pic>
        <p:nvPicPr>
          <p:cNvPr id="99" name="Shape 99" descr="2.png"/>
          <p:cNvPicPr preferRelativeResize="0"/>
          <p:nvPr/>
        </p:nvPicPr>
        <p:blipFill rotWithShape="1">
          <a:blip r:embed="rId3">
            <a:alphaModFix/>
          </a:blip>
          <a:srcRect l="3608" t="17001" r="4038" b="14783"/>
          <a:stretch/>
        </p:blipFill>
        <p:spPr>
          <a:xfrm>
            <a:off x="117600" y="2785145"/>
            <a:ext cx="8811600" cy="1812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332400" y="1482650"/>
            <a:ext cx="8382000" cy="150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indent="-228600" defTabSz="3429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sym typeface="Proxima Nova"/>
              </a:rPr>
              <a:t>operates exclusively on &lt;key, value&gt; pairs.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sym typeface="Proxima Nova"/>
            </a:endParaRPr>
          </a:p>
          <a:p>
            <a:pPr marL="457200" indent="-228600" defTabSz="3429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sym typeface="Proxima Nova"/>
              </a:rPr>
              <a:t>(input) &lt;k1, v1&gt; → map → &lt;k2, v2&gt; → combine → &lt;k2, v2&gt; → reduce → &lt;k3, v3&gt; (output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Mapper</a:t>
            </a:r>
          </a:p>
          <a:p>
            <a:r>
              <a:rPr lang="en-US" sz="1800" dirty="0"/>
              <a:t>Partitioning</a:t>
            </a:r>
          </a:p>
          <a:p>
            <a:r>
              <a:rPr lang="en-US" sz="1800" dirty="0"/>
              <a:t>Reducer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40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380</TotalTime>
  <Words>1366</Words>
  <Application>Microsoft Office PowerPoint</Application>
  <PresentationFormat>On-screen Show (16:9)</PresentationFormat>
  <Paragraphs>158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Wingdings 3</vt:lpstr>
      <vt:lpstr>Proxima Nova</vt:lpstr>
      <vt:lpstr>Century Gothic</vt:lpstr>
      <vt:lpstr>Arial</vt:lpstr>
      <vt:lpstr>Calibri</vt:lpstr>
      <vt:lpstr>Ion Boardroom</vt:lpstr>
      <vt:lpstr>Hadoop Webcrawlers</vt:lpstr>
      <vt:lpstr>Introduction</vt:lpstr>
      <vt:lpstr>What is Hadoop?</vt:lpstr>
      <vt:lpstr>PowerPoint Presentation</vt:lpstr>
      <vt:lpstr>Who uses Hadoop? (And for what…)</vt:lpstr>
      <vt:lpstr>Our brand of Hadoop….  </vt:lpstr>
      <vt:lpstr>Steps</vt:lpstr>
      <vt:lpstr>MapReduce process</vt:lpstr>
      <vt:lpstr>Generate</vt:lpstr>
      <vt:lpstr>Mapper </vt:lpstr>
      <vt:lpstr>Partition</vt:lpstr>
      <vt:lpstr>Reduce</vt:lpstr>
      <vt:lpstr>Fetching process</vt:lpstr>
      <vt:lpstr>Mapper</vt:lpstr>
      <vt:lpstr>Partition</vt:lpstr>
      <vt:lpstr>Reduce</vt:lpstr>
      <vt:lpstr>PowerPoint Presentation</vt:lpstr>
      <vt:lpstr>PowerPoint Presentation</vt:lpstr>
      <vt:lpstr>PowerPoint Presentation</vt:lpstr>
      <vt:lpstr>Parsing</vt:lpstr>
      <vt:lpstr>Back to the Mapper…</vt:lpstr>
      <vt:lpstr>Database Update</vt:lpstr>
      <vt:lpstr>Crawldb structure</vt:lpstr>
      <vt:lpstr>Mapper</vt:lpstr>
      <vt:lpstr>Partition</vt:lpstr>
      <vt:lpstr>Reduce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Webcrawlers</dc:title>
  <dc:creator>Tara Walton</dc:creator>
  <cp:lastModifiedBy>Tara Walton</cp:lastModifiedBy>
  <cp:revision>31</cp:revision>
  <dcterms:modified xsi:type="dcterms:W3CDTF">2017-05-14T17:50:24Z</dcterms:modified>
</cp:coreProperties>
</file>