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1135C0E5-B3A8-4AEE-A430-CA5CDCE01074}" type="datetimeFigureOut">
              <a:rPr lang="en-US" smtClean="0"/>
              <a:t>8/26/2023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324770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135C0E5-B3A8-4AEE-A430-CA5CDCE01074}" type="datetimeFigureOut">
              <a:rPr lang="en-US" smtClean="0"/>
              <a:t>8/26/2023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110693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135C0E5-B3A8-4AEE-A430-CA5CDCE01074}" type="datetimeFigureOut">
              <a:rPr lang="en-US" smtClean="0"/>
              <a:t>8/26/2023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207993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135C0E5-B3A8-4AEE-A430-CA5CDCE01074}" type="datetimeFigureOut">
              <a:rPr lang="en-US" smtClean="0"/>
              <a:t>8/26/2023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158350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135C0E5-B3A8-4AEE-A430-CA5CDCE01074}" type="datetimeFigureOut">
              <a:rPr lang="en-US" smtClean="0"/>
              <a:t>8/26/2023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116655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135C0E5-B3A8-4AEE-A430-CA5CDCE01074}" type="datetimeFigureOut">
              <a:rPr lang="en-US" smtClean="0"/>
              <a:t>8/26/2023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328510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135C0E5-B3A8-4AEE-A430-CA5CDCE01074}" type="datetimeFigureOut">
              <a:rPr lang="en-US" smtClean="0"/>
              <a:t>8/26/2023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137845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135C0E5-B3A8-4AEE-A430-CA5CDCE01074}" type="datetimeFigureOut">
              <a:rPr lang="en-US" smtClean="0"/>
              <a:t>8/26/2023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195330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35C0E5-B3A8-4AEE-A430-CA5CDCE01074}" type="datetimeFigureOut">
              <a:rPr lang="en-US" smtClean="0"/>
              <a:t>8/26/2023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147186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135C0E5-B3A8-4AEE-A430-CA5CDCE01074}" type="datetimeFigureOut">
              <a:rPr lang="en-US" smtClean="0"/>
              <a:t>8/26/2023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396787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135C0E5-B3A8-4AEE-A430-CA5CDCE01074}" type="datetimeFigureOut">
              <a:rPr lang="en-US" smtClean="0"/>
              <a:t>8/26/2023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DFE76A2-6AD9-41B7-A3B8-AF9C9FCEB3A4}" type="slidenum">
              <a:rPr lang="en-US" smtClean="0"/>
              <a:t>‹Nº›</a:t>
            </a:fld>
            <a:endParaRPr lang="en-US"/>
          </a:p>
        </p:txBody>
      </p:sp>
    </p:spTree>
    <p:extLst>
      <p:ext uri="{BB962C8B-B14F-4D97-AF65-F5344CB8AC3E}">
        <p14:creationId xmlns:p14="http://schemas.microsoft.com/office/powerpoint/2010/main" val="216744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5C0E5-B3A8-4AEE-A430-CA5CDCE01074}" type="datetimeFigureOut">
              <a:rPr lang="en-US" smtClean="0"/>
              <a:t>8/26/2023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E76A2-6AD9-41B7-A3B8-AF9C9FCEB3A4}" type="slidenum">
              <a:rPr lang="en-US" smtClean="0"/>
              <a:t>‹Nº›</a:t>
            </a:fld>
            <a:endParaRPr lang="en-US"/>
          </a:p>
        </p:txBody>
      </p:sp>
    </p:spTree>
    <p:extLst>
      <p:ext uri="{BB962C8B-B14F-4D97-AF65-F5344CB8AC3E}">
        <p14:creationId xmlns:p14="http://schemas.microsoft.com/office/powerpoint/2010/main" val="1595201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4" y="-93306"/>
            <a:ext cx="12206464" cy="7840992"/>
          </a:xfrm>
          <a:prstGeom prst="rect">
            <a:avLst/>
          </a:prstGeom>
        </p:spPr>
      </p:pic>
      <p:sp>
        <p:nvSpPr>
          <p:cNvPr id="5" name="Rectángulo 4"/>
          <p:cNvSpPr/>
          <p:nvPr/>
        </p:nvSpPr>
        <p:spPr>
          <a:xfrm>
            <a:off x="662248" y="1712252"/>
            <a:ext cx="8115992" cy="523220"/>
          </a:xfrm>
          <a:prstGeom prst="rect">
            <a:avLst/>
          </a:prstGeom>
        </p:spPr>
        <p:txBody>
          <a:bodyPr wrap="square">
            <a:spAutoFit/>
          </a:bodyPr>
          <a:lstStyle/>
          <a:p>
            <a:r>
              <a:rPr lang="es-MX" sz="2800" dirty="0" smtClean="0">
                <a:latin typeface="Bernard MT Condensed" panose="02050806060905020404" pitchFamily="18" charset="0"/>
              </a:rPr>
              <a:t>ATENCION A NIÑOS CON LABIO LEPORINO</a:t>
            </a:r>
            <a:endParaRPr lang="en-US" sz="2800" dirty="0">
              <a:latin typeface="Bernard MT Condensed" panose="02050806060905020404" pitchFamily="18" charset="0"/>
            </a:endParaRPr>
          </a:p>
        </p:txBody>
      </p:sp>
      <p:pic>
        <p:nvPicPr>
          <p:cNvPr id="2050" name="Picture 2" descr="Интенсивное небное расширение верхней челюсти в трансверзальной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941" y="2294630"/>
            <a:ext cx="2667000" cy="2204872"/>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52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77180"/>
          </a:xfrm>
          <a:prstGeom prst="rect">
            <a:avLst/>
          </a:prstGeom>
        </p:spPr>
      </p:pic>
      <p:sp>
        <p:nvSpPr>
          <p:cNvPr id="5" name="Rectángulo 4"/>
          <p:cNvSpPr/>
          <p:nvPr/>
        </p:nvSpPr>
        <p:spPr>
          <a:xfrm>
            <a:off x="1030779" y="2044930"/>
            <a:ext cx="5195454" cy="2031325"/>
          </a:xfrm>
          <a:prstGeom prst="rect">
            <a:avLst/>
          </a:prstGeom>
        </p:spPr>
        <p:txBody>
          <a:bodyPr wrap="square">
            <a:spAutoFit/>
          </a:bodyPr>
          <a:lstStyle/>
          <a:p>
            <a:r>
              <a:rPr lang="es-MX" b="0" i="0" dirty="0" smtClean="0">
                <a:solidFill>
                  <a:srgbClr val="080808"/>
                </a:solidFill>
                <a:effectLst/>
                <a:latin typeface="mayo-sans"/>
              </a:rPr>
              <a:t>La mayoría de los casos de labio leporino y hendidura del paladar se descubren inmediatamente después del nacimiento y no requieren pruebas especiales para su diagnóstico. Cada vez más, el labio leporino y la hendidura del paladar pueden observarse en una ecografía antes del nacimiento del bebé.</a:t>
            </a:r>
            <a:endParaRPr lang="en-US" dirty="0"/>
          </a:p>
        </p:txBody>
      </p:sp>
      <p:pic>
        <p:nvPicPr>
          <p:cNvPr id="1026" name="Picture 2" descr="¿Maquillaje o cirugía estética? 5 Casos donde la cirugía es más efect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728" y="809436"/>
            <a:ext cx="3387754" cy="2022100"/>
          </a:xfrm>
          <a:prstGeom prst="rect">
            <a:avLst/>
          </a:prstGeom>
          <a:noFill/>
          <a:effectLst>
            <a:softEdge rad="444500"/>
          </a:effectLst>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1030779" y="1521229"/>
            <a:ext cx="2360815" cy="369332"/>
          </a:xfrm>
          <a:prstGeom prst="rect">
            <a:avLst/>
          </a:prstGeom>
          <a:noFill/>
        </p:spPr>
        <p:txBody>
          <a:bodyPr wrap="square" rtlCol="0">
            <a:spAutoFit/>
          </a:bodyPr>
          <a:lstStyle/>
          <a:p>
            <a:r>
              <a:rPr lang="es-MX" dirty="0" smtClean="0">
                <a:latin typeface="Bernard MT Condensed" panose="02050806060905020404" pitchFamily="18" charset="0"/>
              </a:rPr>
              <a:t>DIAGNOSTICO</a:t>
            </a:r>
            <a:endParaRPr lang="en-US" dirty="0">
              <a:latin typeface="Bernard MT Condensed" panose="02050806060905020404" pitchFamily="18" charset="0"/>
            </a:endParaRPr>
          </a:p>
        </p:txBody>
      </p:sp>
    </p:spTree>
    <p:extLst>
      <p:ext uri="{BB962C8B-B14F-4D97-AF65-F5344CB8AC3E}">
        <p14:creationId xmlns:p14="http://schemas.microsoft.com/office/powerpoint/2010/main" val="1018361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77180"/>
          </a:xfrm>
          <a:prstGeom prst="rect">
            <a:avLst/>
          </a:prstGeom>
        </p:spPr>
      </p:pic>
      <p:sp>
        <p:nvSpPr>
          <p:cNvPr id="5" name="Rectángulo 4"/>
          <p:cNvSpPr/>
          <p:nvPr/>
        </p:nvSpPr>
        <p:spPr>
          <a:xfrm>
            <a:off x="1030779" y="2044930"/>
            <a:ext cx="5195454" cy="369332"/>
          </a:xfrm>
          <a:prstGeom prst="rect">
            <a:avLst/>
          </a:prstGeom>
        </p:spPr>
        <p:txBody>
          <a:bodyPr wrap="square">
            <a:spAutoFit/>
          </a:bodyPr>
          <a:lstStyle/>
          <a:p>
            <a:r>
              <a:rPr lang="es-MX" b="0" i="0" dirty="0" smtClean="0">
                <a:solidFill>
                  <a:srgbClr val="080808"/>
                </a:solidFill>
                <a:effectLst/>
                <a:latin typeface="mayo-sans"/>
              </a:rPr>
              <a:t>.</a:t>
            </a:r>
            <a:endParaRPr lang="en-US" dirty="0"/>
          </a:p>
        </p:txBody>
      </p:sp>
      <p:sp>
        <p:nvSpPr>
          <p:cNvPr id="2" name="Rectángulo 1"/>
          <p:cNvSpPr/>
          <p:nvPr/>
        </p:nvSpPr>
        <p:spPr>
          <a:xfrm>
            <a:off x="2269375" y="1177696"/>
            <a:ext cx="6575367" cy="3139321"/>
          </a:xfrm>
          <a:prstGeom prst="rect">
            <a:avLst/>
          </a:prstGeom>
        </p:spPr>
        <p:txBody>
          <a:bodyPr wrap="square">
            <a:spAutoFit/>
          </a:bodyPr>
          <a:lstStyle/>
          <a:p>
            <a:r>
              <a:rPr lang="es-MX" b="1" i="0" dirty="0" smtClean="0">
                <a:solidFill>
                  <a:srgbClr val="080808"/>
                </a:solidFill>
                <a:effectLst/>
                <a:latin typeface="mayo-sans"/>
              </a:rPr>
              <a:t>Ecografía antes del nacimiento</a:t>
            </a:r>
          </a:p>
          <a:p>
            <a:r>
              <a:rPr lang="es-MX" b="0" i="0" dirty="0" smtClean="0">
                <a:solidFill>
                  <a:srgbClr val="080808"/>
                </a:solidFill>
                <a:effectLst/>
                <a:latin typeface="mayo-sans"/>
              </a:rPr>
              <a:t>Una ecografía prenatal es una prueba que usa ondas sonoras para producir imágenes del feto en desarrollo. Al analizar las imágenes, el médico puede detectar una diferencia en las estructuras faciales.</a:t>
            </a:r>
          </a:p>
          <a:p>
            <a:r>
              <a:rPr lang="es-MX" b="0" i="0" dirty="0" smtClean="0">
                <a:solidFill>
                  <a:srgbClr val="080808"/>
                </a:solidFill>
                <a:effectLst/>
                <a:latin typeface="mayo-sans"/>
              </a:rPr>
              <a:t>El labio leporino puede detectarse por medio de una ecografía alrededor de la semana 13 de embarazo. A medida que el feto continúa su desarrollo, puede resultar más fácil diagnosticar de forma precisa el labio leporino. Cuando solo se produce hendidura del paladar, es más difícil observarlo mediante una ecografía.</a:t>
            </a:r>
            <a:endParaRPr lang="es-MX" b="0" i="0" dirty="0">
              <a:solidFill>
                <a:srgbClr val="080808"/>
              </a:solidFill>
              <a:effectLst/>
              <a:latin typeface="mayo-sans"/>
            </a:endParaRPr>
          </a:p>
        </p:txBody>
      </p:sp>
    </p:spTree>
    <p:extLst>
      <p:ext uri="{BB962C8B-B14F-4D97-AF65-F5344CB8AC3E}">
        <p14:creationId xmlns:p14="http://schemas.microsoft.com/office/powerpoint/2010/main" val="17325475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6464" cy="6858000"/>
          </a:xfrm>
          <a:prstGeom prst="rect">
            <a:avLst/>
          </a:prstGeom>
        </p:spPr>
      </p:pic>
      <p:sp>
        <p:nvSpPr>
          <p:cNvPr id="5" name="Rectángulo 4"/>
          <p:cNvSpPr/>
          <p:nvPr/>
        </p:nvSpPr>
        <p:spPr>
          <a:xfrm>
            <a:off x="4531567" y="620401"/>
            <a:ext cx="6096000" cy="1754326"/>
          </a:xfrm>
          <a:prstGeom prst="rect">
            <a:avLst/>
          </a:prstGeom>
        </p:spPr>
        <p:txBody>
          <a:bodyPr>
            <a:spAutoFit/>
          </a:bodyPr>
          <a:lstStyle/>
          <a:p>
            <a:r>
              <a:rPr lang="es-MX" b="1" i="0" dirty="0" smtClean="0">
                <a:solidFill>
                  <a:srgbClr val="080808"/>
                </a:solidFill>
                <a:effectLst/>
                <a:latin typeface="mayo-display"/>
              </a:rPr>
              <a:t>Estrategias de afrontamiento y apoyo</a:t>
            </a:r>
          </a:p>
          <a:p>
            <a:r>
              <a:rPr lang="es-MX" b="0" i="0" dirty="0" smtClean="0">
                <a:solidFill>
                  <a:srgbClr val="080808"/>
                </a:solidFill>
                <a:effectLst/>
                <a:latin typeface="mayo-sans"/>
              </a:rPr>
              <a:t>Nadie espera tener un bebé con anomalías congénitas. Cuando la emoción de recibir una nueva vida se encuentra con el estrés de descubrir que tu bebé tiene labio leporino o paladar hendido, la experiencia puede tener una gran carga emocional para toda la familia.</a:t>
            </a:r>
            <a:endParaRPr lang="es-MX" b="0" i="0" dirty="0">
              <a:solidFill>
                <a:srgbClr val="080808"/>
              </a:solidFill>
              <a:effectLst/>
              <a:latin typeface="mayo-sans"/>
            </a:endParaRPr>
          </a:p>
        </p:txBody>
      </p:sp>
      <p:pic>
        <p:nvPicPr>
          <p:cNvPr id="3074" name="Picture 2" descr="LABIO LEPORINO: LABIO LEPORINO LIMA PERU &quot;Cambiando Vidas para Siempr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289" y="1497564"/>
            <a:ext cx="3231437" cy="2444620"/>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1688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162</Words>
  <Application>Microsoft Office PowerPoint</Application>
  <PresentationFormat>Panorámica</PresentationFormat>
  <Paragraphs>9</Paragraphs>
  <Slides>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Arial</vt:lpstr>
      <vt:lpstr>Bernard MT Condensed</vt:lpstr>
      <vt:lpstr>Calibri</vt:lpstr>
      <vt:lpstr>Calibri Light</vt:lpstr>
      <vt:lpstr>mayo-display</vt:lpstr>
      <vt:lpstr>mayo-sans</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ANDAP</dc:creator>
  <cp:lastModifiedBy>ANDAP</cp:lastModifiedBy>
  <cp:revision>5</cp:revision>
  <dcterms:created xsi:type="dcterms:W3CDTF">2023-08-26T13:35:58Z</dcterms:created>
  <dcterms:modified xsi:type="dcterms:W3CDTF">2023-08-26T14:18:17Z</dcterms:modified>
</cp:coreProperties>
</file>