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5" d="100"/>
          <a:sy n="55" d="100"/>
        </p:scale>
        <p:origin x="6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10/10/2016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LOGICA DIFUSA	</a:t>
            </a:r>
            <a:endParaRPr lang="es-CO" dirty="0"/>
          </a:p>
        </p:txBody>
      </p:sp>
      <p:sp>
        <p:nvSpPr>
          <p:cNvPr id="3" name="Subtítulo 2"/>
          <p:cNvSpPr>
            <a:spLocks noGrp="1"/>
          </p:cNvSpPr>
          <p:nvPr>
            <p:ph type="subTitle" idx="1"/>
          </p:nvPr>
        </p:nvSpPr>
        <p:spPr/>
        <p:txBody>
          <a:bodyPr>
            <a:normAutofit lnSpcReduction="10000"/>
          </a:bodyPr>
          <a:lstStyle/>
          <a:p>
            <a:r>
              <a:rPr lang="es-ES" dirty="0" smtClean="0"/>
              <a:t>CRISTIAN BEDOYA</a:t>
            </a:r>
          </a:p>
          <a:p>
            <a:r>
              <a:rPr lang="es-ES" dirty="0" smtClean="0"/>
              <a:t>HERDMAN </a:t>
            </a:r>
          </a:p>
          <a:p>
            <a:r>
              <a:rPr lang="es-ES" dirty="0" smtClean="0"/>
              <a:t>LEIDY VIVIANA HERNANDEZ</a:t>
            </a:r>
            <a:endParaRPr lang="es-CO" dirty="0"/>
          </a:p>
        </p:txBody>
      </p:sp>
    </p:spTree>
    <p:extLst>
      <p:ext uri="{BB962C8B-B14F-4D97-AF65-F5344CB8AC3E}">
        <p14:creationId xmlns:p14="http://schemas.microsoft.com/office/powerpoint/2010/main" val="1570286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PARÁMETROS DE INFERENCIA DIFUSA</a:t>
            </a:r>
            <a:r>
              <a:rPr lang="es-CO" dirty="0" smtClean="0"/>
              <a:t/>
            </a:r>
            <a:br>
              <a:rPr lang="es-CO" dirty="0" smtClean="0"/>
            </a:br>
            <a:endParaRPr lang="es-CO" dirty="0"/>
          </a:p>
        </p:txBody>
      </p:sp>
      <p:sp>
        <p:nvSpPr>
          <p:cNvPr id="3" name="Marcador de contenido 2"/>
          <p:cNvSpPr>
            <a:spLocks noGrp="1"/>
          </p:cNvSpPr>
          <p:nvPr>
            <p:ph idx="1"/>
          </p:nvPr>
        </p:nvSpPr>
        <p:spPr/>
        <p:txBody>
          <a:bodyPr/>
          <a:lstStyle/>
          <a:p>
            <a:r>
              <a:rPr lang="es-CO" dirty="0"/>
              <a:t>Operadores: </a:t>
            </a:r>
          </a:p>
          <a:p>
            <a:pPr marL="0" indent="0">
              <a:buNone/>
            </a:pPr>
            <a:r>
              <a:rPr lang="es-CO" dirty="0" smtClean="0"/>
              <a:t>  Conectiva </a:t>
            </a:r>
            <a:r>
              <a:rPr lang="es-CO" dirty="0"/>
              <a:t>AND: mínimo. </a:t>
            </a:r>
            <a:endParaRPr lang="es-CO" dirty="0" smtClean="0"/>
          </a:p>
          <a:p>
            <a:pPr marL="0" indent="0">
              <a:buNone/>
            </a:pPr>
            <a:r>
              <a:rPr lang="es-CO" dirty="0" smtClean="0"/>
              <a:t>  Conectiva OR: máximo </a:t>
            </a:r>
          </a:p>
          <a:p>
            <a:r>
              <a:rPr lang="es-CO" dirty="0" smtClean="0"/>
              <a:t>Modus </a:t>
            </a:r>
            <a:r>
              <a:rPr lang="es-CO" dirty="0" err="1"/>
              <a:t>Ponens</a:t>
            </a:r>
            <a:r>
              <a:rPr lang="es-CO" dirty="0"/>
              <a:t> Difuso: </a:t>
            </a:r>
            <a:endParaRPr lang="es-CO" dirty="0" smtClean="0"/>
          </a:p>
          <a:p>
            <a:pPr marL="0" indent="0">
              <a:buNone/>
            </a:pPr>
            <a:r>
              <a:rPr lang="es-CO" dirty="0" smtClean="0"/>
              <a:t>  min-</a:t>
            </a:r>
            <a:r>
              <a:rPr lang="es-CO" dirty="0" err="1" smtClean="0"/>
              <a:t>max</a:t>
            </a:r>
            <a:r>
              <a:rPr lang="es-CO" dirty="0" smtClean="0"/>
              <a:t> (composición de </a:t>
            </a:r>
            <a:r>
              <a:rPr lang="es-CO" dirty="0" err="1" smtClean="0"/>
              <a:t>conj</a:t>
            </a:r>
            <a:r>
              <a:rPr lang="es-CO" dirty="0" smtClean="0"/>
              <a:t>. difuso con relación difusa) </a:t>
            </a:r>
          </a:p>
          <a:p>
            <a:r>
              <a:rPr lang="es-CO" dirty="0" smtClean="0"/>
              <a:t>Agregación </a:t>
            </a:r>
            <a:r>
              <a:rPr lang="es-CO" dirty="0"/>
              <a:t>de las salidas difusas de las reglas activadas: OR (máximo) </a:t>
            </a:r>
          </a:p>
          <a:p>
            <a:r>
              <a:rPr lang="es-CO" dirty="0"/>
              <a:t>Operador de </a:t>
            </a:r>
            <a:r>
              <a:rPr lang="es-CO" dirty="0" err="1"/>
              <a:t>fuzzyficación</a:t>
            </a:r>
            <a:r>
              <a:rPr lang="es-CO" dirty="0"/>
              <a:t>: </a:t>
            </a:r>
            <a:r>
              <a:rPr lang="es-CO" dirty="0" err="1"/>
              <a:t>Singleton</a:t>
            </a:r>
            <a:r>
              <a:rPr lang="es-CO" dirty="0"/>
              <a:t> </a:t>
            </a:r>
          </a:p>
          <a:p>
            <a:r>
              <a:rPr lang="es-CO" dirty="0"/>
              <a:t>Operador de </a:t>
            </a:r>
            <a:r>
              <a:rPr lang="es-CO" dirty="0" err="1"/>
              <a:t>defuzzificación</a:t>
            </a:r>
            <a:r>
              <a:rPr lang="es-CO" dirty="0"/>
              <a:t>: centro máximo</a:t>
            </a:r>
          </a:p>
        </p:txBody>
      </p:sp>
    </p:spTree>
    <p:extLst>
      <p:ext uri="{BB962C8B-B14F-4D97-AF65-F5344CB8AC3E}">
        <p14:creationId xmlns:p14="http://schemas.microsoft.com/office/powerpoint/2010/main" val="2572887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b="1" dirty="0" smtClean="0"/>
              <a:t>CODIFICACIÓN DEL CONTROLADOR DIFUSO</a:t>
            </a:r>
            <a:r>
              <a:rPr lang="es-CO" dirty="0" smtClean="0"/>
              <a:t/>
            </a:r>
            <a:br>
              <a:rPr lang="es-CO" dirty="0" smtClean="0"/>
            </a:br>
            <a:r>
              <a:rPr lang="es-CO" b="1" dirty="0" smtClean="0"/>
              <a:t> </a:t>
            </a:r>
            <a:endParaRPr lang="es-CO" dirty="0"/>
          </a:p>
        </p:txBody>
      </p:sp>
      <p:sp>
        <p:nvSpPr>
          <p:cNvPr id="3" name="Marcador de contenido 2"/>
          <p:cNvSpPr>
            <a:spLocks noGrp="1"/>
          </p:cNvSpPr>
          <p:nvPr>
            <p:ph idx="1"/>
          </p:nvPr>
        </p:nvSpPr>
        <p:spPr/>
        <p:txBody>
          <a:bodyPr/>
          <a:lstStyle/>
          <a:p>
            <a:r>
              <a:rPr lang="es-CO" b="1" dirty="0"/>
              <a:t>Función </a:t>
            </a:r>
            <a:r>
              <a:rPr lang="es-CO" b="1" dirty="0" smtClean="0"/>
              <a:t>Triangulo</a:t>
            </a:r>
            <a:r>
              <a:rPr lang="es-CO" b="1" dirty="0"/>
              <a:t> </a:t>
            </a:r>
            <a:endParaRPr lang="es-CO" dirty="0"/>
          </a:p>
          <a:p>
            <a:r>
              <a:rPr lang="es-CO" b="1" dirty="0"/>
              <a:t>Fórmula matemática </a:t>
            </a:r>
            <a:endParaRPr lang="es-CO" dirty="0"/>
          </a:p>
          <a:p>
            <a:pPr marL="0" indent="0">
              <a:buNone/>
            </a:pPr>
            <a:endParaRPr lang="es-CO" dirty="0"/>
          </a:p>
        </p:txBody>
      </p:sp>
      <p:pic>
        <p:nvPicPr>
          <p:cNvPr id="7" name="Imagen 6"/>
          <p:cNvPicPr/>
          <p:nvPr/>
        </p:nvPicPr>
        <p:blipFill>
          <a:blip r:embed="rId2">
            <a:extLst>
              <a:ext uri="{28A0092B-C50C-407E-A947-70E740481C1C}">
                <a14:useLocalDpi xmlns:a14="http://schemas.microsoft.com/office/drawing/2010/main" val="0"/>
              </a:ext>
            </a:extLst>
          </a:blip>
          <a:stretch>
            <a:fillRect/>
          </a:stretch>
        </p:blipFill>
        <p:spPr>
          <a:xfrm>
            <a:off x="2923310" y="3172691"/>
            <a:ext cx="4987636" cy="2632363"/>
          </a:xfrm>
          <a:prstGeom prst="rect">
            <a:avLst/>
          </a:prstGeom>
        </p:spPr>
      </p:pic>
    </p:spTree>
    <p:extLst>
      <p:ext uri="{BB962C8B-B14F-4D97-AF65-F5344CB8AC3E}">
        <p14:creationId xmlns:p14="http://schemas.microsoft.com/office/powerpoint/2010/main" val="3922341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CONTEXTO DEL PROBLEMA</a:t>
            </a:r>
            <a:endParaRPr lang="es-CO" dirty="0"/>
          </a:p>
        </p:txBody>
      </p:sp>
      <p:sp>
        <p:nvSpPr>
          <p:cNvPr id="3" name="Marcador de contenido 2"/>
          <p:cNvSpPr>
            <a:spLocks noGrp="1"/>
          </p:cNvSpPr>
          <p:nvPr>
            <p:ph idx="1"/>
          </p:nvPr>
        </p:nvSpPr>
        <p:spPr/>
        <p:txBody>
          <a:bodyPr>
            <a:normAutofit/>
          </a:bodyPr>
          <a:lstStyle/>
          <a:p>
            <a:r>
              <a:rPr lang="es-ES" sz="2400" dirty="0"/>
              <a:t>El asadero Pollos </a:t>
            </a:r>
            <a:r>
              <a:rPr lang="es-ES" sz="2400" dirty="0" err="1"/>
              <a:t>Leidy</a:t>
            </a:r>
            <a:r>
              <a:rPr lang="es-ES" sz="2400" dirty="0"/>
              <a:t> requiere un sistema de control para sus hornos de carbón que permita regular la velocidad de rotación de los pollos mientras se </a:t>
            </a:r>
            <a:r>
              <a:rPr lang="es-ES" sz="2400" dirty="0" err="1"/>
              <a:t>azan</a:t>
            </a:r>
            <a:r>
              <a:rPr lang="es-ES" sz="2400" dirty="0"/>
              <a:t>, actualmente el sistema es manejando de manera manual ajustando la velocidad según las variaciones de temperatura. Se propone un sistema de control difuso para controlar un motor pero manteniendo las condiciones de comportamiento que se realizan de manera manual.</a:t>
            </a:r>
            <a:endParaRPr lang="es-CO" sz="2400" dirty="0"/>
          </a:p>
          <a:p>
            <a:endParaRPr lang="es-CO" sz="2400" dirty="0"/>
          </a:p>
        </p:txBody>
      </p:sp>
    </p:spTree>
    <p:extLst>
      <p:ext uri="{BB962C8B-B14F-4D97-AF65-F5344CB8AC3E}">
        <p14:creationId xmlns:p14="http://schemas.microsoft.com/office/powerpoint/2010/main" val="233240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VARIABLES DEL DOMINIO</a:t>
            </a:r>
            <a:endParaRPr lang="es-CO" dirty="0"/>
          </a:p>
        </p:txBody>
      </p:sp>
      <p:sp>
        <p:nvSpPr>
          <p:cNvPr id="3" name="Marcador de contenido 2"/>
          <p:cNvSpPr>
            <a:spLocks noGrp="1"/>
          </p:cNvSpPr>
          <p:nvPr>
            <p:ph idx="1"/>
          </p:nvPr>
        </p:nvSpPr>
        <p:spPr/>
        <p:txBody>
          <a:bodyPr>
            <a:normAutofit/>
          </a:bodyPr>
          <a:lstStyle/>
          <a:p>
            <a:r>
              <a:rPr lang="es-ES" sz="2400" b="1" dirty="0"/>
              <a:t>Variables de </a:t>
            </a:r>
            <a:r>
              <a:rPr lang="es-ES" sz="2400" b="1" dirty="0" smtClean="0"/>
              <a:t>Estado</a:t>
            </a:r>
            <a:endParaRPr lang="es-CO" sz="2400" b="1" dirty="0" smtClean="0"/>
          </a:p>
          <a:p>
            <a:pPr marL="0" lvl="0" indent="0">
              <a:buNone/>
            </a:pPr>
            <a:r>
              <a:rPr lang="es-ES" sz="2400" dirty="0" smtClean="0"/>
              <a:t>        Temperatura del horno</a:t>
            </a:r>
            <a:endParaRPr lang="es-CO" sz="2400" dirty="0" smtClean="0"/>
          </a:p>
          <a:p>
            <a:r>
              <a:rPr lang="es-ES" sz="2400" b="1" dirty="0" smtClean="0"/>
              <a:t>Variable </a:t>
            </a:r>
            <a:r>
              <a:rPr lang="es-ES" sz="2400" b="1" dirty="0"/>
              <a:t>de Control</a:t>
            </a:r>
            <a:endParaRPr lang="es-CO" sz="2400" b="1" dirty="0"/>
          </a:p>
          <a:p>
            <a:pPr marL="0" lvl="0" indent="0">
              <a:buNone/>
            </a:pPr>
            <a:r>
              <a:rPr lang="es-ES" sz="2400" dirty="0"/>
              <a:t> </a:t>
            </a:r>
            <a:r>
              <a:rPr lang="es-ES" sz="2400" dirty="0" smtClean="0"/>
              <a:t>        Variación </a:t>
            </a:r>
            <a:r>
              <a:rPr lang="es-ES" sz="2400" dirty="0"/>
              <a:t>de velocidad </a:t>
            </a:r>
            <a:endParaRPr lang="es-CO" sz="2400" dirty="0"/>
          </a:p>
        </p:txBody>
      </p:sp>
    </p:spTree>
    <p:extLst>
      <p:ext uri="{BB962C8B-B14F-4D97-AF65-F5344CB8AC3E}">
        <p14:creationId xmlns:p14="http://schemas.microsoft.com/office/powerpoint/2010/main" val="3881759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43042" y="679529"/>
            <a:ext cx="8911687" cy="1280890"/>
          </a:xfrm>
        </p:spPr>
        <p:txBody>
          <a:bodyPr/>
          <a:lstStyle/>
          <a:p>
            <a:r>
              <a:rPr lang="es-ES" b="1" dirty="0" smtClean="0"/>
              <a:t>TÉRMINOS LINGÜÍSTICOS VINCULADOS A VARIABLES</a:t>
            </a:r>
            <a:endParaRPr lang="es-CO" dirty="0"/>
          </a:p>
        </p:txBody>
      </p:sp>
      <p:sp>
        <p:nvSpPr>
          <p:cNvPr id="3" name="Marcador de contenido 2"/>
          <p:cNvSpPr>
            <a:spLocks noGrp="1"/>
          </p:cNvSpPr>
          <p:nvPr>
            <p:ph idx="1"/>
          </p:nvPr>
        </p:nvSpPr>
        <p:spPr>
          <a:xfrm>
            <a:off x="2643042" y="2133600"/>
            <a:ext cx="8915400" cy="3777622"/>
          </a:xfrm>
        </p:spPr>
        <p:txBody>
          <a:bodyPr/>
          <a:lstStyle/>
          <a:p>
            <a:pPr lvl="0"/>
            <a:r>
              <a:rPr lang="es-ES" b="1" dirty="0"/>
              <a:t>Temperatura: </a:t>
            </a:r>
            <a:endParaRPr lang="es-CO" dirty="0"/>
          </a:p>
          <a:p>
            <a:pPr marL="0" indent="0">
              <a:buNone/>
            </a:pPr>
            <a:r>
              <a:rPr lang="es-CO" dirty="0"/>
              <a:t>Se asumen 6 etiquetas lingüísticas: Muy Baja (MB), baja (B), Media (M), normal (N), alta(A), muy alta (MA)</a:t>
            </a:r>
          </a:p>
          <a:p>
            <a:pPr marL="0" indent="0">
              <a:buNone/>
            </a:pPr>
            <a:endParaRPr lang="es-CO" dirty="0"/>
          </a:p>
        </p:txBody>
      </p:sp>
      <p:graphicFrame>
        <p:nvGraphicFramePr>
          <p:cNvPr id="8" name="Tabla 7"/>
          <p:cNvGraphicFramePr>
            <a:graphicFrameLocks noGrp="1"/>
          </p:cNvGraphicFramePr>
          <p:nvPr>
            <p:extLst>
              <p:ext uri="{D42A27DB-BD31-4B8C-83A1-F6EECF244321}">
                <p14:modId xmlns:p14="http://schemas.microsoft.com/office/powerpoint/2010/main" val="2164052284"/>
              </p:ext>
            </p:extLst>
          </p:nvPr>
        </p:nvGraphicFramePr>
        <p:xfrm>
          <a:off x="3380509" y="3434048"/>
          <a:ext cx="4156363" cy="2727092"/>
        </p:xfrm>
        <a:graphic>
          <a:graphicData uri="http://schemas.openxmlformats.org/drawingml/2006/table">
            <a:tbl>
              <a:tblPr firstRow="1" firstCol="1" bandRow="1">
                <a:tableStyleId>{5C22544A-7EE6-4342-B048-85BDC9FD1C3A}</a:tableStyleId>
              </a:tblPr>
              <a:tblGrid>
                <a:gridCol w="1845582"/>
                <a:gridCol w="2310781"/>
              </a:tblGrid>
              <a:tr h="492731">
                <a:tc>
                  <a:txBody>
                    <a:bodyPr/>
                    <a:lstStyle/>
                    <a:p>
                      <a:pPr marL="19685" algn="ctr">
                        <a:lnSpc>
                          <a:spcPct val="107000"/>
                        </a:lnSpc>
                        <a:spcAft>
                          <a:spcPts val="0"/>
                        </a:spcAft>
                      </a:pPr>
                      <a:r>
                        <a:rPr lang="es-ES" sz="1100" dirty="0">
                          <a:effectLst/>
                        </a:rPr>
                        <a:t>Temperatura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Rango de Valores </a:t>
                      </a:r>
                      <a:r>
                        <a:rPr lang="es-ES" sz="1100" baseline="30000">
                          <a:effectLst/>
                        </a:rPr>
                        <a:t>o</a:t>
                      </a:r>
                      <a:r>
                        <a:rPr lang="es-ES" sz="1100">
                          <a:effectLst/>
                        </a:rPr>
                        <a:t>C</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1626">
                <a:tc>
                  <a:txBody>
                    <a:bodyPr/>
                    <a:lstStyle/>
                    <a:p>
                      <a:pPr>
                        <a:lnSpc>
                          <a:spcPct val="107000"/>
                        </a:lnSpc>
                        <a:spcAft>
                          <a:spcPts val="0"/>
                        </a:spcAft>
                      </a:pPr>
                      <a:r>
                        <a:rPr lang="es-CO" sz="1100">
                          <a:effectLst/>
                        </a:rPr>
                        <a:t>Muy Baja (MB)</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a:effectLst/>
                        </a:rPr>
                        <a:t>1 -    30</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8074">
                <a:tc>
                  <a:txBody>
                    <a:bodyPr/>
                    <a:lstStyle/>
                    <a:p>
                      <a:pPr>
                        <a:lnSpc>
                          <a:spcPct val="107000"/>
                        </a:lnSpc>
                        <a:spcAft>
                          <a:spcPts val="0"/>
                        </a:spcAft>
                      </a:pPr>
                      <a:r>
                        <a:rPr lang="es-CO" sz="1100" dirty="0">
                          <a:effectLst/>
                        </a:rPr>
                        <a:t>Baja (B)</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dirty="0">
                          <a:effectLst/>
                        </a:rPr>
                        <a:t>25 – 60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1347">
                <a:tc>
                  <a:txBody>
                    <a:bodyPr/>
                    <a:lstStyle/>
                    <a:p>
                      <a:pPr>
                        <a:lnSpc>
                          <a:spcPct val="107000"/>
                        </a:lnSpc>
                        <a:spcAft>
                          <a:spcPts val="0"/>
                        </a:spcAft>
                      </a:pPr>
                      <a:r>
                        <a:rPr lang="es-CO" sz="1100">
                          <a:effectLst/>
                        </a:rPr>
                        <a:t>Media(M)</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dirty="0">
                          <a:effectLst/>
                        </a:rPr>
                        <a:t>50- 90</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8655">
                <a:tc>
                  <a:txBody>
                    <a:bodyPr/>
                    <a:lstStyle/>
                    <a:p>
                      <a:pPr>
                        <a:lnSpc>
                          <a:spcPct val="107000"/>
                        </a:lnSpc>
                        <a:spcAft>
                          <a:spcPts val="0"/>
                        </a:spcAft>
                      </a:pPr>
                      <a:r>
                        <a:rPr lang="es-CO" sz="1100">
                          <a:effectLst/>
                        </a:rPr>
                        <a:t>Normal (N)</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a:effectLst/>
                        </a:rPr>
                        <a:t>80 - 110</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1928">
                <a:tc>
                  <a:txBody>
                    <a:bodyPr/>
                    <a:lstStyle/>
                    <a:p>
                      <a:pPr>
                        <a:lnSpc>
                          <a:spcPct val="107000"/>
                        </a:lnSpc>
                        <a:spcAft>
                          <a:spcPts val="0"/>
                        </a:spcAft>
                      </a:pPr>
                      <a:r>
                        <a:rPr lang="es-CO" sz="1100" dirty="0">
                          <a:effectLst/>
                        </a:rPr>
                        <a:t>Alta(A)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a:effectLst/>
                        </a:rPr>
                        <a:t>100 - 130</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92731">
                <a:tc>
                  <a:txBody>
                    <a:bodyPr/>
                    <a:lstStyle/>
                    <a:p>
                      <a:pPr>
                        <a:lnSpc>
                          <a:spcPct val="107000"/>
                        </a:lnSpc>
                        <a:spcAft>
                          <a:spcPts val="0"/>
                        </a:spcAft>
                      </a:pPr>
                      <a:r>
                        <a:rPr lang="es-CO" sz="1100">
                          <a:effectLst/>
                        </a:rPr>
                        <a:t>Muy Alta (MA)</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dirty="0">
                          <a:effectLst/>
                        </a:rPr>
                        <a:t>120-150</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00266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a:extLst>
              <a:ext uri="{28A0092B-C50C-407E-A947-70E740481C1C}">
                <a14:useLocalDpi xmlns:a14="http://schemas.microsoft.com/office/drawing/2010/main" val="0"/>
              </a:ext>
            </a:extLst>
          </a:blip>
          <a:stretch>
            <a:fillRect/>
          </a:stretch>
        </p:blipFill>
        <p:spPr>
          <a:xfrm>
            <a:off x="651165" y="1454728"/>
            <a:ext cx="10723418" cy="4308764"/>
          </a:xfrm>
          <a:prstGeom prst="rect">
            <a:avLst/>
          </a:prstGeom>
        </p:spPr>
      </p:pic>
    </p:spTree>
    <p:extLst>
      <p:ext uri="{BB962C8B-B14F-4D97-AF65-F5344CB8AC3E}">
        <p14:creationId xmlns:p14="http://schemas.microsoft.com/office/powerpoint/2010/main" val="3231325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TÉRMINOS LINGÜÍSTICOS VINCULADOS A VARIABLES</a:t>
            </a:r>
            <a:endParaRPr lang="es-CO" dirty="0"/>
          </a:p>
        </p:txBody>
      </p:sp>
      <p:sp>
        <p:nvSpPr>
          <p:cNvPr id="3" name="Marcador de contenido 2"/>
          <p:cNvSpPr>
            <a:spLocks noGrp="1"/>
          </p:cNvSpPr>
          <p:nvPr>
            <p:ph idx="1"/>
          </p:nvPr>
        </p:nvSpPr>
        <p:spPr/>
        <p:txBody>
          <a:bodyPr/>
          <a:lstStyle/>
          <a:p>
            <a:pPr lvl="0"/>
            <a:r>
              <a:rPr lang="es-CO" b="1" dirty="0"/>
              <a:t>Variación de Velocidad</a:t>
            </a:r>
            <a:endParaRPr lang="es-CO" dirty="0"/>
          </a:p>
          <a:p>
            <a:pPr marL="0" indent="0">
              <a:buNone/>
            </a:pPr>
            <a:r>
              <a:rPr lang="es-CO" dirty="0"/>
              <a:t>Se asumen  5 etiquetas lingüísticas: Bajar Mucho (BM), Bajar Poco (BP), </a:t>
            </a:r>
            <a:r>
              <a:rPr lang="es-CO" dirty="0" smtClean="0"/>
              <a:t>Mantener </a:t>
            </a:r>
            <a:r>
              <a:rPr lang="es-CO" dirty="0"/>
              <a:t>(M), Aumentar Poco (AP), Aumentar Mucho (AM</a:t>
            </a:r>
            <a:r>
              <a:rPr lang="es-CO" dirty="0" smtClean="0"/>
              <a:t>)</a:t>
            </a:r>
          </a:p>
          <a:p>
            <a:pPr marL="0" indent="0">
              <a:buNone/>
            </a:pPr>
            <a:endParaRPr lang="es-CO" dirty="0"/>
          </a:p>
        </p:txBody>
      </p:sp>
      <p:graphicFrame>
        <p:nvGraphicFramePr>
          <p:cNvPr id="6" name="Tabla 5"/>
          <p:cNvGraphicFramePr>
            <a:graphicFrameLocks noGrp="1"/>
          </p:cNvGraphicFramePr>
          <p:nvPr>
            <p:extLst>
              <p:ext uri="{D42A27DB-BD31-4B8C-83A1-F6EECF244321}">
                <p14:modId xmlns:p14="http://schemas.microsoft.com/office/powerpoint/2010/main" val="3060366302"/>
              </p:ext>
            </p:extLst>
          </p:nvPr>
        </p:nvGraphicFramePr>
        <p:xfrm>
          <a:off x="3207657" y="3425373"/>
          <a:ext cx="4499429" cy="3115194"/>
        </p:xfrm>
        <a:graphic>
          <a:graphicData uri="http://schemas.openxmlformats.org/drawingml/2006/table">
            <a:tbl>
              <a:tblPr firstRow="1" firstCol="1" bandRow="1">
                <a:tableStyleId>{5C22544A-7EE6-4342-B048-85BDC9FD1C3A}</a:tableStyleId>
              </a:tblPr>
              <a:tblGrid>
                <a:gridCol w="2696271"/>
                <a:gridCol w="1803158"/>
              </a:tblGrid>
              <a:tr h="595084">
                <a:tc>
                  <a:txBody>
                    <a:bodyPr/>
                    <a:lstStyle/>
                    <a:p>
                      <a:pPr marL="19685">
                        <a:lnSpc>
                          <a:spcPct val="107000"/>
                        </a:lnSpc>
                        <a:spcAft>
                          <a:spcPts val="0"/>
                        </a:spcAft>
                      </a:pPr>
                      <a:r>
                        <a:rPr lang="es-ES" sz="1100">
                          <a:effectLst/>
                        </a:rPr>
                        <a:t>Variación de Velocidad</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100">
                          <a:effectLst/>
                        </a:rPr>
                        <a:t>Rango de Valores (rpm)</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1652">
                <a:tc>
                  <a:txBody>
                    <a:bodyPr/>
                    <a:lstStyle/>
                    <a:p>
                      <a:pPr>
                        <a:lnSpc>
                          <a:spcPct val="107000"/>
                        </a:lnSpc>
                        <a:spcAft>
                          <a:spcPts val="0"/>
                        </a:spcAft>
                      </a:pPr>
                      <a:r>
                        <a:rPr lang="es-CO" sz="1100">
                          <a:effectLst/>
                        </a:rPr>
                        <a:t>Bajar Mucho (BM)</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a:effectLst/>
                        </a:rPr>
                        <a:t>-5 a - 12</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01613">
                <a:tc>
                  <a:txBody>
                    <a:bodyPr/>
                    <a:lstStyle/>
                    <a:p>
                      <a:pPr>
                        <a:lnSpc>
                          <a:spcPct val="107000"/>
                        </a:lnSpc>
                        <a:spcAft>
                          <a:spcPts val="0"/>
                        </a:spcAft>
                      </a:pPr>
                      <a:r>
                        <a:rPr lang="es-CO" sz="1100">
                          <a:effectLst/>
                        </a:rPr>
                        <a:t>Bajar Poco (BP)</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a:effectLst/>
                        </a:rPr>
                        <a:t>-3  a  -7</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00603">
                <a:tc>
                  <a:txBody>
                    <a:bodyPr/>
                    <a:lstStyle/>
                    <a:p>
                      <a:pPr>
                        <a:lnSpc>
                          <a:spcPct val="107000"/>
                        </a:lnSpc>
                        <a:spcAft>
                          <a:spcPts val="0"/>
                        </a:spcAft>
                      </a:pPr>
                      <a:r>
                        <a:rPr lang="es-CO" sz="1100">
                          <a:effectLst/>
                        </a:rPr>
                        <a:t>Mantener(M)</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a:effectLst/>
                        </a:rPr>
                        <a:t>-5 a 3</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57650">
                <a:tc>
                  <a:txBody>
                    <a:bodyPr/>
                    <a:lstStyle/>
                    <a:p>
                      <a:pPr>
                        <a:lnSpc>
                          <a:spcPct val="107000"/>
                        </a:lnSpc>
                        <a:spcAft>
                          <a:spcPts val="0"/>
                        </a:spcAft>
                      </a:pPr>
                      <a:r>
                        <a:rPr lang="es-CO" sz="1100">
                          <a:effectLst/>
                        </a:rPr>
                        <a:t>Aumentar Poco(AP)</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a:effectLst/>
                        </a:rPr>
                        <a:t>0 a + 7</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8592">
                <a:tc>
                  <a:txBody>
                    <a:bodyPr/>
                    <a:lstStyle/>
                    <a:p>
                      <a:pPr>
                        <a:lnSpc>
                          <a:spcPct val="107000"/>
                        </a:lnSpc>
                        <a:spcAft>
                          <a:spcPts val="0"/>
                        </a:spcAft>
                      </a:pPr>
                      <a:r>
                        <a:rPr lang="es-CO" sz="1100">
                          <a:effectLst/>
                        </a:rPr>
                        <a:t>Aumentar Mucho (AM)</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100" dirty="0">
                          <a:effectLst/>
                        </a:rPr>
                        <a:t>+5 a +12</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2315190" y="3585836"/>
            <a:ext cx="20317271" cy="89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240845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a:extLst>
              <a:ext uri="{28A0092B-C50C-407E-A947-70E740481C1C}">
                <a14:useLocalDpi xmlns:a14="http://schemas.microsoft.com/office/drawing/2010/main" val="0"/>
              </a:ext>
            </a:extLst>
          </a:blip>
          <a:stretch>
            <a:fillRect/>
          </a:stretch>
        </p:blipFill>
        <p:spPr>
          <a:xfrm>
            <a:off x="1579417" y="1524000"/>
            <a:ext cx="9407237" cy="4100945"/>
          </a:xfrm>
          <a:prstGeom prst="rect">
            <a:avLst/>
          </a:prstGeom>
        </p:spPr>
      </p:pic>
    </p:spTree>
    <p:extLst>
      <p:ext uri="{BB962C8B-B14F-4D97-AF65-F5344CB8AC3E}">
        <p14:creationId xmlns:p14="http://schemas.microsoft.com/office/powerpoint/2010/main" val="3369843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727388"/>
            <a:ext cx="8911687" cy="1280890"/>
          </a:xfrm>
        </p:spPr>
        <p:txBody>
          <a:bodyPr/>
          <a:lstStyle/>
          <a:p>
            <a:r>
              <a:rPr lang="es-CO" b="1" dirty="0" smtClean="0"/>
              <a:t>REGLAS DIFUSAS</a:t>
            </a:r>
            <a:endParaRPr lang="es-CO" dirty="0"/>
          </a:p>
        </p:txBody>
      </p:sp>
      <p:sp>
        <p:nvSpPr>
          <p:cNvPr id="3" name="Marcador de contenido 2"/>
          <p:cNvSpPr>
            <a:spLocks noGrp="1"/>
          </p:cNvSpPr>
          <p:nvPr>
            <p:ph idx="1"/>
          </p:nvPr>
        </p:nvSpPr>
        <p:spPr/>
        <p:txBody>
          <a:bodyPr/>
          <a:lstStyle/>
          <a:p>
            <a:r>
              <a:rPr lang="es-CO" b="1" dirty="0"/>
              <a:t>FAM (</a:t>
            </a:r>
            <a:r>
              <a:rPr lang="es-CO" b="1" dirty="0" err="1"/>
              <a:t>Fuzzy</a:t>
            </a:r>
            <a:r>
              <a:rPr lang="es-CO" b="1" dirty="0"/>
              <a:t> </a:t>
            </a:r>
            <a:r>
              <a:rPr lang="es-CO" b="1" dirty="0" err="1"/>
              <a:t>Association</a:t>
            </a:r>
            <a:r>
              <a:rPr lang="es-CO" b="1" dirty="0"/>
              <a:t> </a:t>
            </a:r>
            <a:r>
              <a:rPr lang="es-CO" b="1" dirty="0" err="1"/>
              <a:t>Matrix</a:t>
            </a:r>
            <a:r>
              <a:rPr lang="es-CO" b="1" dirty="0"/>
              <a:t>) </a:t>
            </a:r>
            <a:endParaRPr lang="es-CO" dirty="0"/>
          </a:p>
          <a:p>
            <a:pPr marL="0" indent="0">
              <a:buNone/>
            </a:pPr>
            <a:endParaRPr lang="es-CO" dirty="0"/>
          </a:p>
        </p:txBody>
      </p:sp>
      <p:graphicFrame>
        <p:nvGraphicFramePr>
          <p:cNvPr id="6" name="Tabla 5"/>
          <p:cNvGraphicFramePr>
            <a:graphicFrameLocks noGrp="1"/>
          </p:cNvGraphicFramePr>
          <p:nvPr>
            <p:extLst>
              <p:ext uri="{D42A27DB-BD31-4B8C-83A1-F6EECF244321}">
                <p14:modId xmlns:p14="http://schemas.microsoft.com/office/powerpoint/2010/main" val="2149543975"/>
              </p:ext>
            </p:extLst>
          </p:nvPr>
        </p:nvGraphicFramePr>
        <p:xfrm>
          <a:off x="2589212" y="2830286"/>
          <a:ext cx="5141624" cy="3077028"/>
        </p:xfrm>
        <a:graphic>
          <a:graphicData uri="http://schemas.openxmlformats.org/drawingml/2006/table">
            <a:tbl>
              <a:tblPr firstRow="1" firstCol="1" bandRow="1">
                <a:tableStyleId>{5C22544A-7EE6-4342-B048-85BDC9FD1C3A}</a:tableStyleId>
              </a:tblPr>
              <a:tblGrid>
                <a:gridCol w="1812807"/>
                <a:gridCol w="3328817"/>
              </a:tblGrid>
              <a:tr h="696685">
                <a:tc>
                  <a:txBody>
                    <a:bodyPr/>
                    <a:lstStyle/>
                    <a:p>
                      <a:pPr marL="19685" algn="ctr">
                        <a:lnSpc>
                          <a:spcPct val="107000"/>
                        </a:lnSpc>
                        <a:spcAft>
                          <a:spcPts val="0"/>
                        </a:spcAft>
                      </a:pPr>
                      <a:r>
                        <a:rPr lang="es-ES" sz="1100" dirty="0">
                          <a:effectLst/>
                        </a:rPr>
                        <a:t>Temperatura</a:t>
                      </a:r>
                      <a:endParaRPr lang="es-CO" sz="1100" dirty="0">
                        <a:effectLst/>
                      </a:endParaRPr>
                    </a:p>
                    <a:p>
                      <a:pPr marL="19685" algn="ctr">
                        <a:lnSpc>
                          <a:spcPct val="107000"/>
                        </a:lnSpc>
                        <a:spcAft>
                          <a:spcPts val="0"/>
                        </a:spcAft>
                      </a:pPr>
                      <a:r>
                        <a:rPr lang="es-ES" sz="1100" dirty="0">
                          <a:effectLst/>
                        </a:rPr>
                        <a:t>(Antecedente)</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49580" indent="449580">
                        <a:lnSpc>
                          <a:spcPct val="107000"/>
                        </a:lnSpc>
                        <a:spcAft>
                          <a:spcPts val="0"/>
                        </a:spcAft>
                      </a:pPr>
                      <a:r>
                        <a:rPr lang="es-CO" sz="1100">
                          <a:effectLst/>
                        </a:rPr>
                        <a:t>Acción </a:t>
                      </a:r>
                      <a:r>
                        <a:rPr lang="es-ES" sz="1100">
                          <a:effectLst/>
                        </a:rPr>
                        <a:t>Variación de Velocidad</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5429">
                <a:tc>
                  <a:txBody>
                    <a:bodyPr/>
                    <a:lstStyle/>
                    <a:p>
                      <a:pPr>
                        <a:lnSpc>
                          <a:spcPct val="107000"/>
                        </a:lnSpc>
                        <a:spcAft>
                          <a:spcPts val="0"/>
                        </a:spcAft>
                      </a:pPr>
                      <a:r>
                        <a:rPr lang="es-CO" sz="1100">
                          <a:effectLst/>
                        </a:rPr>
                        <a:t>Muy Baja (MB)</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O" sz="1100">
                          <a:effectLst/>
                        </a:rPr>
                        <a:t>Bajar Mucho (BM)</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8343">
                <a:tc>
                  <a:txBody>
                    <a:bodyPr/>
                    <a:lstStyle/>
                    <a:p>
                      <a:pPr>
                        <a:lnSpc>
                          <a:spcPct val="107000"/>
                        </a:lnSpc>
                        <a:spcAft>
                          <a:spcPts val="0"/>
                        </a:spcAft>
                      </a:pPr>
                      <a:r>
                        <a:rPr lang="es-CO" sz="1100">
                          <a:effectLst/>
                        </a:rPr>
                        <a:t>Baja (B)</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O" sz="1100">
                          <a:effectLst/>
                        </a:rPr>
                        <a:t>Bajar Poco (BP)</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7371">
                <a:tc>
                  <a:txBody>
                    <a:bodyPr/>
                    <a:lstStyle/>
                    <a:p>
                      <a:pPr>
                        <a:lnSpc>
                          <a:spcPct val="107000"/>
                        </a:lnSpc>
                        <a:spcAft>
                          <a:spcPts val="0"/>
                        </a:spcAft>
                      </a:pPr>
                      <a:r>
                        <a:rPr lang="es-CO" sz="1100">
                          <a:effectLst/>
                        </a:rPr>
                        <a:t>Media(M)</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O" sz="1100">
                          <a:effectLst/>
                        </a:rPr>
                        <a:t>Mantener(M)</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8343">
                <a:tc>
                  <a:txBody>
                    <a:bodyPr/>
                    <a:lstStyle/>
                    <a:p>
                      <a:pPr>
                        <a:lnSpc>
                          <a:spcPct val="107000"/>
                        </a:lnSpc>
                        <a:spcAft>
                          <a:spcPts val="0"/>
                        </a:spcAft>
                      </a:pPr>
                      <a:r>
                        <a:rPr lang="es-CO" sz="1100">
                          <a:effectLst/>
                        </a:rPr>
                        <a:t>Normal (N)</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O" sz="1100">
                          <a:effectLst/>
                        </a:rPr>
                        <a:t>Mantener(M)</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7372">
                <a:tc>
                  <a:txBody>
                    <a:bodyPr/>
                    <a:lstStyle/>
                    <a:p>
                      <a:pPr>
                        <a:lnSpc>
                          <a:spcPct val="107000"/>
                        </a:lnSpc>
                        <a:spcAft>
                          <a:spcPts val="0"/>
                        </a:spcAft>
                      </a:pPr>
                      <a:r>
                        <a:rPr lang="es-CO" sz="1100">
                          <a:effectLst/>
                        </a:rPr>
                        <a:t>Alta(A)</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O" sz="1100">
                          <a:effectLst/>
                        </a:rPr>
                        <a:t>Aumentar Poco(AP)</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93485">
                <a:tc>
                  <a:txBody>
                    <a:bodyPr/>
                    <a:lstStyle/>
                    <a:p>
                      <a:pPr>
                        <a:lnSpc>
                          <a:spcPct val="107000"/>
                        </a:lnSpc>
                        <a:spcAft>
                          <a:spcPts val="0"/>
                        </a:spcAft>
                      </a:pPr>
                      <a:r>
                        <a:rPr lang="es-CO" sz="1100" dirty="0">
                          <a:effectLst/>
                        </a:rPr>
                        <a:t>Muy alta (MA)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O" sz="1100" dirty="0">
                          <a:effectLst/>
                        </a:rPr>
                        <a:t>Aumentar Mucho (AM)</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3268434" y="2952750"/>
            <a:ext cx="17791567" cy="733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163942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t>REGLAS DIFUSAS</a:t>
            </a:r>
            <a:endParaRPr lang="es-CO" dirty="0"/>
          </a:p>
        </p:txBody>
      </p:sp>
      <p:sp>
        <p:nvSpPr>
          <p:cNvPr id="3" name="Marcador de contenido 2"/>
          <p:cNvSpPr>
            <a:spLocks noGrp="1"/>
          </p:cNvSpPr>
          <p:nvPr>
            <p:ph idx="1"/>
          </p:nvPr>
        </p:nvSpPr>
        <p:spPr/>
        <p:txBody>
          <a:bodyPr/>
          <a:lstStyle/>
          <a:p>
            <a:pPr lvl="0"/>
            <a:r>
              <a:rPr lang="es-CO" b="1" dirty="0"/>
              <a:t>Declaración de Reglas </a:t>
            </a:r>
            <a:r>
              <a:rPr lang="es-CO" b="1" dirty="0" err="1"/>
              <a:t>Fuzzy</a:t>
            </a:r>
            <a:endParaRPr lang="es-CO" dirty="0"/>
          </a:p>
          <a:p>
            <a:pPr marL="0" indent="0">
              <a:buNone/>
            </a:pP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908895586"/>
              </p:ext>
            </p:extLst>
          </p:nvPr>
        </p:nvGraphicFramePr>
        <p:xfrm>
          <a:off x="3061856" y="2784765"/>
          <a:ext cx="6787948" cy="2502973"/>
        </p:xfrm>
        <a:graphic>
          <a:graphicData uri="http://schemas.openxmlformats.org/drawingml/2006/table">
            <a:tbl>
              <a:tblPr firstRow="1" firstCol="1" bandRow="1">
                <a:tableStyleId>{5C22544A-7EE6-4342-B048-85BDC9FD1C3A}</a:tableStyleId>
              </a:tblPr>
              <a:tblGrid>
                <a:gridCol w="858980"/>
                <a:gridCol w="5928968"/>
              </a:tblGrid>
              <a:tr h="401780">
                <a:tc>
                  <a:txBody>
                    <a:bodyPr/>
                    <a:lstStyle/>
                    <a:p>
                      <a:pPr>
                        <a:lnSpc>
                          <a:spcPct val="107000"/>
                        </a:lnSpc>
                        <a:spcAft>
                          <a:spcPts val="0"/>
                        </a:spcAft>
                      </a:pPr>
                      <a:r>
                        <a:rPr lang="es-ES" sz="1100">
                          <a:effectLst/>
                        </a:rPr>
                        <a:t>REGLA 1</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IF LA TEMPERATURA ES MUY BAJA THEN BAJAR MUCHO LA VELOCIDAD</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5637">
                <a:tc>
                  <a:txBody>
                    <a:bodyPr/>
                    <a:lstStyle/>
                    <a:p>
                      <a:pPr>
                        <a:lnSpc>
                          <a:spcPct val="107000"/>
                        </a:lnSpc>
                        <a:spcAft>
                          <a:spcPts val="0"/>
                        </a:spcAft>
                      </a:pPr>
                      <a:r>
                        <a:rPr lang="es-ES" sz="1100">
                          <a:effectLst/>
                        </a:rPr>
                        <a:t>REGLA 2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IF LA TEMPERATURA ES BAJA THEN BAJAR UN POCO LA VELOCIDAD</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61852">
                <a:tc>
                  <a:txBody>
                    <a:bodyPr/>
                    <a:lstStyle/>
                    <a:p>
                      <a:pPr>
                        <a:lnSpc>
                          <a:spcPct val="107000"/>
                        </a:lnSpc>
                        <a:spcAft>
                          <a:spcPts val="0"/>
                        </a:spcAft>
                      </a:pPr>
                      <a:r>
                        <a:rPr lang="es-ES" sz="1100">
                          <a:effectLst/>
                        </a:rPr>
                        <a:t>REGLA 3</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IF LA TEMPERATURA ES MEDIA OR ES NORMAL THEN MANTENER LA VELOCIDAD</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61852">
                <a:tc>
                  <a:txBody>
                    <a:bodyPr/>
                    <a:lstStyle/>
                    <a:p>
                      <a:pPr>
                        <a:lnSpc>
                          <a:spcPct val="107000"/>
                        </a:lnSpc>
                        <a:spcAft>
                          <a:spcPts val="0"/>
                        </a:spcAft>
                      </a:pPr>
                      <a:r>
                        <a:rPr lang="es-ES" sz="1100">
                          <a:effectLst/>
                        </a:rPr>
                        <a:t>REGLA 4</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IF LA TEMPERATURA ES ALTA THEN AUMENTAR UN POCO LA VELOCIDAD</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61852">
                <a:tc>
                  <a:txBody>
                    <a:bodyPr/>
                    <a:lstStyle/>
                    <a:p>
                      <a:pPr>
                        <a:lnSpc>
                          <a:spcPct val="107000"/>
                        </a:lnSpc>
                        <a:spcAft>
                          <a:spcPts val="0"/>
                        </a:spcAft>
                      </a:pPr>
                      <a:r>
                        <a:rPr lang="es-ES" sz="1100">
                          <a:effectLst/>
                        </a:rPr>
                        <a:t>REGLA 5</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IF LA TEMPERATURA ES MUY ALTA THEN AUMENTAR MUCHO LA VELOCIDAD</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35990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121</TotalTime>
  <Words>462</Words>
  <Application>Microsoft Office PowerPoint</Application>
  <PresentationFormat>Panorámica</PresentationFormat>
  <Paragraphs>84</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Century Gothic</vt:lpstr>
      <vt:lpstr>Times New Roman</vt:lpstr>
      <vt:lpstr>Wingdings 3</vt:lpstr>
      <vt:lpstr>Espiral</vt:lpstr>
      <vt:lpstr>LOGICA DIFUSA </vt:lpstr>
      <vt:lpstr>CONTEXTO DEL PROBLEMA</vt:lpstr>
      <vt:lpstr>VARIABLES DEL DOMINIO</vt:lpstr>
      <vt:lpstr>TÉRMINOS LINGÜÍSTICOS VINCULADOS A VARIABLES</vt:lpstr>
      <vt:lpstr>Presentación de PowerPoint</vt:lpstr>
      <vt:lpstr>TÉRMINOS LINGÜÍSTICOS VINCULADOS A VARIABLES</vt:lpstr>
      <vt:lpstr>Presentación de PowerPoint</vt:lpstr>
      <vt:lpstr>REGLAS DIFUSAS</vt:lpstr>
      <vt:lpstr>REGLAS DIFUSAS</vt:lpstr>
      <vt:lpstr>PARÁMETROS DE INFERENCIA DIFUSA </vt:lpstr>
      <vt:lpstr>CODIFICACIÓN DEL CONTROLADOR DIFUSO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 DIFUSA</dc:title>
  <dc:creator>viviana</dc:creator>
  <cp:lastModifiedBy>viviana</cp:lastModifiedBy>
  <cp:revision>5</cp:revision>
  <dcterms:created xsi:type="dcterms:W3CDTF">2016-10-10T20:10:51Z</dcterms:created>
  <dcterms:modified xsi:type="dcterms:W3CDTF">2016-10-10T22:12:23Z</dcterms:modified>
</cp:coreProperties>
</file>