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35E3-1AC0-4946-A576-120D9E1B2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9FCE57-575F-4F7F-AB15-9EEA7163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B16C1-DD26-46C8-95CB-6AF1C3C4D18E}"/>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7689A7F4-98E6-4823-90A1-41C56963F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E18C-4954-438E-9D02-A16269FD7FAB}"/>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121268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4B74-3706-41DE-8D3C-A416482A96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C4788-5585-4A1C-9F30-52459D668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D5B9C-894D-4EA4-A629-2B0FD0AC50E9}"/>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04327D17-72C7-4D00-AE09-232290A0C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536BD-5572-44C9-9D98-65AC58586B0B}"/>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296622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11568-D00E-46B0-90CB-DC00780E4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194741-EB18-4D8C-A34B-A0195FAD7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020DE-A96C-4C58-A2BE-C9222EB383D1}"/>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95AED6EE-96B1-4382-8FC8-6A9B3DD3A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685E9-ED1D-4158-AE0D-1FB6ADBDD557}"/>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373823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3010-E6AF-44C9-9A34-7B71B4A10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940C3-6B04-422B-8AF6-E0B614EC4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D9A26-8C19-4A35-AADF-B22243EB7F24}"/>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110CD824-E0EF-4303-A8F1-2E16492B6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71EAD-A160-46E8-B323-12D45B2CB595}"/>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36103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43EA-6F9B-4DCC-B52C-DA9CF1568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38DCA0-2C05-4818-AC2D-6C9FC2C7C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36AC9-FEEE-4963-B742-A8D0210AF4E8}"/>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EF0BB6F3-13BF-4CFF-957A-DB3B8250C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FDF3D-F266-44AA-8FE1-999F50BC7A2A}"/>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41132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8DEB-4457-41EE-960E-B911EABA1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A0018A-10DC-42C0-B855-45667F7F0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2AB7A-547A-43EF-A6CF-CCE51954A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A66BF-DCF3-4CDE-AF94-88C01E69A4E1}"/>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6" name="Footer Placeholder 5">
            <a:extLst>
              <a:ext uri="{FF2B5EF4-FFF2-40B4-BE49-F238E27FC236}">
                <a16:creationId xmlns:a16="http://schemas.microsoft.com/office/drawing/2014/main" id="{8E22AD5B-A878-4850-9F93-14DCF6B40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750E5-C531-4456-B399-60F5FCBD7EBC}"/>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383347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A8C7-5E71-43C8-9996-602C20B4B0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72BBD-03C3-4E61-BFD7-263CC25D6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61B5B-9A7B-4B5B-9C5E-FE1C23E37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80FA7-142A-4FB0-96A4-76244DF15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55828-BC3A-456D-9C3D-BA458B646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9BDCA4-ED5B-4E74-9E45-97FEDB169AAB}"/>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8" name="Footer Placeholder 7">
            <a:extLst>
              <a:ext uri="{FF2B5EF4-FFF2-40B4-BE49-F238E27FC236}">
                <a16:creationId xmlns:a16="http://schemas.microsoft.com/office/drawing/2014/main" id="{F191B671-E64B-4D64-A2A9-365DD801D3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A1E8AF-80CD-489A-9A2D-2B7E46D6E8DD}"/>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177688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2CCF-98F2-4630-8392-CCCDAAAC22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453C6B-CE01-4461-9FEA-A2905B3EF0F2}"/>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4" name="Footer Placeholder 3">
            <a:extLst>
              <a:ext uri="{FF2B5EF4-FFF2-40B4-BE49-F238E27FC236}">
                <a16:creationId xmlns:a16="http://schemas.microsoft.com/office/drawing/2014/main" id="{CA3BE76B-A380-43DE-801C-5CBAE0438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8E3CA-13B9-4856-93D7-F6459BF92985}"/>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64833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D600A-B52C-4E1A-AB4C-75A42C3F41E8}"/>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3" name="Footer Placeholder 2">
            <a:extLst>
              <a:ext uri="{FF2B5EF4-FFF2-40B4-BE49-F238E27FC236}">
                <a16:creationId xmlns:a16="http://schemas.microsoft.com/office/drawing/2014/main" id="{509A1817-541A-41C1-A764-165947218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7E431-042D-4ACB-8322-0A621917A440}"/>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326573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011A-5A25-42B6-838C-3E3DB7AC9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E70D6B-56DB-403C-BB0E-A0680770C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D99864-BBF7-4F5C-93DE-59C2166EF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9AE67-A006-40BC-8D11-A85E20229EED}"/>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6" name="Footer Placeholder 5">
            <a:extLst>
              <a:ext uri="{FF2B5EF4-FFF2-40B4-BE49-F238E27FC236}">
                <a16:creationId xmlns:a16="http://schemas.microsoft.com/office/drawing/2014/main" id="{B4483C7C-60BB-401D-A06A-3EEBABB6E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845EC-7289-4322-9DAE-83AC5CFEF69B}"/>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283502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1BAC-5B69-43D4-A78B-15F908CB2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296627-35D5-4328-9D08-7A3D051CB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4504D-27D6-48AE-A592-1DDCB120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F8802-6437-4C36-8FC1-B32F08C67EFD}"/>
              </a:ext>
            </a:extLst>
          </p:cNvPr>
          <p:cNvSpPr>
            <a:spLocks noGrp="1"/>
          </p:cNvSpPr>
          <p:nvPr>
            <p:ph type="dt" sz="half" idx="10"/>
          </p:nvPr>
        </p:nvSpPr>
        <p:spPr/>
        <p:txBody>
          <a:bodyPr/>
          <a:lstStyle/>
          <a:p>
            <a:fld id="{7FCC50B1-0E73-40CB-98CB-24C33B29461C}" type="datetimeFigureOut">
              <a:rPr lang="en-US" smtClean="0"/>
              <a:t>6/21/2021</a:t>
            </a:fld>
            <a:endParaRPr lang="en-US"/>
          </a:p>
        </p:txBody>
      </p:sp>
      <p:sp>
        <p:nvSpPr>
          <p:cNvPr id="6" name="Footer Placeholder 5">
            <a:extLst>
              <a:ext uri="{FF2B5EF4-FFF2-40B4-BE49-F238E27FC236}">
                <a16:creationId xmlns:a16="http://schemas.microsoft.com/office/drawing/2014/main" id="{BAFE5AA1-BEC6-4530-A584-377394925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D7473-1535-4BAE-B155-E3B22D4DA611}"/>
              </a:ext>
            </a:extLst>
          </p:cNvPr>
          <p:cNvSpPr>
            <a:spLocks noGrp="1"/>
          </p:cNvSpPr>
          <p:nvPr>
            <p:ph type="sldNum" sz="quarter" idx="12"/>
          </p:nvPr>
        </p:nvSpPr>
        <p:spPr/>
        <p:txBody>
          <a:bodyPr/>
          <a:lstStyle/>
          <a:p>
            <a:fld id="{684B2C2E-01FD-46B6-B840-62796E7B786B}" type="slidenum">
              <a:rPr lang="en-US" smtClean="0"/>
              <a:t>‹#›</a:t>
            </a:fld>
            <a:endParaRPr lang="en-US"/>
          </a:p>
        </p:txBody>
      </p:sp>
    </p:spTree>
    <p:extLst>
      <p:ext uri="{BB962C8B-B14F-4D97-AF65-F5344CB8AC3E}">
        <p14:creationId xmlns:p14="http://schemas.microsoft.com/office/powerpoint/2010/main" val="334794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C302B-2193-4658-BC2F-422D0334C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2B242-0A2B-43E1-B910-4684C1D1A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05794-EE72-44B3-8B7A-EA505C479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C50B1-0E73-40CB-98CB-24C33B29461C}" type="datetimeFigureOut">
              <a:rPr lang="en-US" smtClean="0"/>
              <a:t>6/21/2021</a:t>
            </a:fld>
            <a:endParaRPr lang="en-US"/>
          </a:p>
        </p:txBody>
      </p:sp>
      <p:sp>
        <p:nvSpPr>
          <p:cNvPr id="5" name="Footer Placeholder 4">
            <a:extLst>
              <a:ext uri="{FF2B5EF4-FFF2-40B4-BE49-F238E27FC236}">
                <a16:creationId xmlns:a16="http://schemas.microsoft.com/office/drawing/2014/main" id="{70DB9F34-1B6A-40C2-9CFF-3FF0F780C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77143-2122-4811-A1E1-B889AC75B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B2C2E-01FD-46B6-B840-62796E7B786B}" type="slidenum">
              <a:rPr lang="en-US" smtClean="0"/>
              <a:t>‹#›</a:t>
            </a:fld>
            <a:endParaRPr lang="en-US"/>
          </a:p>
        </p:txBody>
      </p:sp>
    </p:spTree>
    <p:extLst>
      <p:ext uri="{BB962C8B-B14F-4D97-AF65-F5344CB8AC3E}">
        <p14:creationId xmlns:p14="http://schemas.microsoft.com/office/powerpoint/2010/main" val="258391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t="6878" b="8853"/>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1159827" y="161561"/>
            <a:ext cx="7405333" cy="1751129"/>
          </a:xfrm>
        </p:spPr>
        <p:txBody>
          <a:bodyPr>
            <a:noAutofit/>
          </a:bodyPr>
          <a:lstStyle/>
          <a:p>
            <a:r>
              <a:rPr lang="en-US" sz="6600" b="1" dirty="0">
                <a:latin typeface="Aldhabi" panose="020B0604020202020204" pitchFamily="2" charset="-78"/>
                <a:cs typeface="Aldhabi" panose="020B0604020202020204" pitchFamily="2" charset="-78"/>
              </a:rPr>
              <a:t>IBM Applied Data Science Capstone</a:t>
            </a:r>
          </a:p>
        </p:txBody>
      </p:sp>
      <p:sp>
        <p:nvSpPr>
          <p:cNvPr id="3" name="Subtitle 2">
            <a:extLst>
              <a:ext uri="{FF2B5EF4-FFF2-40B4-BE49-F238E27FC236}">
                <a16:creationId xmlns:a16="http://schemas.microsoft.com/office/drawing/2014/main" id="{F2ECA4CF-B1E2-496A-9A45-8BBF4D7ABB8D}"/>
              </a:ext>
            </a:extLst>
          </p:cNvPr>
          <p:cNvSpPr>
            <a:spLocks noGrp="1"/>
          </p:cNvSpPr>
          <p:nvPr>
            <p:ph type="subTitle" idx="1"/>
          </p:nvPr>
        </p:nvSpPr>
        <p:spPr>
          <a:xfrm>
            <a:off x="7675179" y="4782151"/>
            <a:ext cx="4330262" cy="683284"/>
          </a:xfrm>
        </p:spPr>
        <p:txBody>
          <a:bodyPr>
            <a:normAutofit/>
          </a:bodyPr>
          <a:lstStyle/>
          <a:p>
            <a:r>
              <a:rPr lang="en-US" sz="2000" dirty="0" err="1"/>
              <a:t>C</a:t>
            </a:r>
            <a:r>
              <a:rPr lang="en-US" altLang="zh-CN" sz="2000" dirty="0" err="1"/>
              <a:t>hengCheng</a:t>
            </a:r>
            <a:r>
              <a:rPr lang="en-US" altLang="zh-CN" sz="2000" dirty="0"/>
              <a:t> Wang</a:t>
            </a:r>
            <a:endParaRPr lang="en-US"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8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F2ECA4CF-B1E2-496A-9A45-8BBF4D7ABB8D}"/>
              </a:ext>
            </a:extLst>
          </p:cNvPr>
          <p:cNvSpPr>
            <a:spLocks noGrp="1"/>
          </p:cNvSpPr>
          <p:nvPr>
            <p:ph type="subTitle" idx="1"/>
          </p:nvPr>
        </p:nvSpPr>
        <p:spPr>
          <a:xfrm>
            <a:off x="6326546" y="588232"/>
            <a:ext cx="4735764" cy="1307592"/>
          </a:xfrm>
        </p:spPr>
        <p:txBody>
          <a:bodyPr>
            <a:noAutofit/>
          </a:bodyPr>
          <a:lstStyle/>
          <a:p>
            <a:pPr algn="l"/>
            <a:r>
              <a:rPr lang="en-US" sz="2800" dirty="0">
                <a:latin typeface="Times New Roman" panose="02020603050405020304" pitchFamily="18" charset="0"/>
                <a:cs typeface="Times New Roman" panose="02020603050405020304" pitchFamily="18" charset="0"/>
              </a:rPr>
              <a:t>New York City is one of the most popular and largest cities in the United States. Many restaurants and buildings are being constructed for business. The audience is looking to find a location that is best suit for Chinese restaurant. </a:t>
            </a:r>
          </a:p>
        </p:txBody>
      </p:sp>
      <p:sp>
        <p:nvSpPr>
          <p:cNvPr id="48"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Shape 5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r="3029" b="-2"/>
          <a:stretch/>
        </p:blipFill>
        <p:spPr>
          <a:xfrm>
            <a:off x="1166803" y="2143178"/>
            <a:ext cx="4962882" cy="341629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77042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alphaModFix/>
          </a:blip>
          <a:srcRect t="13060" r="-1" b="14789"/>
          <a:stretch/>
        </p:blipFill>
        <p:spPr>
          <a:xfrm>
            <a:off x="4547937" y="-5"/>
            <a:ext cx="7644062" cy="3681406"/>
          </a:xfrm>
          <a:prstGeom prst="rect">
            <a:avLst/>
          </a:prstGeom>
        </p:spPr>
      </p:pic>
      <p:pic>
        <p:nvPicPr>
          <p:cNvPr id="7" name="Picture 6">
            <a:extLst>
              <a:ext uri="{FF2B5EF4-FFF2-40B4-BE49-F238E27FC236}">
                <a16:creationId xmlns:a16="http://schemas.microsoft.com/office/drawing/2014/main" id="{88B8ED80-7F85-4FE5-BB47-5533F02A3A4C}"/>
              </a:ext>
            </a:extLst>
          </p:cNvPr>
          <p:cNvPicPr/>
          <p:nvPr/>
        </p:nvPicPr>
        <p:blipFill rotWithShape="1">
          <a:blip r:embed="rId3"/>
          <a:srcRect l="1950" r="78" b="2"/>
          <a:stretch/>
        </p:blipFill>
        <p:spPr>
          <a:xfrm>
            <a:off x="4547938" y="3681409"/>
            <a:ext cx="7644062" cy="3176595"/>
          </a:xfrm>
          <a:prstGeom prst="rect">
            <a:avLst/>
          </a:prstGeom>
        </p:spPr>
      </p:pic>
      <p:sp>
        <p:nvSpPr>
          <p:cNvPr id="14" name="Rectangle 1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838200" y="1025947"/>
            <a:ext cx="5395912" cy="2387600"/>
          </a:xfrm>
        </p:spPr>
        <p:txBody>
          <a:bodyPr>
            <a:normAutofit/>
          </a:bodyPr>
          <a:lstStyle/>
          <a:p>
            <a:pPr algn="l"/>
            <a:r>
              <a:rPr lang="en-US" sz="5000" dirty="0">
                <a:solidFill>
                  <a:schemeClr val="bg1"/>
                </a:solidFill>
                <a:latin typeface="Times New Roman" panose="02020603050405020304" pitchFamily="18" charset="0"/>
                <a:cs typeface="Times New Roman" panose="02020603050405020304" pitchFamily="18" charset="0"/>
              </a:rPr>
              <a:t>Data</a:t>
            </a:r>
          </a:p>
        </p:txBody>
      </p:sp>
      <p:sp>
        <p:nvSpPr>
          <p:cNvPr id="3" name="Subtitle 2">
            <a:extLst>
              <a:ext uri="{FF2B5EF4-FFF2-40B4-BE49-F238E27FC236}">
                <a16:creationId xmlns:a16="http://schemas.microsoft.com/office/drawing/2014/main" id="{F2ECA4CF-B1E2-496A-9A45-8BBF4D7ABB8D}"/>
              </a:ext>
            </a:extLst>
          </p:cNvPr>
          <p:cNvSpPr>
            <a:spLocks noGrp="1"/>
          </p:cNvSpPr>
          <p:nvPr>
            <p:ph type="subTitle" idx="1"/>
          </p:nvPr>
        </p:nvSpPr>
        <p:spPr>
          <a:xfrm>
            <a:off x="838200" y="3902075"/>
            <a:ext cx="5395912" cy="1655762"/>
          </a:xfrm>
        </p:spPr>
        <p:txBody>
          <a:bodyPr>
            <a:noAutofit/>
          </a:bodyPr>
          <a:lstStyle/>
          <a:p>
            <a:pPr algn="l"/>
            <a:r>
              <a:rPr lang="en-US" sz="1800" dirty="0">
                <a:solidFill>
                  <a:schemeClr val="bg1"/>
                </a:solidFill>
                <a:latin typeface="Times New Roman" panose="02020603050405020304" pitchFamily="18" charset="0"/>
                <a:cs typeface="Times New Roman" panose="02020603050405020304" pitchFamily="18" charset="0"/>
              </a:rPr>
              <a:t>The data that will used for this problem is New York City neighborhood and boroughs. The dataset should also contain with latitude, longitude, and venue. The URL I used for data collection is from Wikipedia and here is the link: https://cocl.us/new_york_dataset. I included four columns in the dataset, which are borough, neighborhood, latitude, and longitude. Here is the dataset:</a:t>
            </a:r>
          </a:p>
        </p:txBody>
      </p:sp>
      <p:cxnSp>
        <p:nvCxnSpPr>
          <p:cNvPr id="16" name="Straight Connector 1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8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3C095-3936-4540-81A7-7CC1C323A761}"/>
              </a:ext>
            </a:extLst>
          </p:cNvPr>
          <p:cNvPicPr>
            <a:picLocks noChangeAspect="1"/>
          </p:cNvPicPr>
          <p:nvPr/>
        </p:nvPicPr>
        <p:blipFill>
          <a:blip r:embed="rId2"/>
          <a:stretch>
            <a:fillRect/>
          </a:stretch>
        </p:blipFill>
        <p:spPr>
          <a:xfrm>
            <a:off x="1115615" y="2267754"/>
            <a:ext cx="4742993" cy="2316345"/>
          </a:xfrm>
          <a:prstGeom prst="rect">
            <a:avLst/>
          </a:prstGeom>
        </p:spPr>
      </p:pic>
      <p:cxnSp>
        <p:nvCxnSpPr>
          <p:cNvPr id="17" name="Straight Connector 1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89FF0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3"/>
          <a:srcRect t="6878" b="8853"/>
          <a:stretch/>
        </p:blipFill>
        <p:spPr>
          <a:xfrm>
            <a:off x="6343240" y="2096183"/>
            <a:ext cx="4728015" cy="2659487"/>
          </a:xfrm>
          <a:prstGeom prst="rect">
            <a:avLst/>
          </a:prstGeom>
        </p:spPr>
      </p:pic>
    </p:spTree>
    <p:extLst>
      <p:ext uri="{BB962C8B-B14F-4D97-AF65-F5344CB8AC3E}">
        <p14:creationId xmlns:p14="http://schemas.microsoft.com/office/powerpoint/2010/main" val="295074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l="15558" r="25107" b="-1"/>
          <a:stretch/>
        </p:blipFill>
        <p:spPr>
          <a:xfrm>
            <a:off x="6096000" y="10"/>
            <a:ext cx="6096000" cy="6857990"/>
          </a:xfrm>
          <a:prstGeom prst="rect">
            <a:avLst/>
          </a:prstGeom>
        </p:spPr>
      </p:pic>
      <p:sp>
        <p:nvSpPr>
          <p:cNvPr id="17" name="Rectangle 16">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ame 18">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933CAA71-F768-44AF-AAF6-EDFF334551EE}"/>
              </a:ext>
            </a:extLst>
          </p:cNvPr>
          <p:cNvPicPr/>
          <p:nvPr/>
        </p:nvPicPr>
        <p:blipFill rotWithShape="1">
          <a:blip r:embed="rId3"/>
          <a:srcRect l="26687" r="18869" b="1"/>
          <a:stretch/>
        </p:blipFill>
        <p:spPr>
          <a:xfrm>
            <a:off x="20" y="10"/>
            <a:ext cx="6095980" cy="6857990"/>
          </a:xfrm>
          <a:prstGeom prst="rect">
            <a:avLst/>
          </a:prstGeom>
        </p:spPr>
      </p:pic>
      <p:sp>
        <p:nvSpPr>
          <p:cNvPr id="8" name="TextBox 7">
            <a:extLst>
              <a:ext uri="{FF2B5EF4-FFF2-40B4-BE49-F238E27FC236}">
                <a16:creationId xmlns:a16="http://schemas.microsoft.com/office/drawing/2014/main" id="{08A4B127-C225-40BA-AFCD-3AEBAB0AB562}"/>
              </a:ext>
            </a:extLst>
          </p:cNvPr>
          <p:cNvSpPr txBox="1"/>
          <p:nvPr/>
        </p:nvSpPr>
        <p:spPr>
          <a:xfrm>
            <a:off x="6138391" y="2456520"/>
            <a:ext cx="6097554" cy="1200329"/>
          </a:xfrm>
          <a:prstGeom prst="rect">
            <a:avLst/>
          </a:prstGeom>
          <a:solidFill>
            <a:srgbClr val="FFFF00">
              <a:alpha val="16863"/>
            </a:srgbClr>
          </a:solidFill>
        </p:spPr>
        <p:txBody>
          <a:bodyPr wrap="square">
            <a:spAutoFit/>
          </a:bodyPr>
          <a:lstStyle/>
          <a:p>
            <a:pPr>
              <a:spcAft>
                <a:spcPts val="600"/>
              </a:spcAft>
            </a:pPr>
            <a:r>
              <a:rPr lang="en-US" sz="1800" dirty="0">
                <a:effectLst/>
                <a:latin typeface="Times New Roman" panose="02020603050405020304" pitchFamily="18" charset="0"/>
                <a:ea typeface="DengXian" panose="02010600030101010101" pitchFamily="2" charset="-122"/>
              </a:rPr>
              <a:t>After data cleaning, there are total of 306 neighborhoods and 5 boroughs in the dataset. The geographical coordinate of NYC is 40.7127281, -74.0060152. Here is a map of New York contains neighborhoods and boroughs.</a:t>
            </a:r>
            <a:r>
              <a:rPr lang="en-US" sz="1600" dirty="0">
                <a:effectLst/>
                <a:latin typeface="Calibri" panose="020F0502020204030204" pitchFamily="34" charset="0"/>
                <a:ea typeface="DengXian" panose="02010600030101010101" pitchFamily="2" charset="-122"/>
                <a:cs typeface="Times New Roman" panose="02020603050405020304" pitchFamily="18" charset="0"/>
              </a:rPr>
              <a:t> </a:t>
            </a:r>
            <a:endParaRPr lang="en-US" dirty="0"/>
          </a:p>
        </p:txBody>
      </p:sp>
    </p:spTree>
    <p:extLst>
      <p:ext uri="{BB962C8B-B14F-4D97-AF65-F5344CB8AC3E}">
        <p14:creationId xmlns:p14="http://schemas.microsoft.com/office/powerpoint/2010/main" val="235712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5021821" y="3812954"/>
            <a:ext cx="6465287" cy="1516014"/>
          </a:xfrm>
        </p:spPr>
        <p:txBody>
          <a:bodyPr>
            <a:normAutofit/>
          </a:bodyPr>
          <a:lstStyle/>
          <a:p>
            <a:pPr algn="l"/>
            <a:r>
              <a:rPr lang="en-US" sz="4400">
                <a:solidFill>
                  <a:srgbClr val="FFFFFF"/>
                </a:solidFill>
              </a:rPr>
              <a:t>Most popular Chinese food Neighborhood and Borough</a:t>
            </a:r>
          </a:p>
        </p:txBody>
      </p:sp>
      <p:pic>
        <p:nvPicPr>
          <p:cNvPr id="8" name="Picture 7">
            <a:extLst>
              <a:ext uri="{FF2B5EF4-FFF2-40B4-BE49-F238E27FC236}">
                <a16:creationId xmlns:a16="http://schemas.microsoft.com/office/drawing/2014/main" id="{B6F4D6D5-4179-4360-845B-40F81E86E5B5}"/>
              </a:ext>
            </a:extLst>
          </p:cNvPr>
          <p:cNvPicPr/>
          <p:nvPr/>
        </p:nvPicPr>
        <p:blipFill rotWithShape="1">
          <a:blip r:embed="rId2"/>
          <a:srcRect l="18416" r="7221" b="-1"/>
          <a:stretch/>
        </p:blipFill>
        <p:spPr>
          <a:xfrm>
            <a:off x="317635" y="299363"/>
            <a:ext cx="4160452" cy="3049204"/>
          </a:xfrm>
          <a:prstGeom prst="rect">
            <a:avLst/>
          </a:prstGeom>
        </p:spPr>
      </p:pic>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3"/>
          <a:srcRect t="17912" r="2" b="19645"/>
          <a:stretch/>
        </p:blipFill>
        <p:spPr>
          <a:xfrm>
            <a:off x="4657280" y="319871"/>
            <a:ext cx="7217085" cy="3008188"/>
          </a:xfrm>
          <a:prstGeom prst="rect">
            <a:avLst/>
          </a:prstGeom>
        </p:spPr>
      </p:pic>
      <p:cxnSp>
        <p:nvCxnSpPr>
          <p:cNvPr id="61" name="Straight Connector 60">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8B726B2-79E7-4313-AA19-D9B53DE38158}"/>
              </a:ext>
            </a:extLst>
          </p:cNvPr>
          <p:cNvPicPr/>
          <p:nvPr/>
        </p:nvPicPr>
        <p:blipFill rotWithShape="1">
          <a:blip r:embed="rId4"/>
          <a:srcRect l="16430" r="14501" b="1"/>
          <a:stretch/>
        </p:blipFill>
        <p:spPr>
          <a:xfrm>
            <a:off x="317635" y="3509433"/>
            <a:ext cx="4160452" cy="3026833"/>
          </a:xfrm>
          <a:prstGeom prst="rect">
            <a:avLst/>
          </a:prstGeom>
        </p:spPr>
      </p:pic>
    </p:spTree>
    <p:extLst>
      <p:ext uri="{BB962C8B-B14F-4D97-AF65-F5344CB8AC3E}">
        <p14:creationId xmlns:p14="http://schemas.microsoft.com/office/powerpoint/2010/main" val="331842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t="6878" b="8853"/>
          <a:stretch/>
        </p:blipFill>
        <p:spPr>
          <a:xfrm>
            <a:off x="109077" y="159400"/>
            <a:ext cx="12191980" cy="6857990"/>
          </a:xfrm>
          <a:prstGeom prst="rect">
            <a:avLst/>
          </a:prstGeom>
        </p:spPr>
      </p:pic>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497096" y="304174"/>
            <a:ext cx="6088262" cy="1834056"/>
          </a:xfrm>
        </p:spPr>
        <p:txBody>
          <a:bodyPr>
            <a:normAutofit/>
          </a:bodyPr>
          <a:lstStyle/>
          <a:p>
            <a:pPr algn="l"/>
            <a:r>
              <a:rPr lang="en-US" sz="1800" dirty="0">
                <a:latin typeface="Times New Roman" panose="02020603050405020304" pitchFamily="18" charset="0"/>
                <a:ea typeface="DengXia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here are total of 9</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Chinese restaurants in Chinatown and Here are the names:</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sz="4000" dirty="0"/>
          </a:p>
        </p:txBody>
      </p:sp>
      <p:pic>
        <p:nvPicPr>
          <p:cNvPr id="7" name="Picture 6">
            <a:extLst>
              <a:ext uri="{FF2B5EF4-FFF2-40B4-BE49-F238E27FC236}">
                <a16:creationId xmlns:a16="http://schemas.microsoft.com/office/drawing/2014/main" id="{F59B358E-C4D5-4B85-B42A-DDB347CDD8B6}"/>
              </a:ext>
            </a:extLst>
          </p:cNvPr>
          <p:cNvPicPr/>
          <p:nvPr/>
        </p:nvPicPr>
        <p:blipFill>
          <a:blip r:embed="rId3"/>
          <a:stretch>
            <a:fillRect/>
          </a:stretch>
        </p:blipFill>
        <p:spPr>
          <a:xfrm>
            <a:off x="376112" y="1956005"/>
            <a:ext cx="7294984" cy="3584795"/>
          </a:xfrm>
          <a:prstGeom prst="rect">
            <a:avLst/>
          </a:prstGeom>
        </p:spPr>
      </p:pic>
    </p:spTree>
    <p:extLst>
      <p:ext uri="{BB962C8B-B14F-4D97-AF65-F5344CB8AC3E}">
        <p14:creationId xmlns:p14="http://schemas.microsoft.com/office/powerpoint/2010/main" val="177456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t="6878" b="8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232746" y="243281"/>
            <a:ext cx="3852041" cy="972160"/>
          </a:xfrm>
        </p:spPr>
        <p:txBody>
          <a:bodyPr>
            <a:normAutofit/>
          </a:bodyPr>
          <a:lstStyle/>
          <a:p>
            <a:r>
              <a:rPr lang="en-US" sz="5400" b="1" dirty="0"/>
              <a:t>Results</a:t>
            </a:r>
          </a:p>
        </p:txBody>
      </p:sp>
      <p:sp>
        <p:nvSpPr>
          <p:cNvPr id="8" name="TextBox 7">
            <a:extLst>
              <a:ext uri="{FF2B5EF4-FFF2-40B4-BE49-F238E27FC236}">
                <a16:creationId xmlns:a16="http://schemas.microsoft.com/office/drawing/2014/main" id="{90E553BB-FE1C-46BE-9CC7-97616C1F86DF}"/>
              </a:ext>
            </a:extLst>
          </p:cNvPr>
          <p:cNvSpPr txBox="1"/>
          <p:nvPr/>
        </p:nvSpPr>
        <p:spPr>
          <a:xfrm>
            <a:off x="2766270" y="2089962"/>
            <a:ext cx="6327396" cy="2466701"/>
          </a:xfrm>
          <a:prstGeom prst="rect">
            <a:avLst/>
          </a:prstGeom>
          <a:solidFill>
            <a:srgbClr val="FF0000">
              <a:alpha val="58039"/>
            </a:srgbClr>
          </a:solidFill>
        </p:spPr>
        <p:txBody>
          <a:bodyPr wrap="square">
            <a:spAutoFit/>
          </a:bodyPr>
          <a:lstStyle/>
          <a:p>
            <a:pPr marL="0" marR="0">
              <a:lnSpc>
                <a:spcPct val="200000"/>
              </a:lnSpc>
              <a:spcBef>
                <a:spcPts val="0"/>
              </a:spcBef>
              <a:spcAft>
                <a:spcPts val="80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There are total of 157 Chinese restaurants in NYC. Queen and Brooklyn are the two most popular boroughs in NYC. Chinatown is the most popular neighborhood in NYC that contains the highest number of Chinese food, which is 9.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167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E7AAA-2905-4011-82FC-8F327A82A4B7}"/>
              </a:ext>
            </a:extLst>
          </p:cNvPr>
          <p:cNvPicPr>
            <a:picLocks noChangeAspect="1"/>
          </p:cNvPicPr>
          <p:nvPr/>
        </p:nvPicPr>
        <p:blipFill rotWithShape="1">
          <a:blip r:embed="rId2"/>
          <a:srcRect t="6878" b="8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CAA2DA2A-0052-49CA-A3A0-C65B3366AB2E}"/>
              </a:ext>
            </a:extLst>
          </p:cNvPr>
          <p:cNvSpPr>
            <a:spLocks noGrp="1"/>
          </p:cNvSpPr>
          <p:nvPr>
            <p:ph type="ctrTitle"/>
          </p:nvPr>
        </p:nvSpPr>
        <p:spPr>
          <a:xfrm>
            <a:off x="-291468" y="-917028"/>
            <a:ext cx="3852041" cy="1834056"/>
          </a:xfrm>
        </p:spPr>
        <p:txBody>
          <a:bodyPr>
            <a:normAutofit/>
          </a:bodyPr>
          <a:lstStyle/>
          <a:p>
            <a:r>
              <a:rPr lang="en-US" sz="4000" b="1" dirty="0"/>
              <a:t>Conclusion</a:t>
            </a:r>
          </a:p>
        </p:txBody>
      </p:sp>
      <p:sp>
        <p:nvSpPr>
          <p:cNvPr id="3" name="Subtitle 2">
            <a:extLst>
              <a:ext uri="{FF2B5EF4-FFF2-40B4-BE49-F238E27FC236}">
                <a16:creationId xmlns:a16="http://schemas.microsoft.com/office/drawing/2014/main" id="{F2ECA4CF-B1E2-496A-9A45-8BBF4D7ABB8D}"/>
              </a:ext>
            </a:extLst>
          </p:cNvPr>
          <p:cNvSpPr>
            <a:spLocks noGrp="1"/>
          </p:cNvSpPr>
          <p:nvPr>
            <p:ph type="subTitle" idx="1"/>
          </p:nvPr>
        </p:nvSpPr>
        <p:spPr>
          <a:xfrm>
            <a:off x="2657235" y="1638819"/>
            <a:ext cx="5865980" cy="3721745"/>
          </a:xfrm>
          <a:solidFill>
            <a:srgbClr val="FF0000">
              <a:alpha val="50980"/>
            </a:srgbClr>
          </a:solidFill>
        </p:spPr>
        <p:txBody>
          <a:bodyPr>
            <a:normAutofit fontScale="25000" lnSpcReduction="20000"/>
          </a:bodyPr>
          <a:lstStyle/>
          <a:p>
            <a:pPr>
              <a:lnSpc>
                <a:spcPct val="170000"/>
              </a:lnSpc>
            </a:pPr>
            <a:r>
              <a:rPr lang="en-US" sz="8000" dirty="0">
                <a:effectLst/>
                <a:latin typeface="Times New Roman" panose="02020603050405020304" pitchFamily="18" charset="0"/>
                <a:ea typeface="DengXian" panose="02010600030101010101" pitchFamily="2" charset="-122"/>
                <a:cs typeface="Times New Roman" panose="02020603050405020304" pitchFamily="18" charset="0"/>
              </a:rPr>
              <a:t>In conclusion, in order to find the best location to start a Chinese restaurant, Chinatown is a good option since it is the most popular neighborhood that contains the largest number of Chinese restaurant. Boroughs such as Queens and Brooklyn can also be good options to start a Chinese restaurant. Even though Manhattan is also popular, the land price will be much more expensive to other neighborhoods.</a:t>
            </a:r>
          </a:p>
          <a:p>
            <a:endParaRPr lang="en-US" sz="2000" dirty="0"/>
          </a:p>
        </p:txBody>
      </p:sp>
    </p:spTree>
    <p:extLst>
      <p:ext uri="{BB962C8B-B14F-4D97-AF65-F5344CB8AC3E}">
        <p14:creationId xmlns:p14="http://schemas.microsoft.com/office/powerpoint/2010/main" val="215855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313</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Aldhabi</vt:lpstr>
      <vt:lpstr>Arial</vt:lpstr>
      <vt:lpstr>Calibri</vt:lpstr>
      <vt:lpstr>Calibri Light</vt:lpstr>
      <vt:lpstr>Rockwell</vt:lpstr>
      <vt:lpstr>Times New Roman</vt:lpstr>
      <vt:lpstr>Office Theme</vt:lpstr>
      <vt:lpstr>IBM Applied Data Science Capstone</vt:lpstr>
      <vt:lpstr>PowerPoint Presentation</vt:lpstr>
      <vt:lpstr>Data</vt:lpstr>
      <vt:lpstr>PowerPoint Presentation</vt:lpstr>
      <vt:lpstr>PowerPoint Presentation</vt:lpstr>
      <vt:lpstr>Most popular Chinese food Neighborhood and Borough</vt:lpstr>
      <vt:lpstr>There are total of 9 Chinese restaurants in Chinatown and Here are the names: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K84085</dc:creator>
  <cp:lastModifiedBy>K84085</cp:lastModifiedBy>
  <cp:revision>3</cp:revision>
  <dcterms:created xsi:type="dcterms:W3CDTF">2021-06-21T23:21:39Z</dcterms:created>
  <dcterms:modified xsi:type="dcterms:W3CDTF">2021-06-21T23:35:52Z</dcterms:modified>
</cp:coreProperties>
</file>