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8" d="100"/>
          <a:sy n="5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D411-6F4B-46A1-BEFD-26D264465F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29CA8-5D01-44DC-9994-0ABE136E9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EE2012-9176-41EE-856B-823C489ABE46}"/>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2D15E6DB-DAC2-4C74-B757-ED7F6CEE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5E717-5871-473B-85D0-337751D8FC2B}"/>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424225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D0C4-AEE8-4381-9B7D-0F76279421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68C69-5168-4121-8E27-41CDA05A9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0E625-5DBC-4612-9C02-AC337B32FF79}"/>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94B5CF4B-63E7-4BD2-AEF2-52812CE1B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22DF6-3E83-42AC-ACC2-C05DE3DC1774}"/>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211831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A131F-923C-40FC-8FCF-35B3A3949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F06DBA-8112-41B4-A91C-A96AED675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1AA83-3BFB-4977-81BE-FF23705DEC5F}"/>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60DB1EF5-EF03-4D09-B306-C1254D4A0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48480-5C55-4F28-B80B-9CA996DC309D}"/>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271777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7716-FEE3-451E-8CA2-9DF725299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E84D0-CDA0-4751-9F69-BB88F9D8D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72F-56CB-42C5-A593-6504136EE646}"/>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CCA4F49D-80E2-4984-87E1-20B782ED5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C1BF6-0E4E-48E6-9374-8ACD9635C1BF}"/>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1688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E25A-F009-485A-A593-BC2B0CD12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B0442-8B7F-4376-B597-377DC5315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55353-BA2D-43BF-B658-578A0553D975}"/>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522C0135-77A3-4A9C-B6C4-7D5242470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65A7-F67B-4D9D-9EAF-C7E03DACA619}"/>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51679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8BFE-90CB-4497-9F25-DD4009638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4D4E6-4C63-4D77-983E-1355C50C82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588270-88AA-4184-BF92-91CE1147A0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3A6E5D-DD55-4BEC-8EC7-254A03457059}"/>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6" name="Footer Placeholder 5">
            <a:extLst>
              <a:ext uri="{FF2B5EF4-FFF2-40B4-BE49-F238E27FC236}">
                <a16:creationId xmlns:a16="http://schemas.microsoft.com/office/drawing/2014/main" id="{86EBDFCB-3E0B-4E3D-B43A-AF6D5038B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7445D-07C2-4729-856D-C9F11FDED0EC}"/>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1480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DFCD-544C-4DF2-A1FC-C0D920F1EE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2A9D0-398D-4B1D-B7E6-A67658D16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C60F7-4950-49E5-B165-0B894ED73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EF9132-606F-4215-8418-1EBF55AF2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310AE-1878-427C-AE18-9D92D4B51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C26DC-2364-42C6-9EDF-031D2DF23BA1}"/>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8" name="Footer Placeholder 7">
            <a:extLst>
              <a:ext uri="{FF2B5EF4-FFF2-40B4-BE49-F238E27FC236}">
                <a16:creationId xmlns:a16="http://schemas.microsoft.com/office/drawing/2014/main" id="{5871C592-6E75-4C8C-9922-893ED672D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651B0-1594-46A1-A5F0-01A197A1CB82}"/>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312924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0656-B829-4918-AC05-EE8AB9E9FD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D3DC0-493A-49F6-A735-B70E4BE69E66}"/>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4" name="Footer Placeholder 3">
            <a:extLst>
              <a:ext uri="{FF2B5EF4-FFF2-40B4-BE49-F238E27FC236}">
                <a16:creationId xmlns:a16="http://schemas.microsoft.com/office/drawing/2014/main" id="{E9AFF933-8FDF-4ACE-A16F-4DD0DB7F3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30B9C1-C7C7-4982-A5DD-C7E031A87229}"/>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172775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DDE9A-0495-4A68-AAD2-315FBC60C0B4}"/>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3" name="Footer Placeholder 2">
            <a:extLst>
              <a:ext uri="{FF2B5EF4-FFF2-40B4-BE49-F238E27FC236}">
                <a16:creationId xmlns:a16="http://schemas.microsoft.com/office/drawing/2014/main" id="{31AED9B7-4DDA-4B82-99A9-42FF65BE00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91137-5749-456B-8B9D-3E1F6050E3DA}"/>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79220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6EEF-451B-4013-9EF4-CAA5DD0BB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AB9E2B-9A50-4B0D-BC1C-0534E07F7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C497AD-C900-4854-8C0C-0D0C451F6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01943-0EF3-4435-9F1F-A969F3893873}"/>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6" name="Footer Placeholder 5">
            <a:extLst>
              <a:ext uri="{FF2B5EF4-FFF2-40B4-BE49-F238E27FC236}">
                <a16:creationId xmlns:a16="http://schemas.microsoft.com/office/drawing/2014/main" id="{4461275D-CB97-4672-B1D1-502EE69AF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0E028-5713-4AF6-8B09-D084C5A50EB6}"/>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33680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3A6-6FAA-4F54-A060-D2164FB0F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37531-858B-4F17-9965-30820A8AE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E290B-4941-4EF6-9D5F-693B6C382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9EF98-E7CF-4D53-8513-6C966CB21850}"/>
              </a:ext>
            </a:extLst>
          </p:cNvPr>
          <p:cNvSpPr>
            <a:spLocks noGrp="1"/>
          </p:cNvSpPr>
          <p:nvPr>
            <p:ph type="dt" sz="half" idx="10"/>
          </p:nvPr>
        </p:nvSpPr>
        <p:spPr/>
        <p:txBody>
          <a:bodyPr/>
          <a:lstStyle/>
          <a:p>
            <a:fld id="{1CDDB357-28BB-49E4-ADF7-23821A2278F9}" type="datetimeFigureOut">
              <a:rPr lang="en-US" smtClean="0"/>
              <a:t>10/21/2019</a:t>
            </a:fld>
            <a:endParaRPr lang="en-US"/>
          </a:p>
        </p:txBody>
      </p:sp>
      <p:sp>
        <p:nvSpPr>
          <p:cNvPr id="6" name="Footer Placeholder 5">
            <a:extLst>
              <a:ext uri="{FF2B5EF4-FFF2-40B4-BE49-F238E27FC236}">
                <a16:creationId xmlns:a16="http://schemas.microsoft.com/office/drawing/2014/main" id="{E3D88039-A47B-4020-9DC2-02F537E73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8B367-89D5-49C0-8936-69E9748F2824}"/>
              </a:ext>
            </a:extLst>
          </p:cNvPr>
          <p:cNvSpPr>
            <a:spLocks noGrp="1"/>
          </p:cNvSpPr>
          <p:nvPr>
            <p:ph type="sldNum" sz="quarter" idx="12"/>
          </p:nvPr>
        </p:nvSpPr>
        <p:spPr/>
        <p:txBody>
          <a:bodyPr/>
          <a:lstStyle/>
          <a:p>
            <a:fld id="{DBC931AB-B3EC-4F82-B32F-0F2ED8E256F9}" type="slidenum">
              <a:rPr lang="en-US" smtClean="0"/>
              <a:t>‹#›</a:t>
            </a:fld>
            <a:endParaRPr lang="en-US"/>
          </a:p>
        </p:txBody>
      </p:sp>
    </p:spTree>
    <p:extLst>
      <p:ext uri="{BB962C8B-B14F-4D97-AF65-F5344CB8AC3E}">
        <p14:creationId xmlns:p14="http://schemas.microsoft.com/office/powerpoint/2010/main" val="350336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7E3FC-8C3F-4529-B521-DCB33B110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A9DDCC-D8FB-4890-A072-029E46C5C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8C755-1416-431C-AEE8-ED32629FA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DB357-28BB-49E4-ADF7-23821A2278F9}" type="datetimeFigureOut">
              <a:rPr lang="en-US" smtClean="0"/>
              <a:t>10/21/2019</a:t>
            </a:fld>
            <a:endParaRPr lang="en-US"/>
          </a:p>
        </p:txBody>
      </p:sp>
      <p:sp>
        <p:nvSpPr>
          <p:cNvPr id="5" name="Footer Placeholder 4">
            <a:extLst>
              <a:ext uri="{FF2B5EF4-FFF2-40B4-BE49-F238E27FC236}">
                <a16:creationId xmlns:a16="http://schemas.microsoft.com/office/drawing/2014/main" id="{5CF86FA5-19EE-45F2-8922-716EFCEF1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E927A6-5157-4148-B31A-E8F39E479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931AB-B3EC-4F82-B32F-0F2ED8E256F9}" type="slidenum">
              <a:rPr lang="en-US" smtClean="0"/>
              <a:t>‹#›</a:t>
            </a:fld>
            <a:endParaRPr lang="en-US"/>
          </a:p>
        </p:txBody>
      </p:sp>
    </p:spTree>
    <p:extLst>
      <p:ext uri="{BB962C8B-B14F-4D97-AF65-F5344CB8AC3E}">
        <p14:creationId xmlns:p14="http://schemas.microsoft.com/office/powerpoint/2010/main" val="143822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2D2F-679B-4AA1-98D6-14E629EAAF7E}"/>
              </a:ext>
            </a:extLst>
          </p:cNvPr>
          <p:cNvSpPr>
            <a:spLocks noGrp="1"/>
          </p:cNvSpPr>
          <p:nvPr>
            <p:ph type="ctrTitle"/>
          </p:nvPr>
        </p:nvSpPr>
        <p:spPr>
          <a:xfrm>
            <a:off x="1524000" y="2235200"/>
            <a:ext cx="9144000" cy="2387600"/>
          </a:xfrm>
        </p:spPr>
        <p:txBody>
          <a:bodyPr anchor="ctr"/>
          <a:lstStyle/>
          <a:p>
            <a:r>
              <a:rPr lang="en-US" dirty="0"/>
              <a:t>Representational State Transfer</a:t>
            </a:r>
          </a:p>
        </p:txBody>
      </p:sp>
    </p:spTree>
    <p:extLst>
      <p:ext uri="{BB962C8B-B14F-4D97-AF65-F5344CB8AC3E}">
        <p14:creationId xmlns:p14="http://schemas.microsoft.com/office/powerpoint/2010/main" val="290759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7341-1A24-4C5C-A178-F9D885BA366B}"/>
              </a:ext>
            </a:extLst>
          </p:cNvPr>
          <p:cNvSpPr>
            <a:spLocks noGrp="1"/>
          </p:cNvSpPr>
          <p:nvPr>
            <p:ph type="ctrTitle"/>
          </p:nvPr>
        </p:nvSpPr>
        <p:spPr/>
        <p:txBody>
          <a:bodyPr anchor="ctr"/>
          <a:lstStyle/>
          <a:p>
            <a:r>
              <a:rPr lang="en-US" dirty="0"/>
              <a:t>HTTP verbs</a:t>
            </a:r>
          </a:p>
        </p:txBody>
      </p:sp>
    </p:spTree>
    <p:extLst>
      <p:ext uri="{BB962C8B-B14F-4D97-AF65-F5344CB8AC3E}">
        <p14:creationId xmlns:p14="http://schemas.microsoft.com/office/powerpoint/2010/main" val="261326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3F89D-B63B-4877-AEEF-874CB3CB5A25}"/>
              </a:ext>
            </a:extLst>
          </p:cNvPr>
          <p:cNvSpPr txBox="1"/>
          <p:nvPr/>
        </p:nvSpPr>
        <p:spPr>
          <a:xfrm>
            <a:off x="1363287" y="1905506"/>
            <a:ext cx="9543011"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t>GET</a:t>
            </a:r>
          </a:p>
          <a:p>
            <a:pPr marL="742950" lvl="1" indent="-285750">
              <a:buFont typeface="Arial" panose="020B0604020202020204" pitchFamily="34" charset="0"/>
              <a:buChar char="•"/>
            </a:pPr>
            <a:r>
              <a:rPr lang="en-US" sz="2400" dirty="0"/>
              <a:t>Retrieve a specific resource (by id) or collection of resources</a:t>
            </a:r>
          </a:p>
          <a:p>
            <a:pPr marL="285750" indent="-285750">
              <a:buFont typeface="Arial" panose="020B0604020202020204" pitchFamily="34" charset="0"/>
              <a:buChar char="•"/>
            </a:pPr>
            <a:r>
              <a:rPr lang="en-US" sz="2400" b="1" dirty="0"/>
              <a:t>POST</a:t>
            </a:r>
          </a:p>
          <a:p>
            <a:pPr marL="742950" lvl="1" indent="-285750">
              <a:buFont typeface="Arial" panose="020B0604020202020204" pitchFamily="34" charset="0"/>
              <a:buChar char="•"/>
            </a:pPr>
            <a:r>
              <a:rPr lang="en-US" sz="2400" dirty="0"/>
              <a:t>Create a new resource</a:t>
            </a:r>
          </a:p>
          <a:p>
            <a:pPr marL="285750" indent="-285750">
              <a:buFont typeface="Arial" panose="020B0604020202020204" pitchFamily="34" charset="0"/>
              <a:buChar char="•"/>
            </a:pPr>
            <a:r>
              <a:rPr lang="en-US" sz="2400" b="1" dirty="0"/>
              <a:t>PUT</a:t>
            </a:r>
          </a:p>
          <a:p>
            <a:pPr marL="742950" lvl="1" indent="-285750">
              <a:buFont typeface="Arial" panose="020B0604020202020204" pitchFamily="34" charset="0"/>
              <a:buChar char="•"/>
            </a:pPr>
            <a:r>
              <a:rPr lang="en-US" sz="2400" dirty="0"/>
              <a:t>Update a specific resource (by id)</a:t>
            </a:r>
          </a:p>
          <a:p>
            <a:pPr marL="285750" indent="-285750">
              <a:buFont typeface="Arial" panose="020B0604020202020204" pitchFamily="34" charset="0"/>
              <a:buChar char="•"/>
            </a:pPr>
            <a:r>
              <a:rPr lang="en-US" sz="2400" b="1" dirty="0"/>
              <a:t>DELETE</a:t>
            </a:r>
          </a:p>
          <a:p>
            <a:pPr marL="742950" lvl="1" indent="-285750">
              <a:buFont typeface="Arial" panose="020B0604020202020204" pitchFamily="34" charset="0"/>
              <a:buChar char="•"/>
            </a:pPr>
            <a:r>
              <a:rPr lang="en-US" sz="2400" dirty="0"/>
              <a:t>Remove a specific resource by id</a:t>
            </a:r>
          </a:p>
        </p:txBody>
      </p:sp>
    </p:spTree>
    <p:extLst>
      <p:ext uri="{BB962C8B-B14F-4D97-AF65-F5344CB8AC3E}">
        <p14:creationId xmlns:p14="http://schemas.microsoft.com/office/powerpoint/2010/main" val="339046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A39-530E-415F-A68E-67CA2047EE6E}"/>
              </a:ext>
            </a:extLst>
          </p:cNvPr>
          <p:cNvSpPr>
            <a:spLocks noGrp="1"/>
          </p:cNvSpPr>
          <p:nvPr>
            <p:ph type="title"/>
          </p:nvPr>
        </p:nvSpPr>
        <p:spPr>
          <a:xfrm>
            <a:off x="838200" y="2766219"/>
            <a:ext cx="10515600" cy="1325563"/>
          </a:xfrm>
        </p:spPr>
        <p:txBody>
          <a:bodyPr/>
          <a:lstStyle/>
          <a:p>
            <a:pPr algn="ctr"/>
            <a:r>
              <a:rPr lang="en-US" dirty="0"/>
              <a:t>Stateless client/server protocol</a:t>
            </a:r>
          </a:p>
        </p:txBody>
      </p:sp>
    </p:spTree>
    <p:extLst>
      <p:ext uri="{BB962C8B-B14F-4D97-AF65-F5344CB8AC3E}">
        <p14:creationId xmlns:p14="http://schemas.microsoft.com/office/powerpoint/2010/main" val="393302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67D0C-09E3-4D09-996D-5C245C9AF924}"/>
              </a:ext>
            </a:extLst>
          </p:cNvPr>
          <p:cNvSpPr txBox="1"/>
          <p:nvPr/>
        </p:nvSpPr>
        <p:spPr>
          <a:xfrm>
            <a:off x="1180407" y="2828836"/>
            <a:ext cx="9725891" cy="1200329"/>
          </a:xfrm>
          <a:prstGeom prst="rect">
            <a:avLst/>
          </a:prstGeom>
          <a:noFill/>
        </p:spPr>
        <p:txBody>
          <a:bodyPr wrap="square" rtlCol="0">
            <a:spAutoFit/>
          </a:bodyPr>
          <a:lstStyle/>
          <a:p>
            <a:pPr algn="just"/>
            <a:r>
              <a:rPr lang="en-US" sz="2400" dirty="0"/>
              <a:t>The server and the client does not need to know anything about what state the client is in and vice versa. This is enforced by the use of resources instead of commands.</a:t>
            </a:r>
          </a:p>
        </p:txBody>
      </p:sp>
    </p:spTree>
    <p:extLst>
      <p:ext uri="{BB962C8B-B14F-4D97-AF65-F5344CB8AC3E}">
        <p14:creationId xmlns:p14="http://schemas.microsoft.com/office/powerpoint/2010/main" val="41622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6CB5-A02C-4282-9A8D-24073EF59B7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05134A1-8D79-498A-A918-3098F86BED17}"/>
              </a:ext>
            </a:extLst>
          </p:cNvPr>
          <p:cNvSpPr>
            <a:spLocks noGrp="1"/>
          </p:cNvSpPr>
          <p:nvPr>
            <p:ph idx="1"/>
          </p:nvPr>
        </p:nvSpPr>
        <p:spPr>
          <a:xfrm>
            <a:off x="838200" y="1346662"/>
            <a:ext cx="10515600" cy="4830301"/>
          </a:xfrm>
        </p:spPr>
        <p:txBody>
          <a:bodyPr/>
          <a:lstStyle/>
          <a:p>
            <a:r>
              <a:rPr lang="en-US" dirty="0"/>
              <a:t>Mane, S. (2017, June 8). </a:t>
            </a:r>
            <a:r>
              <a:rPr lang="en-US" i="1" dirty="0"/>
              <a:t>understanding-rest-representational-state-transfer-85256b9424aa</a:t>
            </a:r>
            <a:r>
              <a:rPr lang="en-US" dirty="0"/>
              <a:t>. Retrieved from medium.com/@sagar.mane006: https://medium.com/@sagar.mane006/understanding-rest-representational-state-transfer-85256b9424aa</a:t>
            </a:r>
          </a:p>
          <a:p>
            <a:r>
              <a:rPr lang="en-US" dirty="0"/>
              <a:t>Rouse, M. (n.d.). </a:t>
            </a:r>
            <a:r>
              <a:rPr lang="en-US" i="1" dirty="0"/>
              <a:t>TechTarget</a:t>
            </a:r>
            <a:r>
              <a:rPr lang="en-US" dirty="0"/>
              <a:t>. Retrieved from TechTarge.com: https://searchapparchitecture.techtarget.com/definition/REST-REpresentational-State-Transfer</a:t>
            </a:r>
          </a:p>
          <a:p>
            <a:r>
              <a:rPr lang="en-US" i="1" dirty="0"/>
              <a:t>what-is-rest</a:t>
            </a:r>
            <a:r>
              <a:rPr lang="en-US" dirty="0"/>
              <a:t>. (n.d.). Retrieved from codecademy.com: https://www.codecademy.com/articles/what-is-rest</a:t>
            </a:r>
          </a:p>
          <a:p>
            <a:pPr marL="0" indent="0">
              <a:buNone/>
            </a:pPr>
            <a:endParaRPr lang="en-US" dirty="0"/>
          </a:p>
        </p:txBody>
      </p:sp>
    </p:spTree>
    <p:extLst>
      <p:ext uri="{BB962C8B-B14F-4D97-AF65-F5344CB8AC3E}">
        <p14:creationId xmlns:p14="http://schemas.microsoft.com/office/powerpoint/2010/main" val="216529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242-6171-4147-89A6-54162B27051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00A682E5-B129-4D07-9F27-0B0CCFB47948}"/>
              </a:ext>
            </a:extLst>
          </p:cNvPr>
          <p:cNvSpPr>
            <a:spLocks noGrp="1"/>
          </p:cNvSpPr>
          <p:nvPr>
            <p:ph idx="1"/>
          </p:nvPr>
        </p:nvSpPr>
        <p:spPr/>
        <p:txBody>
          <a:bodyPr/>
          <a:lstStyle/>
          <a:p>
            <a:pPr marL="0" indent="0" algn="just">
              <a:buNone/>
            </a:pPr>
            <a:r>
              <a:rPr lang="en-US" dirty="0"/>
              <a:t>An architectural style for providing standards between computer systems on the web, making it easier for systems to communicate with each other</a:t>
            </a:r>
          </a:p>
        </p:txBody>
      </p:sp>
    </p:spTree>
    <p:extLst>
      <p:ext uri="{BB962C8B-B14F-4D97-AF65-F5344CB8AC3E}">
        <p14:creationId xmlns:p14="http://schemas.microsoft.com/office/powerpoint/2010/main" val="393256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744B5F-33DC-42A3-9472-310CAF2679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47564" y="643466"/>
            <a:ext cx="649687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46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3413-28B6-4206-A0A4-11C5076F8C39}"/>
              </a:ext>
            </a:extLst>
          </p:cNvPr>
          <p:cNvSpPr>
            <a:spLocks noGrp="1"/>
          </p:cNvSpPr>
          <p:nvPr>
            <p:ph type="ctrTitle"/>
          </p:nvPr>
        </p:nvSpPr>
        <p:spPr>
          <a:xfrm>
            <a:off x="1524000" y="2235200"/>
            <a:ext cx="9144000" cy="2387600"/>
          </a:xfrm>
        </p:spPr>
        <p:txBody>
          <a:bodyPr anchor="ctr"/>
          <a:lstStyle/>
          <a:p>
            <a:r>
              <a:rPr lang="en-US" dirty="0"/>
              <a:t>Role in Modern Web Applications</a:t>
            </a:r>
          </a:p>
        </p:txBody>
      </p:sp>
    </p:spTree>
    <p:extLst>
      <p:ext uri="{BB962C8B-B14F-4D97-AF65-F5344CB8AC3E}">
        <p14:creationId xmlns:p14="http://schemas.microsoft.com/office/powerpoint/2010/main" val="88072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2E8FB-EEA6-49D3-8881-1BA4E70F710F}"/>
              </a:ext>
            </a:extLst>
          </p:cNvPr>
          <p:cNvSpPr txBox="1"/>
          <p:nvPr/>
        </p:nvSpPr>
        <p:spPr>
          <a:xfrm>
            <a:off x="1579418" y="2736503"/>
            <a:ext cx="9160626" cy="1384995"/>
          </a:xfrm>
          <a:prstGeom prst="rect">
            <a:avLst/>
          </a:prstGeom>
          <a:noFill/>
        </p:spPr>
        <p:txBody>
          <a:bodyPr wrap="square" rtlCol="0">
            <a:spAutoFit/>
          </a:bodyPr>
          <a:lstStyle/>
          <a:p>
            <a:r>
              <a:rPr lang="en-US" sz="2800" dirty="0"/>
              <a:t>Builds upon existing systems and features of HTTP in order to achieve its objectives, as opposed to creating new standards, frameworks and technologies</a:t>
            </a:r>
          </a:p>
        </p:txBody>
      </p:sp>
    </p:spTree>
    <p:extLst>
      <p:ext uri="{BB962C8B-B14F-4D97-AF65-F5344CB8AC3E}">
        <p14:creationId xmlns:p14="http://schemas.microsoft.com/office/powerpoint/2010/main" val="114300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A83E-FAE1-4CFE-9763-A1817788FD48}"/>
              </a:ext>
            </a:extLst>
          </p:cNvPr>
          <p:cNvSpPr>
            <a:spLocks noGrp="1"/>
          </p:cNvSpPr>
          <p:nvPr>
            <p:ph type="ctrTitle"/>
          </p:nvPr>
        </p:nvSpPr>
        <p:spPr>
          <a:xfrm>
            <a:off x="1524000" y="2235200"/>
            <a:ext cx="9144000" cy="2387600"/>
          </a:xfrm>
        </p:spPr>
        <p:txBody>
          <a:bodyPr anchor="ctr"/>
          <a:lstStyle/>
          <a:p>
            <a:r>
              <a:rPr lang="en-US" dirty="0"/>
              <a:t>Relationship between HTTP messages and REST</a:t>
            </a:r>
          </a:p>
        </p:txBody>
      </p:sp>
    </p:spTree>
    <p:extLst>
      <p:ext uri="{BB962C8B-B14F-4D97-AF65-F5344CB8AC3E}">
        <p14:creationId xmlns:p14="http://schemas.microsoft.com/office/powerpoint/2010/main" val="359541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6F05D-0233-4002-8BA3-4BA763FCD783}"/>
              </a:ext>
            </a:extLst>
          </p:cNvPr>
          <p:cNvSpPr txBox="1"/>
          <p:nvPr/>
        </p:nvSpPr>
        <p:spPr>
          <a:xfrm>
            <a:off x="1318953" y="1113905"/>
            <a:ext cx="932688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Interactions happen using constructs using standard HTTP status codes</a:t>
            </a:r>
          </a:p>
          <a:p>
            <a:pPr marL="342900" indent="-342900">
              <a:buFont typeface="Arial" panose="020B0604020202020204" pitchFamily="34" charset="0"/>
              <a:buChar char="•"/>
            </a:pPr>
            <a:r>
              <a:rPr lang="en-US" sz="2000" dirty="0"/>
              <a:t>Reliance on SSL (Secure Sockets Layer) and TLS (Transport Layer Security)</a:t>
            </a:r>
          </a:p>
        </p:txBody>
      </p:sp>
    </p:spTree>
    <p:extLst>
      <p:ext uri="{BB962C8B-B14F-4D97-AF65-F5344CB8AC3E}">
        <p14:creationId xmlns:p14="http://schemas.microsoft.com/office/powerpoint/2010/main" val="136844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6F5D-7343-4F7C-9190-477425163DC8}"/>
              </a:ext>
            </a:extLst>
          </p:cNvPr>
          <p:cNvSpPr>
            <a:spLocks noGrp="1"/>
          </p:cNvSpPr>
          <p:nvPr>
            <p:ph type="ctrTitle"/>
          </p:nvPr>
        </p:nvSpPr>
        <p:spPr>
          <a:xfrm>
            <a:off x="1524000" y="2235200"/>
            <a:ext cx="9144000" cy="2387600"/>
          </a:xfrm>
        </p:spPr>
        <p:txBody>
          <a:bodyPr anchor="ctr"/>
          <a:lstStyle/>
          <a:p>
            <a:r>
              <a:rPr lang="en-US" dirty="0"/>
              <a:t>Key Features</a:t>
            </a:r>
          </a:p>
        </p:txBody>
      </p:sp>
    </p:spTree>
    <p:extLst>
      <p:ext uri="{BB962C8B-B14F-4D97-AF65-F5344CB8AC3E}">
        <p14:creationId xmlns:p14="http://schemas.microsoft.com/office/powerpoint/2010/main" val="237521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C98C8-370A-415C-A73E-E49CCD7DB15E}"/>
              </a:ext>
            </a:extLst>
          </p:cNvPr>
          <p:cNvSpPr txBox="1"/>
          <p:nvPr/>
        </p:nvSpPr>
        <p:spPr>
          <a:xfrm>
            <a:off x="1113905" y="847898"/>
            <a:ext cx="916062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Separation of client and server side changes from each other</a:t>
            </a:r>
          </a:p>
          <a:p>
            <a:pPr marL="285750" indent="-285750">
              <a:buFont typeface="Arial" panose="020B0604020202020204" pitchFamily="34" charset="0"/>
              <a:buChar char="•"/>
            </a:pPr>
            <a:r>
              <a:rPr lang="en-US" dirty="0"/>
              <a:t>Pervasiveness</a:t>
            </a:r>
          </a:p>
          <a:p>
            <a:pPr marL="285750" indent="-285750">
              <a:buFont typeface="Arial" panose="020B0604020202020204" pitchFamily="34" charset="0"/>
              <a:buChar char="•"/>
            </a:pPr>
            <a:r>
              <a:rPr lang="en-US" dirty="0"/>
              <a:t>Applications can be written using any language as long as it can make web-based requests</a:t>
            </a:r>
          </a:p>
        </p:txBody>
      </p:sp>
    </p:spTree>
    <p:extLst>
      <p:ext uri="{BB962C8B-B14F-4D97-AF65-F5344CB8AC3E}">
        <p14:creationId xmlns:p14="http://schemas.microsoft.com/office/powerpoint/2010/main" val="301585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276</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Representational State Transfer</vt:lpstr>
      <vt:lpstr>Definition</vt:lpstr>
      <vt:lpstr>PowerPoint Presentation</vt:lpstr>
      <vt:lpstr>Role in Modern Web Applications</vt:lpstr>
      <vt:lpstr>PowerPoint Presentation</vt:lpstr>
      <vt:lpstr>Relationship between HTTP messages and REST</vt:lpstr>
      <vt:lpstr>PowerPoint Presentation</vt:lpstr>
      <vt:lpstr>Key Features</vt:lpstr>
      <vt:lpstr>PowerPoint Presentation</vt:lpstr>
      <vt:lpstr>HTTP verbs</vt:lpstr>
      <vt:lpstr>PowerPoint Presentation</vt:lpstr>
      <vt:lpstr>Stateless client/server protocol</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Representational State Transfer</dc:title>
  <dc:creator>Rita DeBraal</dc:creator>
  <cp:lastModifiedBy>Rita DeBraal</cp:lastModifiedBy>
  <cp:revision>4</cp:revision>
  <dcterms:created xsi:type="dcterms:W3CDTF">2019-10-21T06:15:31Z</dcterms:created>
  <dcterms:modified xsi:type="dcterms:W3CDTF">2019-10-21T06:33:46Z</dcterms:modified>
</cp:coreProperties>
</file>