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75" r:id="rId3"/>
    <p:sldId id="264" r:id="rId4"/>
    <p:sldId id="274" r:id="rId5"/>
    <p:sldId id="262" r:id="rId6"/>
    <p:sldId id="259" r:id="rId7"/>
    <p:sldId id="271" r:id="rId8"/>
    <p:sldId id="268" r:id="rId9"/>
    <p:sldId id="260" r:id="rId10"/>
    <p:sldId id="270" r:id="rId11"/>
    <p:sldId id="258" r:id="rId12"/>
    <p:sldId id="261" r:id="rId13"/>
    <p:sldId id="272" r:id="rId14"/>
    <p:sldId id="273" r:id="rId15"/>
    <p:sldId id="266"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04BE17-2D90-4109-8D79-3F47BB0F50B1}">
          <p14:sldIdLst>
            <p14:sldId id="275"/>
            <p14:sldId id="264"/>
            <p14:sldId id="274"/>
            <p14:sldId id="262"/>
            <p14:sldId id="259"/>
            <p14:sldId id="271"/>
            <p14:sldId id="268"/>
            <p14:sldId id="260"/>
            <p14:sldId id="270"/>
            <p14:sldId id="258"/>
            <p14:sldId id="261"/>
            <p14:sldId id="272"/>
            <p14:sldId id="273"/>
            <p14:sldId id="266"/>
            <p14:sldId id="276"/>
          </p14:sldIdLst>
        </p14:section>
        <p14:section name="Untitled Section" id="{161470F4-2768-4A30-BAE5-5A005CECCB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9" autoAdjust="0"/>
    <p:restoredTop sz="94660"/>
  </p:normalViewPr>
  <p:slideViewPr>
    <p:cSldViewPr snapToGrid="0">
      <p:cViewPr varScale="1">
        <p:scale>
          <a:sx n="72" d="100"/>
          <a:sy n="72" d="100"/>
        </p:scale>
        <p:origin x="996"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0C2F2-D8F3-498E-9537-245B7D54B0B7}"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98C23-7C69-414B-9252-8CA5C16F8078}" type="slidenum">
              <a:rPr lang="en-US" smtClean="0"/>
              <a:t>‹#›</a:t>
            </a:fld>
            <a:endParaRPr lang="en-US"/>
          </a:p>
        </p:txBody>
      </p:sp>
    </p:spTree>
    <p:extLst>
      <p:ext uri="{BB962C8B-B14F-4D97-AF65-F5344CB8AC3E}">
        <p14:creationId xmlns:p14="http://schemas.microsoft.com/office/powerpoint/2010/main" val="2586045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199246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54811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1250850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1256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4"/>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55379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12308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380984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207607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
        <p:nvSpPr>
          <p:cNvPr id="6" name="Rectangle 5"/>
          <p:cNvSpPr/>
          <p:nvPr userDrawn="1"/>
        </p:nvSpPr>
        <p:spPr>
          <a:xfrm>
            <a:off x="3048000" y="-238298712"/>
            <a:ext cx="6096000" cy="483455424"/>
          </a:xfrm>
          <a:prstGeom prst="rect">
            <a:avLst/>
          </a:prstGeom>
        </p:spPr>
        <p:txBody>
          <a:bodyPr>
            <a:spAutoFit/>
          </a:bodyPr>
          <a:lstStyle/>
          <a:p>
            <a:r>
              <a:rPr lang="en-US" dirty="0"/>
              <a:t>&lt;header class="main-header  "&gt;</a:t>
            </a:r>
          </a:p>
          <a:p>
            <a:endParaRPr lang="en-US" dirty="0"/>
          </a:p>
          <a:p>
            <a:r>
              <a:rPr lang="en-US" dirty="0"/>
              <a:t>  &lt;div class="</a:t>
            </a:r>
            <a:r>
              <a:rPr lang="en-US" dirty="0" err="1"/>
              <a:t>mh</a:t>
            </a:r>
            <a:r>
              <a:rPr lang="en-US" dirty="0"/>
              <a:t>-content"&gt;</a:t>
            </a:r>
          </a:p>
          <a:p>
            <a:r>
              <a:rPr lang="en-US" dirty="0"/>
              <a:t>    &lt;h1 class="</a:t>
            </a:r>
            <a:r>
              <a:rPr lang="en-US" dirty="0" err="1"/>
              <a:t>mh</a:t>
            </a:r>
            <a:r>
              <a:rPr lang="en-US" dirty="0"/>
              <a:t>-logo-container"&gt;</a:t>
            </a:r>
          </a:p>
          <a:p>
            <a:r>
              <a:rPr lang="en-US" dirty="0"/>
              <a:t>        &lt;a </a:t>
            </a:r>
            <a:r>
              <a:rPr lang="en-US" dirty="0" err="1"/>
              <a:t>href</a:t>
            </a:r>
            <a:r>
              <a:rPr lang="en-US" dirty="0"/>
              <a:t>="/content/</a:t>
            </a:r>
            <a:r>
              <a:rPr lang="en-US" dirty="0" err="1"/>
              <a:t>budweisertours</a:t>
            </a:r>
            <a:r>
              <a:rPr lang="en-US" dirty="0"/>
              <a:t>/</a:t>
            </a:r>
            <a:r>
              <a:rPr lang="en-US" dirty="0" err="1"/>
              <a:t>en</a:t>
            </a:r>
            <a:r>
              <a:rPr lang="en-US" dirty="0"/>
              <a:t>/home.html" class="</a:t>
            </a:r>
            <a:r>
              <a:rPr lang="en-US" dirty="0" err="1"/>
              <a:t>mh</a:t>
            </a:r>
            <a:r>
              <a:rPr lang="en-US" dirty="0"/>
              <a:t>-logo" data-analytics-click="{&amp;</a:t>
            </a:r>
            <a:r>
              <a:rPr lang="en-US" dirty="0" err="1"/>
              <a:t>quot;category&amp;quot</a:t>
            </a:r>
            <a:r>
              <a:rPr lang="en-US" dirty="0"/>
              <a:t>;:&amp;</a:t>
            </a:r>
            <a:r>
              <a:rPr lang="en-US" dirty="0" err="1"/>
              <a:t>quot;Header&amp;quot</a:t>
            </a:r>
            <a:r>
              <a:rPr lang="en-US" dirty="0"/>
              <a:t>;, &amp;</a:t>
            </a:r>
            <a:r>
              <a:rPr lang="en-US" dirty="0" err="1"/>
              <a:t>quot;action&amp;quot</a:t>
            </a:r>
            <a:r>
              <a:rPr lang="en-US" dirty="0"/>
              <a:t>;:&amp;</a:t>
            </a:r>
            <a:r>
              <a:rPr lang="en-US" dirty="0" err="1"/>
              <a:t>quot;Home&amp;quot</a:t>
            </a:r>
            <a:r>
              <a:rPr lang="en-US" dirty="0"/>
              <a:t>;, &amp;</a:t>
            </a:r>
            <a:r>
              <a:rPr lang="en-US" dirty="0" err="1"/>
              <a:t>quot;label&amp;quot</a:t>
            </a:r>
            <a:r>
              <a:rPr lang="en-US" dirty="0"/>
              <a:t>;:&amp;</a:t>
            </a:r>
            <a:r>
              <a:rPr lang="en-US" dirty="0" err="1"/>
              <a:t>quot;Logo&amp;quot</a:t>
            </a:r>
            <a:r>
              <a:rPr lang="en-US" dirty="0"/>
              <a:t>;}"&gt;</a:t>
            </a:r>
          </a:p>
          <a:p>
            <a:r>
              <a:rPr lang="en-US" dirty="0"/>
              <a:t>          </a:t>
            </a:r>
          </a:p>
          <a:p>
            <a:r>
              <a:rPr lang="en-US" dirty="0"/>
              <a:t>            </a:t>
            </a:r>
          </a:p>
          <a:p>
            <a:r>
              <a:rPr lang="en-US" dirty="0"/>
              <a:t>            </a:t>
            </a:r>
          </a:p>
          <a:p>
            <a:r>
              <a:rPr lang="en-US" dirty="0"/>
              <a:t>              &lt;</a:t>
            </a:r>
            <a:r>
              <a:rPr lang="en-US" dirty="0" err="1"/>
              <a:t>img</a:t>
            </a:r>
            <a:r>
              <a:rPr lang="en-US" dirty="0"/>
              <a:t> class="</a:t>
            </a:r>
            <a:r>
              <a:rPr lang="en-US" dirty="0" err="1"/>
              <a:t>mh</a:t>
            </a:r>
            <a:r>
              <a:rPr lang="en-US" dirty="0"/>
              <a:t>-logo-</a:t>
            </a:r>
            <a:r>
              <a:rPr lang="en-US" dirty="0" err="1"/>
              <a:t>img</a:t>
            </a:r>
            <a:r>
              <a:rPr lang="en-US" dirty="0"/>
              <a:t>" </a:t>
            </a:r>
            <a:r>
              <a:rPr lang="en-US" dirty="0" err="1"/>
              <a:t>src</a:t>
            </a:r>
            <a:r>
              <a:rPr lang="en-US" dirty="0"/>
              <a:t>="/</a:t>
            </a:r>
            <a:r>
              <a:rPr lang="en-US" dirty="0" err="1"/>
              <a:t>etc</a:t>
            </a:r>
            <a:r>
              <a:rPr lang="en-US" dirty="0"/>
              <a:t>/designs/universal-template-</a:t>
            </a:r>
            <a:r>
              <a:rPr lang="en-US" dirty="0" err="1"/>
              <a:t>budweisertours</a:t>
            </a:r>
            <a:r>
              <a:rPr lang="en-US" dirty="0"/>
              <a:t>/images/</a:t>
            </a:r>
            <a:r>
              <a:rPr lang="en-US" dirty="0" err="1"/>
              <a:t>logo_en.svg</a:t>
            </a:r>
            <a:r>
              <a:rPr lang="en-US" dirty="0"/>
              <a:t>" alt="</a:t>
            </a:r>
            <a:r>
              <a:rPr lang="en-US" dirty="0" err="1"/>
              <a:t>budweisertours</a:t>
            </a:r>
            <a:r>
              <a:rPr lang="en-US" dirty="0"/>
              <a:t>"&gt;</a:t>
            </a:r>
          </a:p>
          <a:p>
            <a:r>
              <a:rPr lang="en-US" dirty="0"/>
              <a:t>            </a:t>
            </a:r>
          </a:p>
          <a:p>
            <a:r>
              <a:rPr lang="en-US" dirty="0"/>
              <a:t>          </a:t>
            </a:r>
          </a:p>
          <a:p>
            <a:r>
              <a:rPr lang="en-US" dirty="0"/>
              <a:t>        &lt;/a&gt;</a:t>
            </a:r>
          </a:p>
          <a:p>
            <a:r>
              <a:rPr lang="en-US" dirty="0"/>
              <a:t>    &lt;/h1&gt;</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&lt;/div&gt;</a:t>
            </a:r>
          </a:p>
          <a:p>
            <a:endParaRPr lang="en-US" dirty="0"/>
          </a:p>
          <a:p>
            <a:r>
              <a:rPr lang="en-US" dirty="0"/>
              <a:t>  &lt;a </a:t>
            </a:r>
            <a:r>
              <a:rPr lang="en-US" dirty="0" err="1"/>
              <a:t>href</a:t>
            </a:r>
            <a:r>
              <a:rPr lang="en-US" dirty="0"/>
              <a:t>="#" class="</a:t>
            </a:r>
            <a:r>
              <a:rPr lang="en-US" dirty="0" err="1"/>
              <a:t>mh</a:t>
            </a:r>
            <a:r>
              <a:rPr lang="en-US" dirty="0"/>
              <a:t>-main-</a:t>
            </a:r>
            <a:r>
              <a:rPr lang="en-US" dirty="0" err="1"/>
              <a:t>nav</a:t>
            </a:r>
            <a:r>
              <a:rPr lang="en-US" dirty="0"/>
              <a:t>-button icon-menu" data-selected-class="</a:t>
            </a:r>
            <a:r>
              <a:rPr lang="en-US" dirty="0" err="1"/>
              <a:t>mh</a:t>
            </a:r>
            <a:r>
              <a:rPr lang="en-US" dirty="0"/>
              <a:t>-main-</a:t>
            </a:r>
            <a:r>
              <a:rPr lang="en-US" dirty="0" err="1"/>
              <a:t>nav</a:t>
            </a:r>
            <a:r>
              <a:rPr lang="en-US" dirty="0"/>
              <a:t>-button-selected"&gt;&lt;span class="hide"&gt;Open/Close Navigation&lt;/span&gt;&lt;/a&gt;&lt;!-- Hidden --&gt;</a:t>
            </a:r>
          </a:p>
          <a:p>
            <a:endParaRPr lang="en-US" dirty="0"/>
          </a:p>
          <a:p>
            <a:r>
              <a:rPr lang="en-US" dirty="0"/>
              <a:t>  &lt;</a:t>
            </a:r>
            <a:r>
              <a:rPr lang="en-US" dirty="0" err="1"/>
              <a:t>nav</a:t>
            </a:r>
            <a:r>
              <a:rPr lang="en-US" dirty="0"/>
              <a:t> class="</a:t>
            </a:r>
            <a:r>
              <a:rPr lang="en-US" dirty="0" err="1"/>
              <a:t>mh</a:t>
            </a:r>
            <a:r>
              <a:rPr lang="en-US" dirty="0"/>
              <a:t>-main-</a:t>
            </a:r>
            <a:r>
              <a:rPr lang="en-US" dirty="0" err="1"/>
              <a:t>nav</a:t>
            </a:r>
            <a:r>
              <a:rPr lang="en-US" dirty="0"/>
              <a:t>-container" data-selected-class="</a:t>
            </a:r>
            <a:r>
              <a:rPr lang="en-US" dirty="0" err="1"/>
              <a:t>mh</a:t>
            </a:r>
            <a:r>
              <a:rPr lang="en-US" dirty="0"/>
              <a:t>-main-</a:t>
            </a:r>
            <a:r>
              <a:rPr lang="en-US" dirty="0" err="1"/>
              <a:t>nav</a:t>
            </a:r>
            <a:r>
              <a:rPr lang="en-US" dirty="0"/>
              <a:t>-container-selected"&gt;</a:t>
            </a:r>
          </a:p>
          <a:p>
            <a:r>
              <a:rPr lang="en-US" dirty="0"/>
              <a:t>    &lt;div class="</a:t>
            </a:r>
            <a:r>
              <a:rPr lang="en-US" dirty="0" err="1"/>
              <a:t>mh</a:t>
            </a:r>
            <a:r>
              <a:rPr lang="en-US" dirty="0"/>
              <a:t>-</a:t>
            </a:r>
            <a:r>
              <a:rPr lang="en-US" dirty="0" err="1"/>
              <a:t>mn</a:t>
            </a:r>
            <a:r>
              <a:rPr lang="en-US" dirty="0"/>
              <a:t>-icons-container"&gt;</a:t>
            </a:r>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&lt;/div&gt;</a:t>
            </a:r>
          </a:p>
          <a:p>
            <a:endParaRPr lang="en-US" dirty="0"/>
          </a:p>
          <a:p>
            <a:r>
              <a:rPr lang="en-US" dirty="0"/>
              <a:t>    &lt;div class="</a:t>
            </a:r>
            <a:r>
              <a:rPr lang="en-US" dirty="0" err="1"/>
              <a:t>topnav</a:t>
            </a:r>
            <a:r>
              <a:rPr lang="en-US" dirty="0"/>
              <a:t> </a:t>
            </a:r>
            <a:r>
              <a:rPr lang="en-US" dirty="0" err="1"/>
              <a:t>topNavigationBarComponent</a:t>
            </a:r>
            <a:r>
              <a:rPr lang="en-US" dirty="0"/>
              <a:t>"&gt;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&lt;!-- Menu first level --&gt;</a:t>
            </a:r>
          </a:p>
          <a:p>
            <a:r>
              <a:rPr lang="en-US" dirty="0"/>
              <a:t>&lt;</a:t>
            </a:r>
            <a:r>
              <a:rPr lang="en-US" dirty="0" err="1"/>
              <a:t>ul</a:t>
            </a:r>
            <a:r>
              <a:rPr lang="en-US" dirty="0"/>
              <a:t> class="</a:t>
            </a:r>
            <a:r>
              <a:rPr lang="en-US" dirty="0" err="1"/>
              <a:t>mh</a:t>
            </a:r>
            <a:r>
              <a:rPr lang="en-US" dirty="0"/>
              <a:t>-</a:t>
            </a:r>
            <a:r>
              <a:rPr lang="en-US" dirty="0" err="1"/>
              <a:t>mn</a:t>
            </a:r>
            <a:r>
              <a:rPr lang="en-US" dirty="0"/>
              <a:t>-menu hidden" id="</a:t>
            </a:r>
            <a:r>
              <a:rPr lang="en-US" dirty="0" err="1"/>
              <a:t>mobileNavigation</a:t>
            </a:r>
            <a:r>
              <a:rPr lang="en-US" dirty="0"/>
              <a:t>"&gt;</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&lt;li class="</a:t>
            </a:r>
            <a:r>
              <a:rPr lang="en-US" dirty="0" err="1"/>
              <a:t>mh</a:t>
            </a:r>
            <a:r>
              <a:rPr lang="en-US" dirty="0"/>
              <a:t>-</a:t>
            </a:r>
            <a:r>
              <a:rPr lang="en-US" dirty="0" err="1"/>
              <a:t>mn</a:t>
            </a:r>
            <a:r>
              <a:rPr lang="en-US" dirty="0"/>
              <a:t>-menu-item" data-selected-class="</a:t>
            </a:r>
            <a:r>
              <a:rPr lang="en-US" dirty="0" err="1"/>
              <a:t>mh</a:t>
            </a:r>
            <a:r>
              <a:rPr lang="en-US" dirty="0"/>
              <a:t>-</a:t>
            </a:r>
            <a:r>
              <a:rPr lang="en-US" dirty="0" err="1"/>
              <a:t>mn</a:t>
            </a:r>
            <a:r>
              <a:rPr lang="en-US" dirty="0"/>
              <a:t>-menu-item-selected"&gt;</a:t>
            </a:r>
          </a:p>
          <a:p>
            <a:r>
              <a:rPr lang="en-US" dirty="0"/>
              <a:t>                &lt;span class="</a:t>
            </a:r>
            <a:r>
              <a:rPr lang="en-US" dirty="0" err="1"/>
              <a:t>mh</a:t>
            </a:r>
            <a:r>
              <a:rPr lang="en-US" dirty="0"/>
              <a:t>-</a:t>
            </a:r>
            <a:r>
              <a:rPr lang="en-US" dirty="0" err="1"/>
              <a:t>mn</a:t>
            </a:r>
            <a:r>
              <a:rPr lang="en-US" dirty="0"/>
              <a:t>-menu-link" id="Locations"&gt;</a:t>
            </a:r>
          </a:p>
          <a:p>
            <a:r>
              <a:rPr lang="en-US" dirty="0"/>
              <a:t>                  </a:t>
            </a:r>
          </a:p>
          <a:p>
            <a:r>
              <a:rPr lang="en-US" dirty="0"/>
              <a:t>                      </a:t>
            </a:r>
          </a:p>
          <a:p>
            <a:r>
              <a:rPr lang="en-US" dirty="0"/>
              <a:t>                      </a:t>
            </a:r>
          </a:p>
          <a:p>
            <a:r>
              <a:rPr lang="en-US" dirty="0"/>
              <a:t>                          Locations</a:t>
            </a:r>
          </a:p>
          <a:p>
            <a:r>
              <a:rPr lang="en-US" dirty="0"/>
              <a:t>                      </a:t>
            </a:r>
          </a:p>
          <a:p>
            <a:r>
              <a:rPr lang="en-US" dirty="0"/>
              <a:t>                  </a:t>
            </a:r>
          </a:p>
          <a:p>
            <a:r>
              <a:rPr lang="en-US" dirty="0"/>
              <a:t>                &lt;span class="</a:t>
            </a:r>
            <a:r>
              <a:rPr lang="en-US" dirty="0" err="1"/>
              <a:t>mh</a:t>
            </a:r>
            <a:r>
              <a:rPr lang="en-US" dirty="0"/>
              <a:t>-</a:t>
            </a:r>
            <a:r>
              <a:rPr lang="en-US" dirty="0" err="1"/>
              <a:t>mn</a:t>
            </a:r>
            <a:r>
              <a:rPr lang="en-US" dirty="0"/>
              <a:t>-menu-arrow icon-arrow-down"&gt;&lt;/span&gt;</a:t>
            </a:r>
          </a:p>
          <a:p>
            <a:r>
              <a:rPr lang="en-US" dirty="0"/>
              <a:t>                &lt;/span&gt;</a:t>
            </a:r>
          </a:p>
          <a:p>
            <a:r>
              <a:rPr lang="en-US" dirty="0"/>
              <a:t>                       &lt;</a:t>
            </a:r>
            <a:r>
              <a:rPr lang="en-US" dirty="0" err="1"/>
              <a:t>ul</a:t>
            </a:r>
            <a:r>
              <a:rPr lang="en-US" dirty="0"/>
              <a:t> class="</a:t>
            </a:r>
            <a:r>
              <a:rPr lang="en-US" dirty="0" err="1"/>
              <a:t>mh</a:t>
            </a:r>
            <a:r>
              <a:rPr lang="en-US" dirty="0"/>
              <a:t>-</a:t>
            </a:r>
            <a:r>
              <a:rPr lang="en-US" dirty="0" err="1"/>
              <a:t>mn</a:t>
            </a:r>
            <a:r>
              <a:rPr lang="en-US" dirty="0"/>
              <a:t>-submenu"&gt;</a:t>
            </a:r>
          </a:p>
          <a:p>
            <a:r>
              <a:rPr lang="en-US" dirty="0"/>
              <a:t>                          &lt;li class="</a:t>
            </a:r>
            <a:r>
              <a:rPr lang="en-US" dirty="0" err="1"/>
              <a:t>mh</a:t>
            </a:r>
            <a:r>
              <a:rPr lang="en-US" dirty="0"/>
              <a:t>-</a:t>
            </a:r>
            <a:r>
              <a:rPr lang="en-US" dirty="0" err="1"/>
              <a:t>mn</a:t>
            </a:r>
            <a:r>
              <a:rPr lang="en-US" dirty="0"/>
              <a:t>-submenu-title"&gt;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r>
              <a:rPr lang="en-US" dirty="0"/>
              <a:t>                                                &lt;strong&gt;&lt;/strong&gt;</a:t>
            </a:r>
          </a:p>
          <a:p>
            <a:r>
              <a:rPr lang="en-US" dirty="0"/>
              <a:t>                                                </a:t>
            </a:r>
          </a:p>
          <a:p>
            <a:r>
              <a:rPr lang="en-US" dirty="0"/>
              <a:t>                                                    </a:t>
            </a:r>
          </a:p>
          <a:p>
            <a:r>
              <a:rPr lang="en-US" dirty="0"/>
              <a:t>                                                        </a:t>
            </a:r>
          </a:p>
          <a:p>
            <a:r>
              <a:rPr lang="en-US" dirty="0"/>
              <a:t>                                                        </a:t>
            </a:r>
          </a:p>
          <a:p>
            <a:r>
              <a:rPr lang="en-US" dirty="0"/>
              <a:t>                                                            &lt;span class="submenu-item-subtitle"&gt;&lt;/span&gt;</a:t>
            </a:r>
          </a:p>
          <a:p>
            <a:r>
              <a:rPr lang="en-US" dirty="0"/>
              <a:t>                                                        </a:t>
            </a:r>
          </a:p>
          <a:p>
            <a:r>
              <a:rPr lang="en-US" dirty="0"/>
              <a:t>                                                    </a:t>
            </a:r>
          </a:p>
          <a:p>
            <a:r>
              <a:rPr lang="en-US" dirty="0"/>
              <a:t>                                                </a:t>
            </a:r>
          </a:p>
          <a:p>
            <a:r>
              <a:rPr lang="en-US" dirty="0"/>
              <a:t>                                            </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/locations/st-louis-missouri.html"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r>
              <a:rPr lang="en-US" dirty="0"/>
              <a:t>                                                </a:t>
            </a:r>
          </a:p>
          <a:p>
            <a:r>
              <a:rPr lang="en-US" dirty="0"/>
              <a:t>                                                &lt;strong&gt;Brewery Experience&lt;/strong&gt;</a:t>
            </a:r>
          </a:p>
          <a:p>
            <a:r>
              <a:rPr lang="en-US" dirty="0"/>
              <a:t>                                                </a:t>
            </a:r>
          </a:p>
          <a:p>
            <a:r>
              <a:rPr lang="en-US" dirty="0"/>
              <a:t>                                                    </a:t>
            </a:r>
          </a:p>
          <a:p>
            <a:r>
              <a:rPr lang="en-US" dirty="0"/>
              <a:t>                                                        </a:t>
            </a:r>
          </a:p>
          <a:p>
            <a:r>
              <a:rPr lang="en-US" dirty="0"/>
              <a:t>                                                        </a:t>
            </a:r>
          </a:p>
          <a:p>
            <a:r>
              <a:rPr lang="en-US" dirty="0"/>
              <a:t>                                                            &lt;span class="submenu-item-subtitle"&gt;St. Louis, MO&lt;/span&gt;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/locations/st-louis-biergarten.html"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r>
              <a:rPr lang="en-US" dirty="0"/>
              <a:t>                                                </a:t>
            </a:r>
          </a:p>
          <a:p>
            <a:r>
              <a:rPr lang="en-US" dirty="0"/>
              <a:t>                                                &lt;strong&gt;The </a:t>
            </a:r>
            <a:r>
              <a:rPr lang="en-US" dirty="0" err="1"/>
              <a:t>Biergarten</a:t>
            </a:r>
            <a:r>
              <a:rPr lang="en-US" dirty="0"/>
              <a:t>&lt;/strong&gt;</a:t>
            </a:r>
          </a:p>
          <a:p>
            <a:r>
              <a:rPr lang="en-US" dirty="0"/>
              <a:t>                                                </a:t>
            </a:r>
          </a:p>
          <a:p>
            <a:r>
              <a:rPr lang="en-US" dirty="0"/>
              <a:t>                                                    </a:t>
            </a:r>
          </a:p>
          <a:p>
            <a:r>
              <a:rPr lang="en-US" dirty="0"/>
              <a:t>                                                        </a:t>
            </a:r>
          </a:p>
          <a:p>
            <a:r>
              <a:rPr lang="en-US" dirty="0"/>
              <a:t>                                                        </a:t>
            </a:r>
          </a:p>
          <a:p>
            <a:r>
              <a:rPr lang="en-US" dirty="0"/>
              <a:t>                                                            &lt;span class="submenu-item-subtitle"&gt;St. Louis, MO&lt;/span&gt;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/locations/ft-collins-colorado.html"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r>
              <a:rPr lang="en-US" dirty="0"/>
              <a:t>                                                </a:t>
            </a:r>
          </a:p>
          <a:p>
            <a:r>
              <a:rPr lang="en-US" dirty="0"/>
              <a:t>                                                &lt;strong&gt;Brewery Experience&lt;/strong&gt;</a:t>
            </a:r>
          </a:p>
          <a:p>
            <a:r>
              <a:rPr lang="en-US" dirty="0"/>
              <a:t>                                                </a:t>
            </a:r>
          </a:p>
          <a:p>
            <a:r>
              <a:rPr lang="en-US" dirty="0"/>
              <a:t>                                                    </a:t>
            </a:r>
          </a:p>
          <a:p>
            <a:r>
              <a:rPr lang="en-US" dirty="0"/>
              <a:t>                                                        </a:t>
            </a:r>
          </a:p>
          <a:p>
            <a:r>
              <a:rPr lang="en-US" dirty="0"/>
              <a:t>                                                        </a:t>
            </a:r>
          </a:p>
          <a:p>
            <a:r>
              <a:rPr lang="en-US" dirty="0"/>
              <a:t>                                                            &lt;span class="submenu-item-subtitle"&gt;Fort Collins, CO&lt;/span&gt;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/locations/fort-collins-biergarten.html"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r>
              <a:rPr lang="en-US" dirty="0"/>
              <a:t>                                                </a:t>
            </a:r>
          </a:p>
          <a:p>
            <a:r>
              <a:rPr lang="en-US" dirty="0"/>
              <a:t>                                                &lt;strong&gt;The </a:t>
            </a:r>
            <a:r>
              <a:rPr lang="en-US" dirty="0" err="1"/>
              <a:t>Biergarten</a:t>
            </a:r>
            <a:r>
              <a:rPr lang="en-US" dirty="0"/>
              <a:t>&lt;/strong&gt;</a:t>
            </a:r>
          </a:p>
          <a:p>
            <a:r>
              <a:rPr lang="en-US" dirty="0"/>
              <a:t>                                                </a:t>
            </a:r>
          </a:p>
          <a:p>
            <a:r>
              <a:rPr lang="en-US" dirty="0"/>
              <a:t>                                                    </a:t>
            </a:r>
          </a:p>
          <a:p>
            <a:r>
              <a:rPr lang="en-US" dirty="0"/>
              <a:t>                                                        </a:t>
            </a:r>
          </a:p>
          <a:p>
            <a:r>
              <a:rPr lang="en-US" dirty="0"/>
              <a:t>                                                        </a:t>
            </a:r>
          </a:p>
          <a:p>
            <a:r>
              <a:rPr lang="en-US" dirty="0"/>
              <a:t>                                                            &lt;span class="submenu-item-subtitle"&gt;Fort Collins, CO&lt;/span&gt;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/locations/merrimack-new-hampshire.html"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r>
              <a:rPr lang="en-US" dirty="0"/>
              <a:t>                                                </a:t>
            </a:r>
          </a:p>
          <a:p>
            <a:r>
              <a:rPr lang="en-US" dirty="0"/>
              <a:t>                                                &lt;strong&gt;Brewery Experience&lt;/strong&gt;</a:t>
            </a:r>
          </a:p>
          <a:p>
            <a:r>
              <a:rPr lang="en-US" dirty="0"/>
              <a:t>                                                </a:t>
            </a:r>
          </a:p>
          <a:p>
            <a:r>
              <a:rPr lang="en-US" dirty="0"/>
              <a:t>                                                    </a:t>
            </a:r>
          </a:p>
          <a:p>
            <a:r>
              <a:rPr lang="en-US" dirty="0"/>
              <a:t>                                                        </a:t>
            </a:r>
          </a:p>
          <a:p>
            <a:r>
              <a:rPr lang="en-US" dirty="0"/>
              <a:t>                                                        </a:t>
            </a:r>
          </a:p>
          <a:p>
            <a:r>
              <a:rPr lang="en-US" dirty="0"/>
              <a:t>                                                            &lt;span class="submenu-item-subtitle"&gt;Merrimack, NH&lt;/span&gt;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/locations/merrimack-biergarten.html"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r>
              <a:rPr lang="en-US" dirty="0"/>
              <a:t>                                                </a:t>
            </a:r>
          </a:p>
          <a:p>
            <a:r>
              <a:rPr lang="en-US" dirty="0"/>
              <a:t>                                                &lt;strong&gt;The </a:t>
            </a:r>
            <a:r>
              <a:rPr lang="en-US" dirty="0" err="1"/>
              <a:t>Biergarten</a:t>
            </a:r>
            <a:r>
              <a:rPr lang="en-US" dirty="0"/>
              <a:t>&lt;/strong&gt;</a:t>
            </a:r>
          </a:p>
          <a:p>
            <a:r>
              <a:rPr lang="en-US" dirty="0"/>
              <a:t>                                                </a:t>
            </a:r>
          </a:p>
          <a:p>
            <a:r>
              <a:rPr lang="en-US" dirty="0"/>
              <a:t>                                                    </a:t>
            </a:r>
          </a:p>
          <a:p>
            <a:r>
              <a:rPr lang="en-US" dirty="0"/>
              <a:t>                                                        </a:t>
            </a:r>
          </a:p>
          <a:p>
            <a:r>
              <a:rPr lang="en-US" dirty="0"/>
              <a:t>                                                        </a:t>
            </a:r>
          </a:p>
          <a:p>
            <a:r>
              <a:rPr lang="en-US" dirty="0"/>
              <a:t>                                                            &lt;span class="submenu-item-subtitle"&gt;Merrimack, NH&lt;/span&gt;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&lt;/</a:t>
            </a:r>
            <a:r>
              <a:rPr lang="en-US" dirty="0" err="1"/>
              <a:t>ul</a:t>
            </a:r>
            <a:r>
              <a:rPr lang="en-US" dirty="0"/>
              <a:t>&gt;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&lt;li class="</a:t>
            </a:r>
            <a:r>
              <a:rPr lang="en-US" dirty="0" err="1"/>
              <a:t>mh</a:t>
            </a:r>
            <a:r>
              <a:rPr lang="en-US" dirty="0"/>
              <a:t>-</a:t>
            </a:r>
            <a:r>
              <a:rPr lang="en-US" dirty="0" err="1"/>
              <a:t>mn</a:t>
            </a:r>
            <a:r>
              <a:rPr lang="en-US" dirty="0"/>
              <a:t>-menu-item" data-selected-class="</a:t>
            </a:r>
            <a:r>
              <a:rPr lang="en-US" dirty="0" err="1"/>
              <a:t>mh</a:t>
            </a:r>
            <a:r>
              <a:rPr lang="en-US" dirty="0"/>
              <a:t>-</a:t>
            </a:r>
            <a:r>
              <a:rPr lang="en-US" dirty="0" err="1"/>
              <a:t>mn</a:t>
            </a:r>
            <a:r>
              <a:rPr lang="en-US" dirty="0"/>
              <a:t>-menu-item-selected"&gt;</a:t>
            </a:r>
          </a:p>
          <a:p>
            <a:r>
              <a:rPr lang="en-US" dirty="0"/>
              <a:t>                &lt;span class="</a:t>
            </a:r>
            <a:r>
              <a:rPr lang="en-US" dirty="0" err="1"/>
              <a:t>mh</a:t>
            </a:r>
            <a:r>
              <a:rPr lang="en-US" dirty="0"/>
              <a:t>-</a:t>
            </a:r>
            <a:r>
              <a:rPr lang="en-US" dirty="0" err="1"/>
              <a:t>mn</a:t>
            </a:r>
            <a:r>
              <a:rPr lang="en-US" dirty="0"/>
              <a:t>-menu-link" id="Commitment to Quality"&gt;</a:t>
            </a:r>
          </a:p>
          <a:p>
            <a:r>
              <a:rPr lang="en-US" dirty="0"/>
              <a:t>                  </a:t>
            </a:r>
          </a:p>
          <a:p>
            <a:r>
              <a:rPr lang="en-US" dirty="0"/>
              <a:t>                      </a:t>
            </a:r>
          </a:p>
          <a:p>
            <a:r>
              <a:rPr lang="en-US" dirty="0"/>
              <a:t>                      </a:t>
            </a:r>
          </a:p>
          <a:p>
            <a:r>
              <a:rPr lang="en-US" dirty="0"/>
              <a:t>                          Commitment to Quality</a:t>
            </a:r>
          </a:p>
          <a:p>
            <a:r>
              <a:rPr lang="en-US" dirty="0"/>
              <a:t>                      </a:t>
            </a:r>
          </a:p>
          <a:p>
            <a:r>
              <a:rPr lang="en-US" dirty="0"/>
              <a:t>                  </a:t>
            </a:r>
          </a:p>
          <a:p>
            <a:r>
              <a:rPr lang="en-US" dirty="0"/>
              <a:t>                &lt;span class="</a:t>
            </a:r>
            <a:r>
              <a:rPr lang="en-US" dirty="0" err="1"/>
              <a:t>mh</a:t>
            </a:r>
            <a:r>
              <a:rPr lang="en-US" dirty="0"/>
              <a:t>-</a:t>
            </a:r>
            <a:r>
              <a:rPr lang="en-US" dirty="0" err="1"/>
              <a:t>mn</a:t>
            </a:r>
            <a:r>
              <a:rPr lang="en-US" dirty="0"/>
              <a:t>-menu-arrow icon-arrow-down"&gt;&lt;/span&gt;</a:t>
            </a:r>
          </a:p>
          <a:p>
            <a:r>
              <a:rPr lang="en-US" dirty="0"/>
              <a:t>                &lt;/span&gt;</a:t>
            </a:r>
          </a:p>
          <a:p>
            <a:r>
              <a:rPr lang="en-US" dirty="0"/>
              <a:t>                       &lt;</a:t>
            </a:r>
            <a:r>
              <a:rPr lang="en-US" dirty="0" err="1"/>
              <a:t>ul</a:t>
            </a:r>
            <a:r>
              <a:rPr lang="en-US" dirty="0"/>
              <a:t> class="</a:t>
            </a:r>
            <a:r>
              <a:rPr lang="en-US" dirty="0" err="1"/>
              <a:t>mh</a:t>
            </a:r>
            <a:r>
              <a:rPr lang="en-US" dirty="0"/>
              <a:t>-</a:t>
            </a:r>
            <a:r>
              <a:rPr lang="en-US" dirty="0" err="1"/>
              <a:t>mn</a:t>
            </a:r>
            <a:r>
              <a:rPr lang="en-US" dirty="0"/>
              <a:t>-submenu"&gt;</a:t>
            </a:r>
          </a:p>
          <a:p>
            <a:r>
              <a:rPr lang="en-US" dirty="0"/>
              <a:t>                          &lt;li class="</a:t>
            </a:r>
            <a:r>
              <a:rPr lang="en-US" dirty="0" err="1"/>
              <a:t>mh</a:t>
            </a:r>
            <a:r>
              <a:rPr lang="en-US" dirty="0"/>
              <a:t>-</a:t>
            </a:r>
            <a:r>
              <a:rPr lang="en-US" dirty="0" err="1"/>
              <a:t>mn</a:t>
            </a:r>
            <a:r>
              <a:rPr lang="en-US" dirty="0"/>
              <a:t>-submenu-title"&gt;Commitment&lt;</a:t>
            </a:r>
            <a:r>
              <a:rPr lang="en-US" dirty="0" err="1"/>
              <a:t>br</a:t>
            </a:r>
            <a:r>
              <a:rPr lang="en-US" dirty="0"/>
              <a:t>&gt;to&lt;</a:t>
            </a:r>
            <a:r>
              <a:rPr lang="en-US" dirty="0" err="1"/>
              <a:t>br</a:t>
            </a:r>
            <a:r>
              <a:rPr lang="en-US" dirty="0"/>
              <a:t>&gt;Quality&lt;/li&gt;</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&lt;li class="</a:t>
            </a:r>
            <a:r>
              <a:rPr lang="en-US" dirty="0" err="1"/>
              <a:t>mh</a:t>
            </a:r>
            <a:r>
              <a:rPr lang="en-US" dirty="0"/>
              <a:t>-</a:t>
            </a:r>
            <a:r>
              <a:rPr lang="en-US" dirty="0" err="1"/>
              <a:t>mn</a:t>
            </a:r>
            <a:r>
              <a:rPr lang="en-US" dirty="0"/>
              <a:t>-submenu-item submenu-item-clickable"&gt;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quot;Commitment</a:t>
            </a:r>
            <a:r>
              <a:rPr lang="en-US" dirty="0"/>
              <a:t> to </a:t>
            </a:r>
            <a:r>
              <a:rPr lang="en-US" dirty="0" err="1"/>
              <a:t>Quality&amp;quot</a:t>
            </a:r>
            <a:r>
              <a:rPr lang="en-US" dirty="0"/>
              <a:t>;}"&gt;</a:t>
            </a:r>
          </a:p>
          <a:p>
            <a:r>
              <a:rPr lang="en-US" dirty="0"/>
              <a:t>                                &lt;!-- </a:t>
            </a:r>
            <a:r>
              <a:rPr lang="en-US" dirty="0" err="1"/>
              <a:t>mh</a:t>
            </a:r>
            <a:r>
              <a:rPr lang="en-US" dirty="0"/>
              <a:t>-</a:t>
            </a:r>
            <a:r>
              <a:rPr lang="en-US" dirty="0" err="1"/>
              <a:t>mn</a:t>
            </a:r>
            <a:r>
              <a:rPr lang="en-US" dirty="0"/>
              <a:t>-submenu-item </a:t>
            </a:r>
            <a:r>
              <a:rPr lang="en-US" dirty="0" err="1"/>
              <a:t>puede</a:t>
            </a:r>
            <a:r>
              <a:rPr lang="en-US" dirty="0"/>
              <a:t> </a:t>
            </a:r>
            <a:r>
              <a:rPr lang="en-US" dirty="0" err="1"/>
              <a:t>ir</a:t>
            </a:r>
            <a:r>
              <a:rPr lang="en-US" dirty="0"/>
              <a:t> </a:t>
            </a:r>
            <a:r>
              <a:rPr lang="en-US" dirty="0" err="1"/>
              <a:t>esta</a:t>
            </a:r>
            <a:r>
              <a:rPr lang="en-US" dirty="0"/>
              <a:t>! </a:t>
            </a:r>
            <a:r>
              <a:rPr lang="en-US" dirty="0" err="1"/>
              <a:t>debe</a:t>
            </a:r>
            <a:r>
              <a:rPr lang="en-US" dirty="0"/>
              <a:t> </a:t>
            </a:r>
            <a:r>
              <a:rPr lang="en-US" dirty="0" err="1"/>
              <a:t>ser</a:t>
            </a:r>
            <a:r>
              <a:rPr lang="en-US" dirty="0"/>
              <a:t> configurable </a:t>
            </a:r>
            <a:r>
              <a:rPr lang="en-US" dirty="0" err="1"/>
              <a:t>desde</a:t>
            </a:r>
            <a:r>
              <a:rPr lang="en-US" dirty="0"/>
              <a:t> la </a:t>
            </a:r>
            <a:r>
              <a:rPr lang="en-US" dirty="0" err="1"/>
              <a:t>pagina</a:t>
            </a:r>
            <a:r>
              <a:rPr lang="en-US" dirty="0"/>
              <a:t>! --&gt;</a:t>
            </a:r>
          </a:p>
          <a:p>
            <a:endParaRPr lang="en-US" dirty="0"/>
          </a:p>
          <a:p>
            <a:r>
              <a:rPr lang="en-US" dirty="0"/>
              <a:t>                                &lt;strong&gt;Main&lt;/strong&gt;</a:t>
            </a:r>
          </a:p>
          <a:p>
            <a:r>
              <a:rPr lang="en-US" dirty="0"/>
              <a:t>                              &lt;/a&gt;</a:t>
            </a:r>
          </a:p>
          <a:p>
            <a:r>
              <a:rPr lang="en-US" dirty="0"/>
              <a:t>                            &lt;/li&gt;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/commitment-to-quality/brewing-process.html"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quot;Brewing</a:t>
            </a:r>
            <a:r>
              <a:rPr lang="en-US" dirty="0"/>
              <a:t> </a:t>
            </a:r>
            <a:r>
              <a:rPr lang="en-US" dirty="0" err="1"/>
              <a:t>Process&amp;quot</a:t>
            </a:r>
            <a:r>
              <a:rPr lang="en-US" dirty="0"/>
              <a:t>;}"&gt;</a:t>
            </a:r>
          </a:p>
          <a:p>
            <a:r>
              <a:rPr lang="en-US" dirty="0"/>
              <a:t>                                                </a:t>
            </a:r>
          </a:p>
          <a:p>
            <a:r>
              <a:rPr lang="en-US" dirty="0"/>
              <a:t>                                                &lt;strong&gt;Brewing Process&lt;/strong&gt;</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/commitment-to-quality/ingredients.html"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quot;Ingredients&amp;quot</a:t>
            </a:r>
            <a:r>
              <a:rPr lang="en-US" dirty="0"/>
              <a:t>;}"&gt;</a:t>
            </a:r>
          </a:p>
          <a:p>
            <a:r>
              <a:rPr lang="en-US" dirty="0"/>
              <a:t>                                                </a:t>
            </a:r>
          </a:p>
          <a:p>
            <a:r>
              <a:rPr lang="en-US" dirty="0"/>
              <a:t>                                                &lt;strong&gt;Ingredients&lt;/strong&gt;</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/commitment-to-quality/ales-vs-lagers.html"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quot;Ales</a:t>
            </a:r>
            <a:r>
              <a:rPr lang="en-US" dirty="0"/>
              <a:t> vs. </a:t>
            </a:r>
            <a:r>
              <a:rPr lang="en-US" dirty="0" err="1"/>
              <a:t>Lagers&amp;quot</a:t>
            </a:r>
            <a:r>
              <a:rPr lang="en-US" dirty="0"/>
              <a:t>;}"&gt;</a:t>
            </a:r>
          </a:p>
          <a:p>
            <a:r>
              <a:rPr lang="en-US" dirty="0"/>
              <a:t>                                                </a:t>
            </a:r>
          </a:p>
          <a:p>
            <a:r>
              <a:rPr lang="en-US" dirty="0"/>
              <a:t>                                                &lt;strong&gt;Ales vs. Lagers&lt;/strong&gt;</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/commitment-to-quality/food-and-beer-pairings.html"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quot;Food</a:t>
            </a:r>
            <a:r>
              <a:rPr lang="en-US" dirty="0"/>
              <a:t> and Beer </a:t>
            </a:r>
            <a:r>
              <a:rPr lang="en-US" dirty="0" err="1"/>
              <a:t>Pairings&amp;quot</a:t>
            </a:r>
            <a:r>
              <a:rPr lang="en-US" dirty="0"/>
              <a:t>;}"&gt;</a:t>
            </a:r>
          </a:p>
          <a:p>
            <a:r>
              <a:rPr lang="en-US" dirty="0"/>
              <a:t>                                                </a:t>
            </a:r>
          </a:p>
          <a:p>
            <a:r>
              <a:rPr lang="en-US" dirty="0"/>
              <a:t>                                                &lt;strong&gt;Food and Beer Pairings&lt;/strong&gt;</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&lt;/</a:t>
            </a:r>
            <a:r>
              <a:rPr lang="en-US" dirty="0" err="1"/>
              <a:t>ul</a:t>
            </a:r>
            <a:r>
              <a:rPr lang="en-US" dirty="0"/>
              <a:t>&gt;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/Clydesdales.html"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quot;Clydesdales&amp;quot</a:t>
            </a:r>
            <a:r>
              <a:rPr lang="en-US" dirty="0"/>
              <a:t>;}"&gt;</a:t>
            </a:r>
          </a:p>
          <a:p>
            <a:r>
              <a:rPr lang="en-US" dirty="0"/>
              <a:t>                          Clydesdales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a:t>
            </a:r>
          </a:p>
          <a:p>
            <a:r>
              <a:rPr lang="en-US" dirty="0"/>
              <a:t>                                              </a:t>
            </a:r>
          </a:p>
          <a:p>
            <a:r>
              <a:rPr lang="en-US" dirty="0"/>
              <a:t>                        </a:t>
            </a:r>
          </a:p>
          <a:p>
            <a:r>
              <a:rPr lang="en-US" dirty="0"/>
              <a:t>                    &lt;/li&gt;</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="https://abgiftshop.com/"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quot;Gift</a:t>
            </a:r>
            <a:r>
              <a:rPr lang="en-US" dirty="0"/>
              <a:t> </a:t>
            </a:r>
            <a:r>
              <a:rPr lang="en-US" dirty="0" err="1"/>
              <a:t>Shop&amp;quot</a:t>
            </a:r>
            <a:r>
              <a:rPr lang="en-US" dirty="0"/>
              <a:t>;}" target="_blank"&gt;</a:t>
            </a:r>
          </a:p>
          <a:p>
            <a:r>
              <a:rPr lang="en-US" dirty="0"/>
              <a:t>                          Gift Shop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/work-with-us.html"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quot;Careers&amp;quot</a:t>
            </a:r>
            <a:r>
              <a:rPr lang="en-US" dirty="0"/>
              <a:t>;}"&gt;</a:t>
            </a:r>
          </a:p>
          <a:p>
            <a:r>
              <a:rPr lang="en-US" dirty="0"/>
              <a:t>                          Careers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&lt;/</a:t>
            </a:r>
            <a:r>
              <a:rPr lang="en-US" dirty="0" err="1"/>
              <a:t>ul</a:t>
            </a:r>
            <a:r>
              <a:rPr lang="en-US" dirty="0"/>
              <a:t>&gt;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r>
              <a:rPr lang="en-US" dirty="0"/>
              <a:t>    &lt;</a:t>
            </a:r>
            <a:r>
              <a:rPr lang="en-US" dirty="0" err="1"/>
              <a:t>ul</a:t>
            </a:r>
            <a:r>
              <a:rPr lang="en-US" dirty="0"/>
              <a:t> class="</a:t>
            </a:r>
            <a:r>
              <a:rPr lang="en-US" dirty="0" err="1"/>
              <a:t>mh</a:t>
            </a:r>
            <a:r>
              <a:rPr lang="en-US" dirty="0"/>
              <a:t>-</a:t>
            </a:r>
            <a:r>
              <a:rPr lang="en-US" dirty="0" err="1"/>
              <a:t>mn</a:t>
            </a:r>
            <a:r>
              <a:rPr lang="en-US" dirty="0"/>
              <a:t>-menu visible" id="</a:t>
            </a:r>
            <a:r>
              <a:rPr lang="en-US" dirty="0" err="1"/>
              <a:t>topNavigation</a:t>
            </a:r>
            <a:r>
              <a:rPr lang="en-US" dirty="0"/>
              <a:t>"&gt;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-menu-item" data-selected-class="</a:t>
            </a:r>
            <a:r>
              <a:rPr lang="en-US" dirty="0" err="1"/>
              <a:t>mh</a:t>
            </a:r>
            <a:r>
              <a:rPr lang="en-US" dirty="0"/>
              <a:t>-</a:t>
            </a:r>
            <a:r>
              <a:rPr lang="en-US" dirty="0" err="1"/>
              <a:t>mn</a:t>
            </a:r>
            <a:r>
              <a:rPr lang="en-US" dirty="0"/>
              <a:t>-menu-item-selected"&gt;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&lt;!-- </a:t>
            </a:r>
            <a:r>
              <a:rPr lang="en-US" dirty="0" err="1"/>
              <a:t>agregue</a:t>
            </a:r>
            <a:r>
              <a:rPr lang="en-US" dirty="0"/>
              <a:t> q no </a:t>
            </a:r>
            <a:r>
              <a:rPr lang="en-US" dirty="0" err="1"/>
              <a:t>estaba</a:t>
            </a:r>
            <a:r>
              <a:rPr lang="en-US" dirty="0"/>
              <a:t> lo de </a:t>
            </a:r>
            <a:r>
              <a:rPr lang="en-US" dirty="0" err="1"/>
              <a:t>mh</a:t>
            </a:r>
            <a:r>
              <a:rPr lang="en-US" dirty="0"/>
              <a:t>-</a:t>
            </a:r>
            <a:r>
              <a:rPr lang="en-US" dirty="0" err="1"/>
              <a:t>mn</a:t>
            </a:r>
            <a:r>
              <a:rPr lang="en-US" dirty="0"/>
              <a:t>-menu-link-selected - </a:t>
            </a:r>
            <a:r>
              <a:rPr lang="en-US" dirty="0" err="1"/>
              <a:t>toca</a:t>
            </a:r>
            <a:r>
              <a:rPr lang="en-US" dirty="0"/>
              <a:t> </a:t>
            </a:r>
            <a:r>
              <a:rPr lang="en-US" dirty="0" err="1"/>
              <a:t>quitarlo</a:t>
            </a:r>
            <a:r>
              <a:rPr lang="en-US" dirty="0"/>
              <a:t> </a:t>
            </a:r>
            <a:r>
              <a:rPr lang="en-US" dirty="0" err="1"/>
              <a:t>si</a:t>
            </a:r>
            <a:r>
              <a:rPr lang="en-US" dirty="0"/>
              <a:t> </a:t>
            </a:r>
            <a:r>
              <a:rPr lang="en-US" dirty="0" err="1"/>
              <a:t>finalmente</a:t>
            </a:r>
            <a:r>
              <a:rPr lang="en-US" dirty="0"/>
              <a:t> no </a:t>
            </a:r>
            <a:r>
              <a:rPr lang="en-US" dirty="0" err="1"/>
              <a:t>va</a:t>
            </a:r>
            <a:r>
              <a:rPr lang="en-US" dirty="0"/>
              <a:t>!  --&gt;</a:t>
            </a:r>
          </a:p>
          <a:p>
            <a:r>
              <a:rPr lang="en-US" dirty="0"/>
              <a:t>                               &lt;span class="</a:t>
            </a:r>
            <a:r>
              <a:rPr lang="en-US" dirty="0" err="1"/>
              <a:t>mh</a:t>
            </a:r>
            <a:r>
              <a:rPr lang="en-US" dirty="0"/>
              <a:t>-</a:t>
            </a:r>
            <a:r>
              <a:rPr lang="en-US" dirty="0" err="1"/>
              <a:t>mn</a:t>
            </a:r>
            <a:r>
              <a:rPr lang="en-US" dirty="0"/>
              <a:t>-menu-link" </a:t>
            </a:r>
            <a:r>
              <a:rPr lang="en-US" dirty="0" err="1"/>
              <a:t>tabindex</a:t>
            </a:r>
            <a:r>
              <a:rPr lang="en-US" dirty="0"/>
              <a:t>="0" role="button"&gt;</a:t>
            </a:r>
          </a:p>
          <a:p>
            <a:r>
              <a:rPr lang="en-US" dirty="0"/>
              <a:t>                                   Locations</a:t>
            </a:r>
          </a:p>
          <a:p>
            <a:r>
              <a:rPr lang="en-US" dirty="0"/>
              <a:t>                                   &lt;span class="</a:t>
            </a:r>
            <a:r>
              <a:rPr lang="en-US" dirty="0" err="1"/>
              <a:t>mh</a:t>
            </a:r>
            <a:r>
              <a:rPr lang="en-US" dirty="0"/>
              <a:t>-</a:t>
            </a:r>
            <a:r>
              <a:rPr lang="en-US" dirty="0" err="1"/>
              <a:t>mn</a:t>
            </a:r>
            <a:r>
              <a:rPr lang="en-US" dirty="0"/>
              <a:t>-menu-arrow icon-arrow-down"&gt;&lt;/span&gt;</a:t>
            </a:r>
          </a:p>
          <a:p>
            <a:r>
              <a:rPr lang="en-US" dirty="0"/>
              <a:t>                               &lt;/span&gt;</a:t>
            </a:r>
          </a:p>
          <a:p>
            <a:r>
              <a:rPr lang="en-US" dirty="0"/>
              <a:t>                            </a:t>
            </a:r>
          </a:p>
          <a:p>
            <a:r>
              <a:rPr lang="en-US" dirty="0"/>
              <a:t>                        </a:t>
            </a:r>
          </a:p>
          <a:p>
            <a:r>
              <a:rPr lang="en-US" dirty="0"/>
              <a:t>                       &lt;!-- When the menu item has a submenu instead of an anchor we draw a span with a </a:t>
            </a:r>
            <a:r>
              <a:rPr lang="en-US" dirty="0" err="1"/>
              <a:t>span.icon</a:t>
            </a:r>
            <a:r>
              <a:rPr lang="en-US" dirty="0"/>
              <a:t>-arrow-down inside --&gt;</a:t>
            </a:r>
          </a:p>
          <a:p>
            <a:r>
              <a:rPr lang="en-US" dirty="0"/>
              <a:t>                        </a:t>
            </a:r>
          </a:p>
          <a:p>
            <a:r>
              <a:rPr lang="en-US" dirty="0"/>
              <a:t>                            </a:t>
            </a:r>
          </a:p>
          <a:p>
            <a:r>
              <a:rPr lang="en-US" dirty="0"/>
              <a:t>                            </a:t>
            </a:r>
          </a:p>
          <a:p>
            <a:r>
              <a:rPr lang="en-US" dirty="0"/>
              <a:t>                                </a:t>
            </a:r>
          </a:p>
          <a:p>
            <a:r>
              <a:rPr lang="en-US" dirty="0"/>
              <a:t>                               &lt;</a:t>
            </a:r>
            <a:r>
              <a:rPr lang="en-US" dirty="0" err="1"/>
              <a:t>ul</a:t>
            </a:r>
            <a:r>
              <a:rPr lang="en-US" dirty="0"/>
              <a:t> class="</a:t>
            </a:r>
            <a:r>
              <a:rPr lang="en-US" dirty="0" err="1"/>
              <a:t>mh</a:t>
            </a:r>
            <a:r>
              <a:rPr lang="en-US" dirty="0"/>
              <a:t>-</a:t>
            </a:r>
            <a:r>
              <a:rPr lang="en-US" dirty="0" err="1"/>
              <a:t>mn</a:t>
            </a:r>
            <a:r>
              <a:rPr lang="en-US" dirty="0"/>
              <a:t>-submenu"&gt;</a:t>
            </a:r>
          </a:p>
          <a:p>
            <a:r>
              <a:rPr lang="en-US" dirty="0"/>
              <a:t>                                    &lt;li class="</a:t>
            </a:r>
            <a:r>
              <a:rPr lang="en-US" dirty="0" err="1"/>
              <a:t>mh</a:t>
            </a:r>
            <a:r>
              <a:rPr lang="en-US" dirty="0"/>
              <a:t>-</a:t>
            </a:r>
            <a:r>
              <a:rPr lang="en-US" dirty="0" err="1"/>
              <a:t>mn</a:t>
            </a:r>
            <a:r>
              <a:rPr lang="en-US" dirty="0"/>
              <a:t>-submenu-title"&gt;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/locations/st-louis-missouri.html"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endParaRPr lang="en-US" dirty="0"/>
          </a:p>
          <a:p>
            <a:r>
              <a:rPr lang="en-US" dirty="0"/>
              <a:t>                                                    </a:t>
            </a:r>
          </a:p>
          <a:p>
            <a:r>
              <a:rPr lang="en-US" dirty="0"/>
              <a:t>                                                    </a:t>
            </a:r>
          </a:p>
          <a:p>
            <a:r>
              <a:rPr lang="en-US" dirty="0"/>
              <a:t>                                                    &lt;strong&gt;Brewery Experience&lt;/strong&gt;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&gt;St. Louis, MO&lt;/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/locations/st-louis-biergarten.html"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endParaRPr lang="en-US" dirty="0"/>
          </a:p>
          <a:p>
            <a:r>
              <a:rPr lang="en-US" dirty="0"/>
              <a:t>                                                    </a:t>
            </a:r>
          </a:p>
          <a:p>
            <a:r>
              <a:rPr lang="en-US" dirty="0"/>
              <a:t>                                                    </a:t>
            </a:r>
          </a:p>
          <a:p>
            <a:r>
              <a:rPr lang="en-US" dirty="0"/>
              <a:t>                                                    &lt;strong&gt;The </a:t>
            </a:r>
            <a:r>
              <a:rPr lang="en-US" dirty="0" err="1"/>
              <a:t>Biergarten</a:t>
            </a:r>
            <a:r>
              <a:rPr lang="en-US" dirty="0"/>
              <a:t>&lt;/strong&gt;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&gt;St. Louis, MO&lt;/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/locations/ft-collins-colorado.html"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endParaRPr lang="en-US" dirty="0"/>
          </a:p>
          <a:p>
            <a:r>
              <a:rPr lang="en-US" dirty="0"/>
              <a:t>                                                    </a:t>
            </a:r>
          </a:p>
          <a:p>
            <a:r>
              <a:rPr lang="en-US" dirty="0"/>
              <a:t>                                                    </a:t>
            </a:r>
          </a:p>
          <a:p>
            <a:r>
              <a:rPr lang="en-US" dirty="0"/>
              <a:t>                                                    &lt;strong&gt;Brewery Experience&lt;/strong&gt;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&gt;Fort Collins, CO&lt;/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/locations/fort-collins-biergarten.html"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endParaRPr lang="en-US" dirty="0"/>
          </a:p>
          <a:p>
            <a:r>
              <a:rPr lang="en-US" dirty="0"/>
              <a:t>                                                    </a:t>
            </a:r>
          </a:p>
          <a:p>
            <a:r>
              <a:rPr lang="en-US" dirty="0"/>
              <a:t>                                                    </a:t>
            </a:r>
          </a:p>
          <a:p>
            <a:r>
              <a:rPr lang="en-US" dirty="0"/>
              <a:t>                                                    &lt;strong&gt;The </a:t>
            </a:r>
            <a:r>
              <a:rPr lang="en-US" dirty="0" err="1"/>
              <a:t>Biergarten</a:t>
            </a:r>
            <a:r>
              <a:rPr lang="en-US" dirty="0"/>
              <a:t>&lt;/strong&gt;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&gt;Fort Collins, CO&lt;/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/locations/merrimack-new-hampshire.html"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endParaRPr lang="en-US" dirty="0"/>
          </a:p>
          <a:p>
            <a:r>
              <a:rPr lang="en-US" dirty="0"/>
              <a:t>                                                    </a:t>
            </a:r>
          </a:p>
          <a:p>
            <a:r>
              <a:rPr lang="en-US" dirty="0"/>
              <a:t>                                                    </a:t>
            </a:r>
          </a:p>
          <a:p>
            <a:r>
              <a:rPr lang="en-US" dirty="0"/>
              <a:t>                                                    &lt;strong&gt;Brewery Experience&lt;/strong&gt;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&gt;Merrimack, NH&lt;/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/locations/merrimack-biergarten.html"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endParaRPr lang="en-US" dirty="0"/>
          </a:p>
          <a:p>
            <a:r>
              <a:rPr lang="en-US" dirty="0"/>
              <a:t>                                                    </a:t>
            </a:r>
          </a:p>
          <a:p>
            <a:r>
              <a:rPr lang="en-US" dirty="0"/>
              <a:t>                                                    </a:t>
            </a:r>
          </a:p>
          <a:p>
            <a:r>
              <a:rPr lang="en-US" dirty="0"/>
              <a:t>                                                    &lt;strong&gt;The </a:t>
            </a:r>
            <a:r>
              <a:rPr lang="en-US" dirty="0" err="1"/>
              <a:t>Biergarten</a:t>
            </a:r>
            <a:r>
              <a:rPr lang="en-US" dirty="0"/>
              <a:t>&lt;/strong&gt;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&gt;Merrimack, NH&lt;/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&lt;/</a:t>
            </a:r>
            <a:r>
              <a:rPr lang="en-US" dirty="0" err="1"/>
              <a:t>ul</a:t>
            </a:r>
            <a:r>
              <a:rPr lang="en-US" dirty="0"/>
              <a:t>&gt;</a:t>
            </a:r>
          </a:p>
          <a:p>
            <a:r>
              <a:rPr lang="en-US" dirty="0"/>
              <a:t>                              </a:t>
            </a:r>
          </a:p>
          <a:p>
            <a:r>
              <a:rPr lang="en-US" dirty="0"/>
              <a:t>                            </a:t>
            </a:r>
          </a:p>
          <a:p>
            <a:r>
              <a:rPr lang="en-US" dirty="0"/>
              <a:t>                        </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-menu-item" data-selected-class="</a:t>
            </a:r>
            <a:r>
              <a:rPr lang="en-US" dirty="0" err="1"/>
              <a:t>mh</a:t>
            </a:r>
            <a:r>
              <a:rPr lang="en-US" dirty="0"/>
              <a:t>-</a:t>
            </a:r>
            <a:r>
              <a:rPr lang="en-US" dirty="0" err="1"/>
              <a:t>mn</a:t>
            </a:r>
            <a:r>
              <a:rPr lang="en-US" dirty="0"/>
              <a:t>-menu-item-selected"&gt;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/commitment-to-quality.html"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quot;Commitment</a:t>
            </a:r>
            <a:r>
              <a:rPr lang="en-US" dirty="0"/>
              <a:t> to </a:t>
            </a:r>
            <a:r>
              <a:rPr lang="en-US" dirty="0" err="1"/>
              <a:t>Quality&amp;quot</a:t>
            </a:r>
            <a:r>
              <a:rPr lang="en-US" dirty="0"/>
              <a:t>;}"&gt;</a:t>
            </a:r>
          </a:p>
          <a:p>
            <a:r>
              <a:rPr lang="en-US" dirty="0"/>
              <a:t>                                    Commitment to Quality</a:t>
            </a:r>
          </a:p>
          <a:p>
            <a:r>
              <a:rPr lang="en-US" dirty="0"/>
              <a:t>                                &lt;/a&gt;</a:t>
            </a:r>
          </a:p>
          <a:p>
            <a:r>
              <a:rPr lang="en-US" dirty="0"/>
              <a:t>                            </a:t>
            </a:r>
          </a:p>
          <a:p>
            <a:r>
              <a:rPr lang="en-US" dirty="0"/>
              <a:t>                            </a:t>
            </a:r>
          </a:p>
          <a:p>
            <a:r>
              <a:rPr lang="en-US" dirty="0"/>
              <a:t>                        </a:t>
            </a:r>
          </a:p>
          <a:p>
            <a:r>
              <a:rPr lang="en-US" dirty="0"/>
              <a:t>                       &lt;!-- When the menu item has a submenu instead of an anchor we draw a span with a </a:t>
            </a:r>
            <a:r>
              <a:rPr lang="en-US" dirty="0" err="1"/>
              <a:t>span.icon</a:t>
            </a:r>
            <a:r>
              <a:rPr lang="en-US" dirty="0"/>
              <a:t>-arrow-down inside --&gt;</a:t>
            </a:r>
          </a:p>
          <a:p>
            <a:r>
              <a:rPr lang="en-US" dirty="0"/>
              <a:t>                        </a:t>
            </a:r>
          </a:p>
          <a:p>
            <a:r>
              <a:rPr lang="en-US" dirty="0"/>
              <a:t>                            </a:t>
            </a:r>
          </a:p>
          <a:p>
            <a:r>
              <a:rPr lang="en-US" dirty="0"/>
              <a:t>                            </a:t>
            </a:r>
          </a:p>
          <a:p>
            <a:r>
              <a:rPr lang="en-US" dirty="0"/>
              <a:t>                                </a:t>
            </a:r>
          </a:p>
          <a:p>
            <a:r>
              <a:rPr lang="en-US" dirty="0"/>
              <a:t>                               &lt;</a:t>
            </a:r>
            <a:r>
              <a:rPr lang="en-US" dirty="0" err="1"/>
              <a:t>ul</a:t>
            </a:r>
            <a:r>
              <a:rPr lang="en-US" dirty="0"/>
              <a:t> class="</a:t>
            </a:r>
            <a:r>
              <a:rPr lang="en-US" dirty="0" err="1"/>
              <a:t>mh</a:t>
            </a:r>
            <a:r>
              <a:rPr lang="en-US" dirty="0"/>
              <a:t>-</a:t>
            </a:r>
            <a:r>
              <a:rPr lang="en-US" dirty="0" err="1"/>
              <a:t>mn</a:t>
            </a:r>
            <a:r>
              <a:rPr lang="en-US" dirty="0"/>
              <a:t>-submenu"&gt;</a:t>
            </a:r>
          </a:p>
          <a:p>
            <a:r>
              <a:rPr lang="en-US" dirty="0"/>
              <a:t>                                    &lt;li class="</a:t>
            </a:r>
            <a:r>
              <a:rPr lang="en-US" dirty="0" err="1"/>
              <a:t>mh</a:t>
            </a:r>
            <a:r>
              <a:rPr lang="en-US" dirty="0"/>
              <a:t>-</a:t>
            </a:r>
            <a:r>
              <a:rPr lang="en-US" dirty="0" err="1"/>
              <a:t>mn</a:t>
            </a:r>
            <a:r>
              <a:rPr lang="en-US" dirty="0"/>
              <a:t>-submenu-title"&gt;Commitment&lt;</a:t>
            </a:r>
            <a:r>
              <a:rPr lang="en-US" dirty="0" err="1"/>
              <a:t>br</a:t>
            </a:r>
            <a:r>
              <a:rPr lang="en-US" dirty="0"/>
              <a:t>&gt;to&lt;</a:t>
            </a:r>
            <a:r>
              <a:rPr lang="en-US" dirty="0" err="1"/>
              <a:t>br</a:t>
            </a:r>
            <a:r>
              <a:rPr lang="en-US" dirty="0"/>
              <a:t>&gt;Quality&lt;/li&gt;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/commitment-to-quality/brewing-process.html"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quot;Brewing</a:t>
            </a:r>
            <a:r>
              <a:rPr lang="en-US" dirty="0"/>
              <a:t> </a:t>
            </a:r>
            <a:r>
              <a:rPr lang="en-US" dirty="0" err="1"/>
              <a:t>Process&amp;quot</a:t>
            </a:r>
            <a:r>
              <a:rPr lang="en-US" dirty="0"/>
              <a:t>;}"&gt;</a:t>
            </a:r>
          </a:p>
          <a:p>
            <a:endParaRPr lang="en-US" dirty="0"/>
          </a:p>
          <a:p>
            <a:r>
              <a:rPr lang="en-US" dirty="0"/>
              <a:t>                                                    </a:t>
            </a:r>
          </a:p>
          <a:p>
            <a:r>
              <a:rPr lang="en-US" dirty="0"/>
              <a:t>                                                    </a:t>
            </a:r>
          </a:p>
          <a:p>
            <a:r>
              <a:rPr lang="en-US" dirty="0"/>
              <a:t>                                                    &lt;strong&gt;Brewing Process&lt;/strong&gt;</a:t>
            </a:r>
          </a:p>
          <a:p>
            <a:endParaRPr lang="en-US" dirty="0"/>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/commitment-to-quality/ingredients.html"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quot;Ingredients&amp;quot</a:t>
            </a:r>
            <a:r>
              <a:rPr lang="en-US" dirty="0"/>
              <a:t>;}"&gt;</a:t>
            </a:r>
          </a:p>
          <a:p>
            <a:endParaRPr lang="en-US" dirty="0"/>
          </a:p>
          <a:p>
            <a:r>
              <a:rPr lang="en-US" dirty="0"/>
              <a:t>                                                    </a:t>
            </a:r>
          </a:p>
          <a:p>
            <a:r>
              <a:rPr lang="en-US" dirty="0"/>
              <a:t>                                                    </a:t>
            </a:r>
          </a:p>
          <a:p>
            <a:r>
              <a:rPr lang="en-US" dirty="0"/>
              <a:t>                                                    &lt;strong&gt;Ingredients&lt;/strong&gt;</a:t>
            </a:r>
          </a:p>
          <a:p>
            <a:endParaRPr lang="en-US" dirty="0"/>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/commitment-to-quality/ales-vs-lagers.html"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quot;Ales</a:t>
            </a:r>
            <a:r>
              <a:rPr lang="en-US" dirty="0"/>
              <a:t> vs. </a:t>
            </a:r>
            <a:r>
              <a:rPr lang="en-US" dirty="0" err="1"/>
              <a:t>Lagers&amp;quot</a:t>
            </a:r>
            <a:r>
              <a:rPr lang="en-US" dirty="0"/>
              <a:t>;}"&gt;</a:t>
            </a:r>
          </a:p>
          <a:p>
            <a:endParaRPr lang="en-US" dirty="0"/>
          </a:p>
          <a:p>
            <a:r>
              <a:rPr lang="en-US" dirty="0"/>
              <a:t>                                                    </a:t>
            </a:r>
          </a:p>
          <a:p>
            <a:r>
              <a:rPr lang="en-US" dirty="0"/>
              <a:t>                                                    </a:t>
            </a:r>
          </a:p>
          <a:p>
            <a:r>
              <a:rPr lang="en-US" dirty="0"/>
              <a:t>                                                    &lt;strong&gt;Ales vs. Lagers&lt;/strong&gt;</a:t>
            </a:r>
          </a:p>
          <a:p>
            <a:endParaRPr lang="en-US" dirty="0"/>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/commitment-to-quality/food-and-beer-pairings.html"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quot;Food</a:t>
            </a:r>
            <a:r>
              <a:rPr lang="en-US" dirty="0"/>
              <a:t> and Beer </a:t>
            </a:r>
            <a:r>
              <a:rPr lang="en-US" dirty="0" err="1"/>
              <a:t>Pairings&amp;quot</a:t>
            </a:r>
            <a:r>
              <a:rPr lang="en-US" dirty="0"/>
              <a:t>;}"&gt;</a:t>
            </a:r>
          </a:p>
          <a:p>
            <a:endParaRPr lang="en-US" dirty="0"/>
          </a:p>
          <a:p>
            <a:r>
              <a:rPr lang="en-US" dirty="0"/>
              <a:t>                                                    </a:t>
            </a:r>
          </a:p>
          <a:p>
            <a:r>
              <a:rPr lang="en-US" dirty="0"/>
              <a:t>                                                    </a:t>
            </a:r>
          </a:p>
          <a:p>
            <a:r>
              <a:rPr lang="en-US" dirty="0"/>
              <a:t>                                                    &lt;strong&gt;Food and Beer Pairings&lt;/strong&gt;</a:t>
            </a:r>
          </a:p>
          <a:p>
            <a:endParaRPr lang="en-US" dirty="0"/>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&lt;/</a:t>
            </a:r>
            <a:r>
              <a:rPr lang="en-US" dirty="0" err="1"/>
              <a:t>ul</a:t>
            </a:r>
            <a:r>
              <a:rPr lang="en-US" dirty="0"/>
              <a:t>&gt;</a:t>
            </a:r>
          </a:p>
          <a:p>
            <a:r>
              <a:rPr lang="en-US" dirty="0"/>
              <a:t>                              </a:t>
            </a:r>
          </a:p>
          <a:p>
            <a:r>
              <a:rPr lang="en-US" dirty="0"/>
              <a:t>                            </a:t>
            </a:r>
          </a:p>
          <a:p>
            <a:r>
              <a:rPr lang="en-US" dirty="0"/>
              <a:t>                        </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/Clydesdales.html"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quot;Clydesdales&amp;quot</a:t>
            </a:r>
            <a:r>
              <a:rPr lang="en-US" dirty="0"/>
              <a:t>;}"&gt;</a:t>
            </a:r>
          </a:p>
          <a:p>
            <a:r>
              <a:rPr lang="en-US" dirty="0"/>
              <a:t>                            Clydesdales</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="https://abgiftshop.com/"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quot;Gift</a:t>
            </a:r>
            <a:r>
              <a:rPr lang="en-US" dirty="0"/>
              <a:t> </a:t>
            </a:r>
            <a:r>
              <a:rPr lang="en-US" dirty="0" err="1"/>
              <a:t>Shop&amp;quot</a:t>
            </a:r>
            <a:r>
              <a:rPr lang="en-US" dirty="0"/>
              <a:t>;}" target="_blank"&gt;</a:t>
            </a:r>
          </a:p>
          <a:p>
            <a:r>
              <a:rPr lang="en-US" dirty="0"/>
              <a:t>                            Gift Shop</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/work-with-us.html"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quot;Careers&amp;quot</a:t>
            </a:r>
            <a:r>
              <a:rPr lang="en-US" dirty="0"/>
              <a:t>;}"&gt;</a:t>
            </a:r>
          </a:p>
          <a:p>
            <a:r>
              <a:rPr lang="en-US" dirty="0"/>
              <a:t>                            Careers</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&lt;/</a:t>
            </a:r>
            <a:r>
              <a:rPr lang="en-US" dirty="0" err="1"/>
              <a:t>ul</a:t>
            </a:r>
            <a:r>
              <a:rPr lang="en-US" dirty="0"/>
              <a:t>&gt;</a:t>
            </a:r>
          </a:p>
          <a:p>
            <a:endParaRPr lang="en-US" dirty="0"/>
          </a:p>
          <a:p>
            <a:endParaRPr lang="en-US" dirty="0"/>
          </a:p>
          <a:p>
            <a:r>
              <a:rPr lang="en-US" dirty="0"/>
              <a:t>&lt;script type="text/</a:t>
            </a:r>
            <a:r>
              <a:rPr lang="en-US" dirty="0" err="1"/>
              <a:t>javascript</a:t>
            </a:r>
            <a:r>
              <a:rPr lang="en-US" dirty="0"/>
              <a:t>"&gt;</a:t>
            </a:r>
          </a:p>
          <a:p>
            <a:r>
              <a:rPr lang="en-US" dirty="0"/>
              <a:t>require(['modules/</a:t>
            </a:r>
            <a:r>
              <a:rPr lang="en-US" dirty="0" err="1"/>
              <a:t>topNavigationBarComponent</a:t>
            </a:r>
            <a:r>
              <a:rPr lang="en-US" dirty="0"/>
              <a:t>'], function(</a:t>
            </a:r>
            <a:r>
              <a:rPr lang="en-US" dirty="0" err="1"/>
              <a:t>topNavigation</a:t>
            </a:r>
            <a:r>
              <a:rPr lang="en-US" dirty="0"/>
              <a:t>){</a:t>
            </a:r>
          </a:p>
          <a:p>
            <a:r>
              <a:rPr lang="en-US" dirty="0"/>
              <a:t>  </a:t>
            </a:r>
            <a:r>
              <a:rPr lang="en-US" dirty="0" err="1"/>
              <a:t>topNavigation.init</a:t>
            </a:r>
            <a:r>
              <a:rPr lang="en-US" dirty="0"/>
              <a:t>();</a:t>
            </a:r>
          </a:p>
          <a:p>
            <a:r>
              <a:rPr lang="en-US" dirty="0"/>
              <a:t>});</a:t>
            </a:r>
          </a:p>
          <a:p>
            <a:r>
              <a:rPr lang="en-US" dirty="0"/>
              <a:t>&lt;/script&gt;</a:t>
            </a:r>
          </a:p>
          <a:p>
            <a:r>
              <a:rPr lang="en-US" dirty="0"/>
              <a:t>&lt;/div&gt;</a:t>
            </a:r>
          </a:p>
          <a:p>
            <a:endParaRPr lang="en-US" dirty="0"/>
          </a:p>
          <a:p>
            <a:r>
              <a:rPr lang="en-US" dirty="0"/>
              <a:t>  &lt;/</a:t>
            </a:r>
            <a:r>
              <a:rPr lang="en-US" dirty="0" err="1"/>
              <a:t>nav</a:t>
            </a:r>
            <a:r>
              <a:rPr lang="en-US" dirty="0"/>
              <a:t>&gt;</a:t>
            </a:r>
          </a:p>
          <a:p>
            <a:endParaRPr lang="en-US" dirty="0"/>
          </a:p>
          <a:p>
            <a:r>
              <a:rPr lang="en-US" dirty="0"/>
              <a:t>  </a:t>
            </a:r>
          </a:p>
          <a:p>
            <a:r>
              <a:rPr lang="en-US" dirty="0"/>
              <a:t>  </a:t>
            </a:r>
          </a:p>
          <a:p>
            <a:r>
              <a:rPr lang="en-US" dirty="0"/>
              <a:t>&lt;/header&gt;</a:t>
            </a:r>
          </a:p>
        </p:txBody>
      </p:sp>
    </p:spTree>
    <p:extLst>
      <p:ext uri="{BB962C8B-B14F-4D97-AF65-F5344CB8AC3E}">
        <p14:creationId xmlns:p14="http://schemas.microsoft.com/office/powerpoint/2010/main" val="234468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14990" y="6340840"/>
            <a:ext cx="1285875" cy="495300"/>
          </a:xfrm>
          <a:prstGeom prst="rect">
            <a:avLst/>
          </a:prstGeom>
        </p:spPr>
      </p:pic>
      <p:sp>
        <p:nvSpPr>
          <p:cNvPr id="7" name="Text Placeholder 6"/>
          <p:cNvSpPr>
            <a:spLocks noGrp="1"/>
          </p:cNvSpPr>
          <p:nvPr>
            <p:ph type="body" sz="quarter" idx="10"/>
          </p:nvPr>
        </p:nvSpPr>
        <p:spPr>
          <a:xfrm>
            <a:off x="539750" y="1154113"/>
            <a:ext cx="10852150" cy="4632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713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113110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410115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Title </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3"/>
          <a:stretch>
            <a:fillRect/>
          </a:stretch>
        </p:blipFill>
        <p:spPr>
          <a:xfrm>
            <a:off x="86975" y="6311900"/>
            <a:ext cx="1285875" cy="495300"/>
          </a:xfrm>
          <a:prstGeom prst="rect">
            <a:avLst/>
          </a:prstGeom>
        </p:spPr>
      </p:pic>
      <p:sp>
        <p:nvSpPr>
          <p:cNvPr id="8" name="Rectangle 7"/>
          <p:cNvSpPr/>
          <p:nvPr userDrawn="1"/>
        </p:nvSpPr>
        <p:spPr>
          <a:xfrm>
            <a:off x="838200" y="1244184"/>
            <a:ext cx="10515600" cy="59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481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460971398"/>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lzheng@mail.smu.edu" TargetMode="External"/><Relationship Id="rId2" Type="http://schemas.openxmlformats.org/officeDocument/2006/relationships/hyperlink" Target="mailto:leliasen@mail.smu.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 Craft Beer Market</a:t>
            </a:r>
          </a:p>
        </p:txBody>
      </p:sp>
      <p:sp>
        <p:nvSpPr>
          <p:cNvPr id="3" name="Subtitle 2"/>
          <p:cNvSpPr>
            <a:spLocks noGrp="1"/>
          </p:cNvSpPr>
          <p:nvPr>
            <p:ph type="subTitle" idx="1"/>
          </p:nvPr>
        </p:nvSpPr>
        <p:spPr/>
        <p:txBody>
          <a:bodyPr/>
          <a:lstStyle/>
          <a:p>
            <a:r>
              <a:rPr lang="en-US" dirty="0"/>
              <a:t>Linda </a:t>
            </a:r>
            <a:r>
              <a:rPr lang="en-US" dirty="0" err="1"/>
              <a:t>Eliasen</a:t>
            </a:r>
            <a:endParaRPr lang="en-US" dirty="0"/>
          </a:p>
          <a:p>
            <a:r>
              <a:rPr lang="en-US" dirty="0" err="1"/>
              <a:t>Limin</a:t>
            </a:r>
            <a:r>
              <a:rPr lang="en-US" dirty="0"/>
              <a:t> Zheng</a:t>
            </a:r>
          </a:p>
        </p:txBody>
      </p:sp>
    </p:spTree>
    <p:extLst>
      <p:ext uri="{BB962C8B-B14F-4D97-AF65-F5344CB8AC3E}">
        <p14:creationId xmlns:p14="http://schemas.microsoft.com/office/powerpoint/2010/main" val="1908412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Preference - Craft Beer Style</a:t>
            </a:r>
          </a:p>
        </p:txBody>
      </p:sp>
      <p:sp>
        <p:nvSpPr>
          <p:cNvPr id="3" name="Content Placeholder 2"/>
          <p:cNvSpPr>
            <a:spLocks noGrp="1"/>
          </p:cNvSpPr>
          <p:nvPr>
            <p:ph idx="1"/>
          </p:nvPr>
        </p:nvSpPr>
        <p:spPr>
          <a:xfrm>
            <a:off x="6864824" y="2083276"/>
            <a:ext cx="4488975" cy="2264135"/>
          </a:xfrm>
        </p:spPr>
        <p:txBody>
          <a:bodyPr>
            <a:noAutofit/>
          </a:bodyPr>
          <a:lstStyle/>
          <a:p>
            <a:r>
              <a:rPr lang="en-US" sz="1800" dirty="0"/>
              <a:t>American India Pale Ale is the most popular craft beer style</a:t>
            </a:r>
          </a:p>
          <a:p>
            <a:r>
              <a:rPr lang="en-US" sz="1800" dirty="0"/>
              <a:t>American Pale Ale second most popular; steadily increasing</a:t>
            </a:r>
            <a:br>
              <a:rPr lang="en-US" sz="1800" dirty="0"/>
            </a:br>
            <a:endParaRPr lang="en-US" sz="1800" dirty="0"/>
          </a:p>
        </p:txBody>
      </p:sp>
      <p:pic>
        <p:nvPicPr>
          <p:cNvPr id="4" name="Picture 3"/>
          <p:cNvPicPr>
            <a:picLocks noChangeAspect="1"/>
          </p:cNvPicPr>
          <p:nvPr/>
        </p:nvPicPr>
        <p:blipFill>
          <a:blip r:embed="rId2"/>
          <a:stretch>
            <a:fillRect/>
          </a:stretch>
        </p:blipFill>
        <p:spPr>
          <a:xfrm>
            <a:off x="838200" y="1619249"/>
            <a:ext cx="5153167" cy="4400457"/>
          </a:xfrm>
          <a:prstGeom prst="rect">
            <a:avLst/>
          </a:prstGeom>
        </p:spPr>
      </p:pic>
    </p:spTree>
    <p:extLst>
      <p:ext uri="{BB962C8B-B14F-4D97-AF65-F5344CB8AC3E}">
        <p14:creationId xmlns:p14="http://schemas.microsoft.com/office/powerpoint/2010/main" val="47077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a:xfrm>
            <a:off x="838200" y="1653096"/>
            <a:ext cx="10515600" cy="4202272"/>
          </a:xfrm>
        </p:spPr>
        <p:txBody>
          <a:bodyPr>
            <a:normAutofit/>
          </a:bodyPr>
          <a:lstStyle/>
          <a:p>
            <a:r>
              <a:rPr lang="en-US" dirty="0"/>
              <a:t>Re-entry into the craft beer market at the mid-scale level</a:t>
            </a:r>
          </a:p>
          <a:p>
            <a:r>
              <a:rPr lang="en-US" dirty="0"/>
              <a:t>Product development geared towards American Pale Ales</a:t>
            </a:r>
          </a:p>
          <a:p>
            <a:pPr lvl="1"/>
            <a:r>
              <a:rPr lang="en-US" dirty="0"/>
              <a:t>Market saturated with American IPAs</a:t>
            </a:r>
          </a:p>
          <a:p>
            <a:pPr lvl="2"/>
            <a:r>
              <a:rPr lang="en-US" dirty="0"/>
              <a:t>Sierra Nevada significant market leader and current strategy focused on increasing market share</a:t>
            </a:r>
          </a:p>
          <a:p>
            <a:pPr lvl="2"/>
            <a:r>
              <a:rPr lang="en-US" dirty="0"/>
              <a:t>Extremely competitive and difficult for new beers to gain market share  </a:t>
            </a:r>
          </a:p>
          <a:p>
            <a:pPr lvl="1"/>
            <a:r>
              <a:rPr lang="en-US" dirty="0"/>
              <a:t>American Pale Ales continue to gain popularity </a:t>
            </a:r>
          </a:p>
          <a:p>
            <a:pPr lvl="2"/>
            <a:r>
              <a:rPr lang="en-US" dirty="0"/>
              <a:t>Crafters experiment with local ingredients to push flavor profile boundaries</a:t>
            </a:r>
          </a:p>
          <a:p>
            <a:pPr lvl="2"/>
            <a:r>
              <a:rPr lang="en-US" dirty="0"/>
              <a:t>Consumers gravitating towards the wide array of interesting and complex flavors, supporting small/mid size batch processing</a:t>
            </a:r>
          </a:p>
        </p:txBody>
      </p:sp>
    </p:spTree>
    <p:extLst>
      <p:ext uri="{BB962C8B-B14F-4D97-AF65-F5344CB8AC3E}">
        <p14:creationId xmlns:p14="http://schemas.microsoft.com/office/powerpoint/2010/main" val="111937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a:xfrm>
            <a:off x="838200" y="1653096"/>
            <a:ext cx="10515600" cy="2373472"/>
          </a:xfrm>
        </p:spPr>
        <p:txBody>
          <a:bodyPr>
            <a:normAutofit lnSpcReduction="10000"/>
          </a:bodyPr>
          <a:lstStyle/>
          <a:p>
            <a:r>
              <a:rPr lang="en-US" dirty="0"/>
              <a:t>Focus on the Midwest Region. Western market saturated.</a:t>
            </a:r>
          </a:p>
          <a:p>
            <a:r>
              <a:rPr lang="en-US" dirty="0"/>
              <a:t>Existing brewery locations:  Ohio and Missouri</a:t>
            </a:r>
          </a:p>
          <a:p>
            <a:r>
              <a:rPr lang="en-US" dirty="0"/>
              <a:t>Ideal market based on craft beer economic impact statistics and potential market growth</a:t>
            </a:r>
          </a:p>
          <a:p>
            <a:r>
              <a:rPr lang="en-US" dirty="0"/>
              <a:t>Key states in the region</a:t>
            </a:r>
          </a:p>
          <a:p>
            <a:pPr marL="0" indent="0">
              <a:buNone/>
            </a:pPr>
            <a:endParaRPr lang="en-US" dirty="0"/>
          </a:p>
        </p:txBody>
      </p:sp>
      <p:pic>
        <p:nvPicPr>
          <p:cNvPr id="4" name="Picture 3"/>
          <p:cNvPicPr>
            <a:picLocks noChangeAspect="1"/>
          </p:cNvPicPr>
          <p:nvPr/>
        </p:nvPicPr>
        <p:blipFill>
          <a:blip r:embed="rId2"/>
          <a:stretch>
            <a:fillRect/>
          </a:stretch>
        </p:blipFill>
        <p:spPr>
          <a:xfrm>
            <a:off x="5041919" y="4026568"/>
            <a:ext cx="5509088" cy="2070100"/>
          </a:xfrm>
          <a:prstGeom prst="rect">
            <a:avLst/>
          </a:prstGeom>
        </p:spPr>
      </p:pic>
    </p:spTree>
    <p:extLst>
      <p:ext uri="{BB962C8B-B14F-4D97-AF65-F5344CB8AC3E}">
        <p14:creationId xmlns:p14="http://schemas.microsoft.com/office/powerpoint/2010/main" val="232800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Organic Growth:  Craft Brewery Site - Illinois</a:t>
            </a:r>
          </a:p>
        </p:txBody>
      </p:sp>
      <p:sp>
        <p:nvSpPr>
          <p:cNvPr id="3" name="Content Placeholder 2"/>
          <p:cNvSpPr>
            <a:spLocks noGrp="1"/>
          </p:cNvSpPr>
          <p:nvPr>
            <p:ph idx="1"/>
          </p:nvPr>
        </p:nvSpPr>
        <p:spPr>
          <a:xfrm>
            <a:off x="838200" y="1653096"/>
            <a:ext cx="10515600" cy="4351338"/>
          </a:xfrm>
        </p:spPr>
        <p:txBody>
          <a:bodyPr>
            <a:normAutofit/>
          </a:bodyPr>
          <a:lstStyle/>
          <a:p>
            <a:r>
              <a:rPr lang="en-US" dirty="0"/>
              <a:t>Ranked 8 for economic impact of craft beer market</a:t>
            </a:r>
          </a:p>
          <a:p>
            <a:r>
              <a:rPr lang="en-US" dirty="0"/>
              <a:t>Proximity for sourcing fresh hops from the Pacific Northwest (preferred consumer flavor profile)</a:t>
            </a:r>
          </a:p>
          <a:p>
            <a:r>
              <a:rPr lang="en-US" dirty="0"/>
              <a:t>Ideal location for serving Michigan, Wisconsin and Minnesota</a:t>
            </a:r>
          </a:p>
          <a:p>
            <a:r>
              <a:rPr lang="en-US" dirty="0"/>
              <a:t>Potential Ingredient economy of scale with Missouri brewery</a:t>
            </a:r>
          </a:p>
          <a:p>
            <a:r>
              <a:rPr lang="en-US" dirty="0"/>
              <a:t>Utilize Missouri’s distribution network</a:t>
            </a:r>
          </a:p>
          <a:p>
            <a:r>
              <a:rPr lang="en-US" dirty="0"/>
              <a:t>Future growth potential into the Eastern Region via Ohio brewery and distribution network  </a:t>
            </a:r>
          </a:p>
          <a:p>
            <a:r>
              <a:rPr lang="en-US" dirty="0"/>
              <a:t>Requires sourcing a Master Brewer from the craft brew world</a:t>
            </a:r>
          </a:p>
          <a:p>
            <a:endParaRPr lang="en-US" dirty="0"/>
          </a:p>
          <a:p>
            <a:endParaRPr lang="en-US" dirty="0"/>
          </a:p>
          <a:p>
            <a:endParaRPr lang="en-US" dirty="0"/>
          </a:p>
        </p:txBody>
      </p:sp>
    </p:spTree>
    <p:extLst>
      <p:ext uri="{BB962C8B-B14F-4D97-AF65-F5344CB8AC3E}">
        <p14:creationId xmlns:p14="http://schemas.microsoft.com/office/powerpoint/2010/main" val="76153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Selective M&amp;A:  Regional Acquisition Western Region</a:t>
            </a:r>
          </a:p>
        </p:txBody>
      </p:sp>
      <p:sp>
        <p:nvSpPr>
          <p:cNvPr id="3" name="Content Placeholder 2"/>
          <p:cNvSpPr>
            <a:spLocks noGrp="1"/>
          </p:cNvSpPr>
          <p:nvPr>
            <p:ph idx="1"/>
          </p:nvPr>
        </p:nvSpPr>
        <p:spPr/>
        <p:txBody>
          <a:bodyPr>
            <a:normAutofit/>
          </a:bodyPr>
          <a:lstStyle/>
          <a:p>
            <a:pPr marL="0" indent="0">
              <a:buNone/>
            </a:pPr>
            <a:r>
              <a:rPr lang="en-US" dirty="0"/>
              <a:t>Anderson Valley Brewing Company &amp; Tap Room - Boonville, CA</a:t>
            </a:r>
          </a:p>
          <a:p>
            <a:r>
              <a:rPr lang="en-US" dirty="0"/>
              <a:t>Founded in 1987 with a 10 barrel </a:t>
            </a:r>
            <a:r>
              <a:rPr lang="en-US" dirty="0" err="1"/>
              <a:t>brewhouse</a:t>
            </a:r>
            <a:r>
              <a:rPr lang="en-US" dirty="0"/>
              <a:t>. </a:t>
            </a:r>
          </a:p>
          <a:p>
            <a:r>
              <a:rPr lang="en-US" dirty="0"/>
              <a:t>Expansion in 1996 to 26 acre property.  Includes a 100-barrel </a:t>
            </a:r>
            <a:r>
              <a:rPr lang="en-US" dirty="0" err="1"/>
              <a:t>brewhouse</a:t>
            </a:r>
            <a:r>
              <a:rPr lang="en-US" dirty="0"/>
              <a:t>, tasting room, beer garden, and the first 18-hole disc golf course ever to be built at a brewery.</a:t>
            </a:r>
          </a:p>
          <a:p>
            <a:r>
              <a:rPr lang="en-US" dirty="0"/>
              <a:t>Hand crafted Ales and Lagers</a:t>
            </a:r>
          </a:p>
          <a:p>
            <a:r>
              <a:rPr lang="en-US" dirty="0"/>
              <a:t>2011 – exclusive partnership with Wild Turkey Bourbon to develop a line of bourbon barrel aged-beers.</a:t>
            </a:r>
          </a:p>
        </p:txBody>
      </p:sp>
      <p:sp>
        <p:nvSpPr>
          <p:cNvPr id="4" name="Rectangle 3"/>
          <p:cNvSpPr/>
          <p:nvPr/>
        </p:nvSpPr>
        <p:spPr>
          <a:xfrm>
            <a:off x="8984427" y="6176963"/>
            <a:ext cx="1503938" cy="307777"/>
          </a:xfrm>
          <a:prstGeom prst="rect">
            <a:avLst/>
          </a:prstGeom>
        </p:spPr>
        <p:txBody>
          <a:bodyPr wrap="none">
            <a:spAutoFit/>
          </a:bodyPr>
          <a:lstStyle/>
          <a:p>
            <a:r>
              <a:rPr lang="en-US" sz="1400" i="1" dirty="0"/>
              <a:t>https://avbc.com/</a:t>
            </a:r>
          </a:p>
        </p:txBody>
      </p:sp>
    </p:spTree>
    <p:extLst>
      <p:ext uri="{BB962C8B-B14F-4D97-AF65-F5344CB8AC3E}">
        <p14:creationId xmlns:p14="http://schemas.microsoft.com/office/powerpoint/2010/main" val="3527954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00000"/>
              </a:lnSpc>
              <a:buNone/>
            </a:pPr>
            <a:r>
              <a:rPr lang="en-US" dirty="0"/>
              <a:t>We appreciate the opportunity to partner with you on this critical endeavor. The detailed report of our analysis has been emailed.</a:t>
            </a:r>
          </a:p>
          <a:p>
            <a:pPr marL="0" indent="0">
              <a:lnSpc>
                <a:spcPct val="100000"/>
              </a:lnSpc>
              <a:buNone/>
            </a:pPr>
            <a:endParaRPr lang="en-US" dirty="0"/>
          </a:p>
          <a:p>
            <a:pPr marL="0" indent="0">
              <a:lnSpc>
                <a:spcPct val="100000"/>
              </a:lnSpc>
              <a:buNone/>
            </a:pPr>
            <a:r>
              <a:rPr lang="en-US" dirty="0"/>
              <a:t>If you have additional questions feel free to contact us:</a:t>
            </a:r>
          </a:p>
          <a:p>
            <a:pPr marL="0" indent="0" algn="ctr">
              <a:buNone/>
            </a:pPr>
            <a:r>
              <a:rPr lang="en-US" dirty="0"/>
              <a:t> </a:t>
            </a:r>
            <a:r>
              <a:rPr lang="en-US" dirty="0">
                <a:hlinkClick r:id="rId2"/>
              </a:rPr>
              <a:t>leliasen@mail.smu.edu</a:t>
            </a:r>
            <a:endParaRPr lang="en-US" dirty="0"/>
          </a:p>
          <a:p>
            <a:pPr marL="0" indent="0" algn="ctr">
              <a:buNone/>
            </a:pPr>
            <a:r>
              <a:rPr lang="en-US" dirty="0">
                <a:hlinkClick r:id="rId3"/>
              </a:rPr>
              <a:t>lzheng@mail.smu.edu</a:t>
            </a:r>
            <a:endParaRPr lang="en-US" dirty="0"/>
          </a:p>
          <a:p>
            <a:pPr marL="0" indent="0">
              <a:buNone/>
            </a:pPr>
            <a:endParaRPr lang="en-US" dirty="0"/>
          </a:p>
        </p:txBody>
      </p:sp>
    </p:spTree>
    <p:extLst>
      <p:ext uri="{BB962C8B-B14F-4D97-AF65-F5344CB8AC3E}">
        <p14:creationId xmlns:p14="http://schemas.microsoft.com/office/powerpoint/2010/main" val="395980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Budweiser – Current Outlook</a:t>
            </a:r>
          </a:p>
        </p:txBody>
      </p:sp>
      <p:sp>
        <p:nvSpPr>
          <p:cNvPr id="6" name="Content Placeholder 2"/>
          <p:cNvSpPr>
            <a:spLocks noGrp="1"/>
          </p:cNvSpPr>
          <p:nvPr>
            <p:ph idx="1"/>
          </p:nvPr>
        </p:nvSpPr>
        <p:spPr>
          <a:xfrm>
            <a:off x="1695450" y="4749407"/>
            <a:ext cx="8639397" cy="1970370"/>
          </a:xfrm>
        </p:spPr>
        <p:txBody>
          <a:bodyPr>
            <a:noAutofit/>
          </a:bodyPr>
          <a:lstStyle/>
          <a:p>
            <a:r>
              <a:rPr lang="en-US" sz="1600" dirty="0"/>
              <a:t>Top-line growth below initial expectations</a:t>
            </a:r>
          </a:p>
          <a:p>
            <a:r>
              <a:rPr lang="en-US" sz="1600" dirty="0"/>
              <a:t>Volumes under pressure from a softer industry and segment shift mix within beer</a:t>
            </a:r>
          </a:p>
          <a:p>
            <a:r>
              <a:rPr lang="en-US" sz="1600" dirty="0"/>
              <a:t>Growth opportunity focused on category expansion framework</a:t>
            </a:r>
          </a:p>
          <a:p>
            <a:r>
              <a:rPr lang="en-US" sz="1600" dirty="0"/>
              <a:t>Capital Allocation Objectives:</a:t>
            </a:r>
          </a:p>
          <a:p>
            <a:pPr lvl="1"/>
            <a:r>
              <a:rPr lang="en-US" sz="1600" dirty="0"/>
              <a:t>Organic growth</a:t>
            </a:r>
          </a:p>
          <a:p>
            <a:pPr lvl="1"/>
            <a:r>
              <a:rPr lang="en-US" sz="1600" dirty="0"/>
              <a:t>Selective M&amp;A</a:t>
            </a:r>
          </a:p>
        </p:txBody>
      </p:sp>
      <p:pic>
        <p:nvPicPr>
          <p:cNvPr id="3" name="Picture 2"/>
          <p:cNvPicPr>
            <a:picLocks noChangeAspect="1"/>
          </p:cNvPicPr>
          <p:nvPr/>
        </p:nvPicPr>
        <p:blipFill>
          <a:blip r:embed="rId2"/>
          <a:stretch>
            <a:fillRect/>
          </a:stretch>
        </p:blipFill>
        <p:spPr>
          <a:xfrm>
            <a:off x="1695450" y="1443790"/>
            <a:ext cx="8801100" cy="3248025"/>
          </a:xfrm>
          <a:prstGeom prst="rect">
            <a:avLst/>
          </a:prstGeom>
        </p:spPr>
      </p:pic>
      <p:sp>
        <p:nvSpPr>
          <p:cNvPr id="7" name="Rectangle 6"/>
          <p:cNvSpPr/>
          <p:nvPr/>
        </p:nvSpPr>
        <p:spPr>
          <a:xfrm>
            <a:off x="6015148" y="6319667"/>
            <a:ext cx="6096000" cy="400110"/>
          </a:xfrm>
          <a:prstGeom prst="rect">
            <a:avLst/>
          </a:prstGeom>
        </p:spPr>
        <p:txBody>
          <a:bodyPr>
            <a:spAutoFit/>
          </a:bodyPr>
          <a:lstStyle/>
          <a:p>
            <a:r>
              <a:rPr lang="en-US" sz="1000" i="1" dirty="0"/>
              <a:t>https://www.ab-inbev.com/content/dam/universaltemplate/ab-inbev/investors/reports-and-filings/quaterly-reports/2018/10/AB%20InBev%203Q18%20Results%20Presentation.pdf</a:t>
            </a:r>
          </a:p>
        </p:txBody>
      </p:sp>
    </p:spTree>
    <p:extLst>
      <p:ext uri="{BB962C8B-B14F-4D97-AF65-F5344CB8AC3E}">
        <p14:creationId xmlns:p14="http://schemas.microsoft.com/office/powerpoint/2010/main" val="265697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United States Craft Beer Market</a:t>
            </a:r>
          </a:p>
        </p:txBody>
      </p:sp>
      <p:pic>
        <p:nvPicPr>
          <p:cNvPr id="4" name="Picture 3"/>
          <p:cNvPicPr>
            <a:picLocks noChangeAspect="1"/>
          </p:cNvPicPr>
          <p:nvPr/>
        </p:nvPicPr>
        <p:blipFill>
          <a:blip r:embed="rId2"/>
          <a:stretch>
            <a:fillRect/>
          </a:stretch>
        </p:blipFill>
        <p:spPr>
          <a:xfrm>
            <a:off x="774402" y="1567760"/>
            <a:ext cx="6481262" cy="4543425"/>
          </a:xfrm>
          <a:prstGeom prst="rect">
            <a:avLst/>
          </a:prstGeom>
        </p:spPr>
      </p:pic>
      <p:pic>
        <p:nvPicPr>
          <p:cNvPr id="5" name="Picture 4"/>
          <p:cNvPicPr/>
          <p:nvPr/>
        </p:nvPicPr>
        <p:blipFill>
          <a:blip r:embed="rId3"/>
          <a:stretch>
            <a:fillRect/>
          </a:stretch>
        </p:blipFill>
        <p:spPr>
          <a:xfrm>
            <a:off x="7255664" y="2945218"/>
            <a:ext cx="4467003" cy="2124740"/>
          </a:xfrm>
          <a:prstGeom prst="rect">
            <a:avLst/>
          </a:prstGeom>
        </p:spPr>
      </p:pic>
      <p:sp>
        <p:nvSpPr>
          <p:cNvPr id="3" name="Rectangle 2"/>
          <p:cNvSpPr/>
          <p:nvPr/>
        </p:nvSpPr>
        <p:spPr>
          <a:xfrm>
            <a:off x="1781855" y="6235155"/>
            <a:ext cx="2348720" cy="261610"/>
          </a:xfrm>
          <a:prstGeom prst="rect">
            <a:avLst/>
          </a:prstGeom>
        </p:spPr>
        <p:txBody>
          <a:bodyPr wrap="none">
            <a:spAutoFit/>
          </a:bodyPr>
          <a:lstStyle/>
          <a:p>
            <a:r>
              <a:rPr lang="en-US" sz="1100" i="1" dirty="0"/>
              <a:t>https://www.brewersassociation.org/</a:t>
            </a:r>
          </a:p>
        </p:txBody>
      </p:sp>
    </p:spTree>
    <p:extLst>
      <p:ext uri="{BB962C8B-B14F-4D97-AF65-F5344CB8AC3E}">
        <p14:creationId xmlns:p14="http://schemas.microsoft.com/office/powerpoint/2010/main" val="326274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 Beer Breweries Per Capita</a:t>
            </a:r>
          </a:p>
        </p:txBody>
      </p:sp>
      <p:pic>
        <p:nvPicPr>
          <p:cNvPr id="5" name="Picture 4"/>
          <p:cNvPicPr>
            <a:picLocks noChangeAspect="1"/>
          </p:cNvPicPr>
          <p:nvPr/>
        </p:nvPicPr>
        <p:blipFill>
          <a:blip r:embed="rId2"/>
          <a:stretch>
            <a:fillRect/>
          </a:stretch>
        </p:blipFill>
        <p:spPr>
          <a:xfrm>
            <a:off x="1330587" y="1443790"/>
            <a:ext cx="7443537" cy="5242134"/>
          </a:xfrm>
          <a:prstGeom prst="rect">
            <a:avLst/>
          </a:prstGeom>
        </p:spPr>
      </p:pic>
      <p:sp>
        <p:nvSpPr>
          <p:cNvPr id="7" name="Rectangle 6"/>
          <p:cNvSpPr/>
          <p:nvPr/>
        </p:nvSpPr>
        <p:spPr>
          <a:xfrm>
            <a:off x="8737783" y="5702831"/>
            <a:ext cx="1425390" cy="230832"/>
          </a:xfrm>
          <a:prstGeom prst="rect">
            <a:avLst/>
          </a:prstGeom>
        </p:spPr>
        <p:txBody>
          <a:bodyPr wrap="none">
            <a:spAutoFit/>
          </a:bodyPr>
          <a:lstStyle/>
          <a:p>
            <a:r>
              <a:rPr lang="en-US" sz="900" b="0" i="1" dirty="0">
                <a:solidFill>
                  <a:srgbClr val="3D3626"/>
                </a:solidFill>
                <a:effectLst/>
                <a:latin typeface="proxima-nova-extra-condensed"/>
              </a:rPr>
              <a:t>*per 100,000 21+ Adults</a:t>
            </a:r>
            <a:endParaRPr lang="en-US" sz="900" i="1" dirty="0"/>
          </a:p>
        </p:txBody>
      </p:sp>
      <p:pic>
        <p:nvPicPr>
          <p:cNvPr id="4" name="Picture 3"/>
          <p:cNvPicPr>
            <a:picLocks noChangeAspect="1"/>
          </p:cNvPicPr>
          <p:nvPr/>
        </p:nvPicPr>
        <p:blipFill>
          <a:blip r:embed="rId3"/>
          <a:stretch>
            <a:fillRect/>
          </a:stretch>
        </p:blipFill>
        <p:spPr>
          <a:xfrm>
            <a:off x="8774124" y="3082677"/>
            <a:ext cx="2066324" cy="2598943"/>
          </a:xfrm>
          <a:prstGeom prst="rect">
            <a:avLst/>
          </a:prstGeom>
        </p:spPr>
      </p:pic>
    </p:spTree>
    <p:extLst>
      <p:ext uri="{BB962C8B-B14F-4D97-AF65-F5344CB8AC3E}">
        <p14:creationId xmlns:p14="http://schemas.microsoft.com/office/powerpoint/2010/main" val="364309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3649" y="1337145"/>
            <a:ext cx="7912084" cy="5535333"/>
          </a:xfrm>
          <a:prstGeom prst="rect">
            <a:avLst/>
          </a:prstGeom>
        </p:spPr>
      </p:pic>
      <p:sp>
        <p:nvSpPr>
          <p:cNvPr id="2" name="Title 1"/>
          <p:cNvSpPr>
            <a:spLocks noGrp="1"/>
          </p:cNvSpPr>
          <p:nvPr>
            <p:ph type="title"/>
          </p:nvPr>
        </p:nvSpPr>
        <p:spPr/>
        <p:txBody>
          <a:bodyPr/>
          <a:lstStyle/>
          <a:p>
            <a:r>
              <a:rPr lang="en-US" dirty="0"/>
              <a:t>Economic Impact (M$)</a:t>
            </a:r>
          </a:p>
        </p:txBody>
      </p:sp>
      <p:sp>
        <p:nvSpPr>
          <p:cNvPr id="5" name="Rectangle 4"/>
          <p:cNvSpPr/>
          <p:nvPr/>
        </p:nvSpPr>
        <p:spPr>
          <a:xfrm>
            <a:off x="1353649" y="6337990"/>
            <a:ext cx="2031325" cy="230832"/>
          </a:xfrm>
          <a:prstGeom prst="rect">
            <a:avLst/>
          </a:prstGeom>
        </p:spPr>
        <p:txBody>
          <a:bodyPr wrap="none">
            <a:spAutoFit/>
          </a:bodyPr>
          <a:lstStyle/>
          <a:p>
            <a:r>
              <a:rPr lang="en-US" sz="900" b="0" i="1" dirty="0">
                <a:solidFill>
                  <a:srgbClr val="3D3626"/>
                </a:solidFill>
                <a:effectLst/>
                <a:latin typeface="Arial" panose="020B0604020202020204" pitchFamily="34" charset="0"/>
              </a:rPr>
              <a:t>*Economic impact data is from 2016</a:t>
            </a:r>
            <a:endParaRPr lang="en-US" sz="900" i="1" dirty="0"/>
          </a:p>
        </p:txBody>
      </p:sp>
      <p:pic>
        <p:nvPicPr>
          <p:cNvPr id="7" name="Picture 6"/>
          <p:cNvPicPr>
            <a:picLocks noChangeAspect="1"/>
          </p:cNvPicPr>
          <p:nvPr/>
        </p:nvPicPr>
        <p:blipFill>
          <a:blip r:embed="rId3"/>
          <a:stretch>
            <a:fillRect/>
          </a:stretch>
        </p:blipFill>
        <p:spPr>
          <a:xfrm>
            <a:off x="9057697" y="3436883"/>
            <a:ext cx="2096985" cy="2637508"/>
          </a:xfrm>
          <a:prstGeom prst="rect">
            <a:avLst/>
          </a:prstGeom>
        </p:spPr>
      </p:pic>
    </p:spTree>
    <p:extLst>
      <p:ext uri="{BB962C8B-B14F-4D97-AF65-F5344CB8AC3E}">
        <p14:creationId xmlns:p14="http://schemas.microsoft.com/office/powerpoint/2010/main" val="3500468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966068" y="1458081"/>
            <a:ext cx="8663831" cy="5386701"/>
          </a:xfrm>
          <a:prstGeom prst="rect">
            <a:avLst/>
          </a:prstGeom>
        </p:spPr>
      </p:pic>
      <p:sp>
        <p:nvSpPr>
          <p:cNvPr id="2" name="Title 1"/>
          <p:cNvSpPr>
            <a:spLocks noGrp="1"/>
          </p:cNvSpPr>
          <p:nvPr>
            <p:ph type="title"/>
          </p:nvPr>
        </p:nvSpPr>
        <p:spPr/>
        <p:txBody>
          <a:bodyPr/>
          <a:lstStyle/>
          <a:p>
            <a:r>
              <a:rPr lang="en-US" dirty="0"/>
              <a:t>Consumer Preferences – ABV / IBU</a:t>
            </a:r>
          </a:p>
        </p:txBody>
      </p:sp>
    </p:spTree>
    <p:extLst>
      <p:ext uri="{BB962C8B-B14F-4D97-AF65-F5344CB8AC3E}">
        <p14:creationId xmlns:p14="http://schemas.microsoft.com/office/powerpoint/2010/main" val="332403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Preferences – ABV / IBU</a:t>
            </a:r>
          </a:p>
        </p:txBody>
      </p:sp>
      <p:pic>
        <p:nvPicPr>
          <p:cNvPr id="4" name="Picture 3"/>
          <p:cNvPicPr>
            <a:picLocks noChangeAspect="1"/>
          </p:cNvPicPr>
          <p:nvPr/>
        </p:nvPicPr>
        <p:blipFill>
          <a:blip r:embed="rId2"/>
          <a:stretch>
            <a:fillRect/>
          </a:stretch>
        </p:blipFill>
        <p:spPr>
          <a:xfrm>
            <a:off x="4509443" y="1440546"/>
            <a:ext cx="3474493" cy="2525335"/>
          </a:xfrm>
          <a:prstGeom prst="rect">
            <a:avLst/>
          </a:prstGeom>
        </p:spPr>
      </p:pic>
      <p:pic>
        <p:nvPicPr>
          <p:cNvPr id="5" name="Picture 4"/>
          <p:cNvPicPr>
            <a:picLocks noChangeAspect="1"/>
          </p:cNvPicPr>
          <p:nvPr/>
        </p:nvPicPr>
        <p:blipFill>
          <a:blip r:embed="rId3"/>
          <a:stretch>
            <a:fillRect/>
          </a:stretch>
        </p:blipFill>
        <p:spPr>
          <a:xfrm>
            <a:off x="8250074" y="1454191"/>
            <a:ext cx="3508480" cy="2511689"/>
          </a:xfrm>
          <a:prstGeom prst="rect">
            <a:avLst/>
          </a:prstGeom>
        </p:spPr>
      </p:pic>
      <p:sp>
        <p:nvSpPr>
          <p:cNvPr id="6" name="Content Placeholder 2"/>
          <p:cNvSpPr>
            <a:spLocks noGrp="1"/>
          </p:cNvSpPr>
          <p:nvPr>
            <p:ph idx="1"/>
          </p:nvPr>
        </p:nvSpPr>
        <p:spPr>
          <a:xfrm>
            <a:off x="1473958" y="4276534"/>
            <a:ext cx="10002671" cy="1892254"/>
          </a:xfrm>
        </p:spPr>
        <p:txBody>
          <a:bodyPr>
            <a:normAutofit/>
          </a:bodyPr>
          <a:lstStyle/>
          <a:p>
            <a:r>
              <a:rPr lang="en-US" sz="1600" dirty="0"/>
              <a:t>Consumers tend to favor beers with lower alcohol content</a:t>
            </a:r>
          </a:p>
          <a:p>
            <a:r>
              <a:rPr lang="en-US" sz="1600" dirty="0"/>
              <a:t>Taste preferences gravitate towards beers with bitterness ratings below the average of 42.7</a:t>
            </a:r>
          </a:p>
          <a:p>
            <a:r>
              <a:rPr lang="en-US" sz="1600" dirty="0"/>
              <a:t>Those that prefer higher IBU, fall in the preference range of 60 – 75 IBUs</a:t>
            </a:r>
          </a:p>
          <a:p>
            <a:r>
              <a:rPr lang="en-US" sz="1600" dirty="0"/>
              <a:t>A positive linear relationship exists between bitterness and alcohol content and clustering mirrors the histograms heavier clustering is evident at the mix of .06 ABV and 40 IBUs.  Linear regression results indicates the relationship between ABV and IBU is statistically significant.</a:t>
            </a:r>
            <a:endParaRPr lang="en-US" sz="1800" dirty="0"/>
          </a:p>
          <a:p>
            <a:endParaRPr lang="en-US" sz="1400" dirty="0"/>
          </a:p>
        </p:txBody>
      </p:sp>
      <p:pic>
        <p:nvPicPr>
          <p:cNvPr id="7" name="Picture 6"/>
          <p:cNvPicPr>
            <a:picLocks noChangeAspect="1"/>
          </p:cNvPicPr>
          <p:nvPr/>
        </p:nvPicPr>
        <p:blipFill>
          <a:blip r:embed="rId4"/>
          <a:stretch>
            <a:fillRect/>
          </a:stretch>
        </p:blipFill>
        <p:spPr>
          <a:xfrm>
            <a:off x="1008421" y="1481727"/>
            <a:ext cx="3433106" cy="2468387"/>
          </a:xfrm>
          <a:prstGeom prst="rect">
            <a:avLst/>
          </a:prstGeom>
        </p:spPr>
      </p:pic>
    </p:spTree>
    <p:extLst>
      <p:ext uri="{BB962C8B-B14F-4D97-AF65-F5344CB8AC3E}">
        <p14:creationId xmlns:p14="http://schemas.microsoft.com/office/powerpoint/2010/main" val="27503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United States Craft Beer Market</a:t>
            </a:r>
          </a:p>
        </p:txBody>
      </p:sp>
      <p:pic>
        <p:nvPicPr>
          <p:cNvPr id="5" name="Picture 4"/>
          <p:cNvPicPr>
            <a:picLocks noChangeAspect="1"/>
          </p:cNvPicPr>
          <p:nvPr/>
        </p:nvPicPr>
        <p:blipFill>
          <a:blip r:embed="rId2"/>
          <a:stretch>
            <a:fillRect/>
          </a:stretch>
        </p:blipFill>
        <p:spPr>
          <a:xfrm>
            <a:off x="838199" y="1511254"/>
            <a:ext cx="5188625" cy="4546961"/>
          </a:xfrm>
          <a:prstGeom prst="rect">
            <a:avLst/>
          </a:prstGeom>
        </p:spPr>
      </p:pic>
      <p:pic>
        <p:nvPicPr>
          <p:cNvPr id="7" name="Picture 6"/>
          <p:cNvPicPr>
            <a:picLocks noChangeAspect="1"/>
          </p:cNvPicPr>
          <p:nvPr/>
        </p:nvPicPr>
        <p:blipFill>
          <a:blip r:embed="rId3"/>
          <a:stretch>
            <a:fillRect/>
          </a:stretch>
        </p:blipFill>
        <p:spPr>
          <a:xfrm>
            <a:off x="5977789" y="1486073"/>
            <a:ext cx="5188625" cy="4491646"/>
          </a:xfrm>
          <a:prstGeom prst="rect">
            <a:avLst/>
          </a:prstGeom>
        </p:spPr>
      </p:pic>
      <p:pic>
        <p:nvPicPr>
          <p:cNvPr id="6" name="Picture 5"/>
          <p:cNvPicPr>
            <a:picLocks noChangeAspect="1"/>
          </p:cNvPicPr>
          <p:nvPr/>
        </p:nvPicPr>
        <p:blipFill>
          <a:blip r:embed="rId4"/>
          <a:stretch>
            <a:fillRect/>
          </a:stretch>
        </p:blipFill>
        <p:spPr>
          <a:xfrm>
            <a:off x="8269750" y="2125032"/>
            <a:ext cx="3084050" cy="2460388"/>
          </a:xfrm>
          <a:prstGeom prst="rect">
            <a:avLst/>
          </a:prstGeom>
        </p:spPr>
      </p:pic>
    </p:spTree>
    <p:extLst>
      <p:ext uri="{BB962C8B-B14F-4D97-AF65-F5344CB8AC3E}">
        <p14:creationId xmlns:p14="http://schemas.microsoft.com/office/powerpoint/2010/main" val="221791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Preference - Craft Beer Style</a:t>
            </a:r>
          </a:p>
        </p:txBody>
      </p:sp>
      <p:pic>
        <p:nvPicPr>
          <p:cNvPr id="5" name="Picture 4"/>
          <p:cNvPicPr>
            <a:picLocks noChangeAspect="1"/>
          </p:cNvPicPr>
          <p:nvPr/>
        </p:nvPicPr>
        <p:blipFill>
          <a:blip r:embed="rId2"/>
          <a:stretch>
            <a:fillRect/>
          </a:stretch>
        </p:blipFill>
        <p:spPr>
          <a:xfrm>
            <a:off x="1242585" y="1443790"/>
            <a:ext cx="9701463" cy="5177941"/>
          </a:xfrm>
          <a:prstGeom prst="rect">
            <a:avLst/>
          </a:prstGeom>
        </p:spPr>
      </p:pic>
    </p:spTree>
    <p:extLst>
      <p:ext uri="{BB962C8B-B14F-4D97-AF65-F5344CB8AC3E}">
        <p14:creationId xmlns:p14="http://schemas.microsoft.com/office/powerpoint/2010/main" val="1858258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TotalTime>
  <Words>553</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proxima-nova-extra-condensed</vt:lpstr>
      <vt:lpstr>Trebuchet MS</vt:lpstr>
      <vt:lpstr>Office Theme</vt:lpstr>
      <vt:lpstr>1_Office Theme</vt:lpstr>
      <vt:lpstr>US Craft Beer Market</vt:lpstr>
      <vt:lpstr>Budweiser – Current Outlook</vt:lpstr>
      <vt:lpstr>United States Craft Beer Market</vt:lpstr>
      <vt:lpstr>Craft Beer Breweries Per Capita</vt:lpstr>
      <vt:lpstr>Economic Impact (M$)</vt:lpstr>
      <vt:lpstr>Consumer Preferences – ABV / IBU</vt:lpstr>
      <vt:lpstr>Consumer Preferences – ABV / IBU</vt:lpstr>
      <vt:lpstr>United States Craft Beer Market</vt:lpstr>
      <vt:lpstr>Consumer Preference - Craft Beer Style</vt:lpstr>
      <vt:lpstr>Consumer Preference - Craft Beer Style</vt:lpstr>
      <vt:lpstr>Recommendation</vt:lpstr>
      <vt:lpstr>Recommendation</vt:lpstr>
      <vt:lpstr>Organic Growth:  Craft Brewery Site - Illinois</vt:lpstr>
      <vt:lpstr>Selective M&amp;A:  Regional Acquisition Western Region</vt:lpstr>
      <vt:lpstr>PowerPoint Presentation</vt:lpstr>
    </vt:vector>
  </TitlesOfParts>
  <Company>L'Oreal Americas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ELIASEN Linda</dc:creator>
  <cp:lastModifiedBy> </cp:lastModifiedBy>
  <cp:revision>71</cp:revision>
  <cp:lastPrinted>2019-02-26T16:43:15Z</cp:lastPrinted>
  <dcterms:created xsi:type="dcterms:W3CDTF">2019-02-25T14:34:52Z</dcterms:created>
  <dcterms:modified xsi:type="dcterms:W3CDTF">2019-03-02T20:46:48Z</dcterms:modified>
</cp:coreProperties>
</file>