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6" r:id="rId5"/>
    <p:sldId id="315" r:id="rId6"/>
    <p:sldId id="317" r:id="rId7"/>
    <p:sldId id="326" r:id="rId8"/>
    <p:sldId id="346" r:id="rId9"/>
    <p:sldId id="365" r:id="rId10"/>
    <p:sldId id="371" r:id="rId11"/>
    <p:sldId id="379" r:id="rId12"/>
    <p:sldId id="382" r:id="rId13"/>
    <p:sldId id="386" r:id="rId14"/>
    <p:sldId id="393" r:id="rId15"/>
    <p:sldId id="394" r:id="rId16"/>
    <p:sldId id="397" r:id="rId17"/>
    <p:sldId id="401" r:id="rId18"/>
    <p:sldId id="402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FB3-878C-48C2-8C7D-21F9269E0B92}" type="datetimeFigureOut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3EFA-D7B4-42C0-A4A1-6A6729E7549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59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4C6-9610-4EFF-A8CF-5CEBE7B27DC5}" type="datetimeFigureOut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D56-AA2F-4452-9FAC-B4C8D48F13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14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7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8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1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BB5C9-59A7-4770-B2AA-641F3C63B4C9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7ECEE-8444-4057-BCDC-70E869F964AE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0D32C-F99B-4264-B2F8-362A1230B523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72C39-303F-4AD1-B738-8E01CD1AAB10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CE47-D1E6-4DD8-AB34-2C9318886F0C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90BC9-279D-4310-92CE-1F5AE7EF8750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5801A-B430-401E-B5DD-10F987106A20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C21A69B-D4C2-4BD5-8B03-93209A425E14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14F60A-7B66-4829-887A-F663649423E8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3F65A44-474D-4549-A07C-6AAA0A9314B3}" type="datetime1">
              <a:rPr lang="fr-FR" noProof="0" smtClean="0"/>
              <a:t>24/04/2023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12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15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7DF2238-44CC-48CE-BE8E-83C86041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87" y="58271"/>
            <a:ext cx="2560650" cy="171007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5B97FE77-F413-411C-B2D2-158FFF15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9149379" cy="5372907"/>
          </a:xfrm>
        </p:spPr>
        <p:txBody>
          <a:bodyPr>
            <a:normAutofit/>
          </a:bodyPr>
          <a:lstStyle/>
          <a:p>
            <a:r>
              <a:rPr lang="fr-FR" b="1" i="0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Analysez des données de systèmes éducatifs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485819-0DD3-473C-BAE7-F1B58736C660}"/>
              </a:ext>
            </a:extLst>
          </p:cNvPr>
          <p:cNvSpPr txBox="1"/>
          <p:nvPr/>
        </p:nvSpPr>
        <p:spPr>
          <a:xfrm>
            <a:off x="6884894" y="366656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Laetdata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9C70C3-DF85-42A3-847F-47F1B0B2FFA7}"/>
              </a:ext>
            </a:extLst>
          </p:cNvPr>
          <p:cNvSpPr txBox="1"/>
          <p:nvPr/>
        </p:nvSpPr>
        <p:spPr>
          <a:xfrm>
            <a:off x="6965576" y="4446494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2- Formation Data </a:t>
            </a:r>
            <a:r>
              <a:rPr lang="fr-FR" dirty="0" err="1"/>
              <a:t>Scientist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F7EC8ED-CF11-487E-855D-6AC968B17D00}"/>
              </a:ext>
            </a:extLst>
          </p:cNvPr>
          <p:cNvSpPr txBox="1"/>
          <p:nvPr/>
        </p:nvSpPr>
        <p:spPr>
          <a:xfrm>
            <a:off x="6965576" y="4903694"/>
            <a:ext cx="34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7030A0"/>
                </a:solidFill>
              </a:rPr>
              <a:t>OpenClassrooms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33FE-5AA4-4BEF-93CB-0569F618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PROJECTION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F884E70-ECC4-485C-8B6C-B52FB34C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64" y="635635"/>
            <a:ext cx="1393031" cy="1101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97CC23A-D4B8-44F8-8B5A-500C0B4E0A03}"/>
              </a:ext>
            </a:extLst>
          </p:cNvPr>
          <p:cNvSpPr txBox="1"/>
          <p:nvPr/>
        </p:nvSpPr>
        <p:spPr>
          <a:xfrm>
            <a:off x="1619250" y="2076450"/>
            <a:ext cx="947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Pour chacun de ces pays, quelle sera l’évolution de ce potentiel de clients ?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751D4B-E020-418A-AD68-5EE16931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96" y="2011966"/>
            <a:ext cx="446554" cy="531719"/>
          </a:xfrm>
          <a:prstGeom prst="rect">
            <a:avLst/>
          </a:prstGeom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4E07828D-3D13-0242-BC54-43261A550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060701"/>
              </p:ext>
            </p:extLst>
          </p:nvPr>
        </p:nvGraphicFramePr>
        <p:xfrm>
          <a:off x="1924425" y="2543684"/>
          <a:ext cx="5204164" cy="339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4" imgW="6850440" imgH="5555160" progId="Paint.Picture">
                  <p:embed/>
                </p:oleObj>
              </mc:Choice>
              <mc:Fallback>
                <p:oleObj name="Image bitmap" r:id="rId4" imgW="6850440" imgH="555516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198DC6FB-8452-471F-ADB7-E34E539FD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4425" y="2543684"/>
                        <a:ext cx="5204164" cy="339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C825-E035-4A2A-8D4B-9411B53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MODELISATION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D6D7-BDD8-4E62-9D81-C0E0DED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Dans quels pays l'entreprise doit-elle opérer en priorité ?</a:t>
            </a:r>
          </a:p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4793B9B-210E-4C48-A4BA-3C8326E00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63" y="844998"/>
          <a:ext cx="1229834" cy="8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334120" imgH="3871080" progId="Paint.Picture">
                  <p:embed/>
                </p:oleObj>
              </mc:Choice>
              <mc:Fallback>
                <p:oleObj name="Image bitmap" r:id="rId2" imgW="5334120" imgH="387108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4793B9B-210E-4C48-A4BA-3C8326E00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363" y="844998"/>
                        <a:ext cx="1229834" cy="8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4BD28F-9814-4B43-BB5B-BE863DEF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6" y="2029895"/>
            <a:ext cx="446554" cy="5317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B0267B-C5A0-4A4F-9661-6A82346F7026}"/>
              </a:ext>
            </a:extLst>
          </p:cNvPr>
          <p:cNvSpPr txBox="1"/>
          <p:nvPr/>
        </p:nvSpPr>
        <p:spPr>
          <a:xfrm>
            <a:off x="1461247" y="2671482"/>
            <a:ext cx="9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651BA240-5E73-4728-9C46-F98DB705F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28041"/>
              </p:ext>
            </p:extLst>
          </p:nvPr>
        </p:nvGraphicFramePr>
        <p:xfrm>
          <a:off x="740709" y="2729994"/>
          <a:ext cx="4691903" cy="344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7124760" imgH="5387400" progId="Paint.Picture">
                  <p:embed/>
                </p:oleObj>
              </mc:Choice>
              <mc:Fallback>
                <p:oleObj name="Image bitmap" r:id="rId5" imgW="7124760" imgH="538740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51BA240-5E73-4728-9C46-F98DB705FD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709" y="2729994"/>
                        <a:ext cx="4691903" cy="3449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774EBED6-E2A8-468E-97C7-B9332FA84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53447"/>
              </p:ext>
            </p:extLst>
          </p:nvPr>
        </p:nvGraphicFramePr>
        <p:xfrm>
          <a:off x="5789183" y="2671482"/>
          <a:ext cx="5158068" cy="350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7124760" imgH="5356800" progId="Paint.Picture">
                  <p:embed/>
                </p:oleObj>
              </mc:Choice>
              <mc:Fallback>
                <p:oleObj name="Image bitmap" r:id="rId7" imgW="7124760" imgH="535680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774EBED6-E2A8-468E-97C7-B9332FA84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9183" y="2671482"/>
                        <a:ext cx="5158068" cy="350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08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C825-E035-4A2A-8D4B-9411B53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MODELISATION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D6D7-BDD8-4E62-9D81-C0E0DED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Dans quels pays l'entreprise doit-elle opérer en priorité ?</a:t>
            </a:r>
          </a:p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4793B9B-210E-4C48-A4BA-3C8326E00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63" y="844998"/>
          <a:ext cx="1229834" cy="8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334120" imgH="3871080" progId="Paint.Picture">
                  <p:embed/>
                </p:oleObj>
              </mc:Choice>
              <mc:Fallback>
                <p:oleObj name="Image bitmap" r:id="rId2" imgW="5334120" imgH="387108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4793B9B-210E-4C48-A4BA-3C8326E00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363" y="844998"/>
                        <a:ext cx="1229834" cy="8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4BD28F-9814-4B43-BB5B-BE863DEF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6" y="2029895"/>
            <a:ext cx="446554" cy="5317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B0267B-C5A0-4A4F-9661-6A82346F7026}"/>
              </a:ext>
            </a:extLst>
          </p:cNvPr>
          <p:cNvSpPr txBox="1"/>
          <p:nvPr/>
        </p:nvSpPr>
        <p:spPr>
          <a:xfrm>
            <a:off x="1461247" y="2671482"/>
            <a:ext cx="9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419CA1F1-1709-4A19-AA99-6BAACE2DD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83987"/>
              </p:ext>
            </p:extLst>
          </p:nvPr>
        </p:nvGraphicFramePr>
        <p:xfrm>
          <a:off x="650726" y="2561614"/>
          <a:ext cx="4710168" cy="350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7261920" imgH="5219640" progId="Paint.Picture">
                  <p:embed/>
                </p:oleObj>
              </mc:Choice>
              <mc:Fallback>
                <p:oleObj name="Image bitmap" r:id="rId5" imgW="7261920" imgH="5219640" progId="Paint.Pictur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419CA1F1-1709-4A19-AA99-6BAACE2DD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726" y="2561614"/>
                        <a:ext cx="4710168" cy="3503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FF029D5C-7C1F-4800-9608-95FE16BA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486874"/>
              </p:ext>
            </p:extLst>
          </p:nvPr>
        </p:nvGraphicFramePr>
        <p:xfrm>
          <a:off x="5873273" y="2671482"/>
          <a:ext cx="5016155" cy="32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7109640" imgH="5158800" progId="Paint.Picture">
                  <p:embed/>
                </p:oleObj>
              </mc:Choice>
              <mc:Fallback>
                <p:oleObj name="Image bitmap" r:id="rId7" imgW="7109640" imgH="5158800" progId="Paint.Picture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FF029D5C-7C1F-4800-9608-95FE16BA14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273" y="2671482"/>
                        <a:ext cx="5016155" cy="32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14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C825-E035-4A2A-8D4B-9411B53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MODELISATION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D6D7-BDD8-4E62-9D81-C0E0DED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Dans quels pays l'entreprise doit-elle opérer en priorité ?</a:t>
            </a:r>
          </a:p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4793B9B-210E-4C48-A4BA-3C8326E00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63" y="844998"/>
          <a:ext cx="1229834" cy="8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334120" imgH="3871080" progId="Paint.Picture">
                  <p:embed/>
                </p:oleObj>
              </mc:Choice>
              <mc:Fallback>
                <p:oleObj name="Image bitmap" r:id="rId2" imgW="5334120" imgH="387108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4793B9B-210E-4C48-A4BA-3C8326E00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363" y="844998"/>
                        <a:ext cx="1229834" cy="8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4BD28F-9814-4B43-BB5B-BE863DEF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6" y="2029895"/>
            <a:ext cx="446554" cy="5317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B0267B-C5A0-4A4F-9661-6A82346F7026}"/>
              </a:ext>
            </a:extLst>
          </p:cNvPr>
          <p:cNvSpPr txBox="1"/>
          <p:nvPr/>
        </p:nvSpPr>
        <p:spPr>
          <a:xfrm>
            <a:off x="1461247" y="2671482"/>
            <a:ext cx="9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AB8C0303-18AE-43A7-8EB2-B83810B30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28027"/>
              </p:ext>
            </p:extLst>
          </p:nvPr>
        </p:nvGraphicFramePr>
        <p:xfrm>
          <a:off x="818546" y="2639920"/>
          <a:ext cx="5191872" cy="322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7155360" imgH="5341680" progId="Paint.Picture">
                  <p:embed/>
                </p:oleObj>
              </mc:Choice>
              <mc:Fallback>
                <p:oleObj name="Image bitmap" r:id="rId5" imgW="7155360" imgH="53416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AB8C0303-18AE-43A7-8EB2-B83810B30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546" y="2639920"/>
                        <a:ext cx="5191872" cy="3228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EEF108AB-9D3B-42EB-AB6F-A76EEF4F5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06198"/>
              </p:ext>
            </p:extLst>
          </p:nvPr>
        </p:nvGraphicFramePr>
        <p:xfrm>
          <a:off x="6289152" y="2639919"/>
          <a:ext cx="5064779" cy="322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7155360" imgH="5372280" progId="Paint.Picture">
                  <p:embed/>
                </p:oleObj>
              </mc:Choice>
              <mc:Fallback>
                <p:oleObj name="Image bitmap" r:id="rId7" imgW="7155360" imgH="5372280" progId="Paint.Picture">
                  <p:embed/>
                  <p:pic>
                    <p:nvPicPr>
                      <p:cNvPr id="9" name="Objet 8">
                        <a:extLst>
                          <a:ext uri="{FF2B5EF4-FFF2-40B4-BE49-F238E27FC236}">
                            <a16:creationId xmlns:a16="http://schemas.microsoft.com/office/drawing/2014/main" id="{EEF108AB-9D3B-42EB-AB6F-A76EEF4F5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9152" y="2639919"/>
                        <a:ext cx="5064779" cy="3228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96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3256E-15F1-40FD-A87B-7D007EA5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PAR REGION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CF26B-27AD-4E8B-8CC2-29F8E5C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49D9DEBA-FE96-492E-ACC7-42F63F827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35997"/>
              </p:ext>
            </p:extLst>
          </p:nvPr>
        </p:nvGraphicFramePr>
        <p:xfrm>
          <a:off x="1204446" y="2108201"/>
          <a:ext cx="7715620" cy="346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783760" imgH="2811960" progId="Paint.Picture">
                  <p:embed/>
                </p:oleObj>
              </mc:Choice>
              <mc:Fallback>
                <p:oleObj name="Image bitmap" r:id="rId2" imgW="5783760" imgH="281196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49D9DEBA-FE96-492E-ACC7-42F63F827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4446" y="2108201"/>
                        <a:ext cx="7715620" cy="3460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3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B53D1-3C04-4F69-867B-538D8FFF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72888-F721-4ED8-90C0-BC085A49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nous a permis de répondre à la problématique posée. </a:t>
            </a:r>
          </a:p>
        </p:txBody>
      </p:sp>
    </p:spTree>
    <p:extLst>
      <p:ext uri="{BB962C8B-B14F-4D97-AF65-F5344CB8AC3E}">
        <p14:creationId xmlns:p14="http://schemas.microsoft.com/office/powerpoint/2010/main" val="36409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          PROBLEMATIQUE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517BED1-A4D6-435A-8985-F9C3A75E7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199" y="132213"/>
            <a:ext cx="1317812" cy="160514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1FE8E8-55DB-448B-9BB9-FF41AECEC383}"/>
              </a:ext>
            </a:extLst>
          </p:cNvPr>
          <p:cNvSpPr txBox="1"/>
          <p:nvPr/>
        </p:nvSpPr>
        <p:spPr>
          <a:xfrm>
            <a:off x="1550894" y="2214282"/>
            <a:ext cx="82923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b="1" i="0" dirty="0">
              <a:effectLst/>
              <a:latin typeface="Montserrat" panose="00000500000000000000" pitchFamily="2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Quels sont les pays avec un fort potentiel de clients pour nos services ?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Pour chacun de ces pays, quelle sera l’évolution de ce potentiel de clients ?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Dans quels pays l'entreprise doit-elle opérer en priorité ?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47A345-95F9-4602-A4DF-525A8E99E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93" y="2364889"/>
            <a:ext cx="643778" cy="519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FC9A5-F700-455D-AC43-42850A1C7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05" y="3169023"/>
            <a:ext cx="643778" cy="5199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3F33FC-1FAA-4C6B-830C-59165CCEA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05" y="3943125"/>
            <a:ext cx="643778" cy="5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          PROBLEMATIQUE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D1B1DA-DAE2-446C-B3F3-4F91ED912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1" y="2108201"/>
            <a:ext cx="1541929" cy="948466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517BED1-A4D6-435A-8985-F9C3A75E7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132213"/>
            <a:ext cx="1317812" cy="160514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E033E67-2930-4F28-957C-A37712CC3B5D}"/>
              </a:ext>
            </a:extLst>
          </p:cNvPr>
          <p:cNvSpPr txBox="1"/>
          <p:nvPr/>
        </p:nvSpPr>
        <p:spPr>
          <a:xfrm>
            <a:off x="2156011" y="2241176"/>
            <a:ext cx="643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+mj-lt"/>
              </a:rPr>
              <a:t>LA MISSION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8C8C24-EDCA-44E9-BCEE-55716DE9559E}"/>
              </a:ext>
            </a:extLst>
          </p:cNvPr>
          <p:cNvSpPr txBox="1"/>
          <p:nvPr/>
        </p:nvSpPr>
        <p:spPr>
          <a:xfrm>
            <a:off x="2268070" y="3616668"/>
            <a:ext cx="736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Nous allons faire une analyse pré-exploratoire.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E5F044-D616-C2BF-47F2-58BFA48F9800}"/>
              </a:ext>
            </a:extLst>
          </p:cNvPr>
          <p:cNvSpPr txBox="1"/>
          <p:nvPr/>
        </p:nvSpPr>
        <p:spPr>
          <a:xfrm>
            <a:off x="2538658" y="4345829"/>
            <a:ext cx="736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Objectif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44D4-E163-40C7-A5B9-434D0D0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DU JEU DE DONNEES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9479B3-65E6-4E89-9DA2-FB3D6DB54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5791"/>
            <a:ext cx="1199097" cy="1121569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6046AE-FD1D-4427-9E2D-835797D80F76}"/>
              </a:ext>
            </a:extLst>
          </p:cNvPr>
          <p:cNvSpPr txBox="1"/>
          <p:nvPr/>
        </p:nvSpPr>
        <p:spPr>
          <a:xfrm>
            <a:off x="1199097" y="2362200"/>
            <a:ext cx="95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Le jeu de données comporte cinq fichiers 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812FE5-FE08-4969-AB88-CC65D0052CEA}"/>
              </a:ext>
            </a:extLst>
          </p:cNvPr>
          <p:cNvSpPr txBox="1"/>
          <p:nvPr/>
        </p:nvSpPr>
        <p:spPr>
          <a:xfrm>
            <a:off x="1937841" y="3059668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premier fichier est : EdStatsCountry.csv</a:t>
            </a:r>
          </a:p>
        </p:txBody>
      </p:sp>
      <p:pic>
        <p:nvPicPr>
          <p:cNvPr id="8" name="Image 7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B2DB99E1-E156-491B-8DF7-DB52DEAA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0" y="2997809"/>
            <a:ext cx="373122" cy="4311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974019A-975A-8652-DDCF-408973EB8907}"/>
              </a:ext>
            </a:extLst>
          </p:cNvPr>
          <p:cNvSpPr txBox="1"/>
          <p:nvPr/>
        </p:nvSpPr>
        <p:spPr>
          <a:xfrm>
            <a:off x="1937841" y="3572470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deuxième fichier est : EdStatsCountry-Series.csv</a:t>
            </a:r>
          </a:p>
        </p:txBody>
      </p:sp>
      <p:pic>
        <p:nvPicPr>
          <p:cNvPr id="10" name="Image 9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719DD518-B1D3-9829-776B-40599F05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0" y="3541540"/>
            <a:ext cx="373122" cy="43119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974173-2FBB-9B8F-FC5A-26D2D7E6C05C}"/>
              </a:ext>
            </a:extLst>
          </p:cNvPr>
          <p:cNvSpPr txBox="1"/>
          <p:nvPr/>
        </p:nvSpPr>
        <p:spPr>
          <a:xfrm>
            <a:off x="1937841" y="4036282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troisième fichier est : EdStatsData.csv</a:t>
            </a:r>
          </a:p>
        </p:txBody>
      </p:sp>
      <p:pic>
        <p:nvPicPr>
          <p:cNvPr id="13" name="Image 12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9F0DDF4C-4665-4667-D30E-F5AA01A2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0" y="4036282"/>
            <a:ext cx="373122" cy="4311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D9A96BD-05A1-46E7-B376-C34676FE0829}"/>
              </a:ext>
            </a:extLst>
          </p:cNvPr>
          <p:cNvSpPr txBox="1"/>
          <p:nvPr/>
        </p:nvSpPr>
        <p:spPr>
          <a:xfrm>
            <a:off x="1937841" y="4500094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quatrième fichier est : EdStatsFootNote.csv</a:t>
            </a:r>
          </a:p>
        </p:txBody>
      </p:sp>
      <p:pic>
        <p:nvPicPr>
          <p:cNvPr id="15" name="Image 14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E7E0EABA-BA45-F1EC-9325-6AA750D6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0" y="4531024"/>
            <a:ext cx="373122" cy="43119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7D3687E-4FEC-B074-33D2-6E5FE5E31637}"/>
              </a:ext>
            </a:extLst>
          </p:cNvPr>
          <p:cNvSpPr txBox="1"/>
          <p:nvPr/>
        </p:nvSpPr>
        <p:spPr>
          <a:xfrm>
            <a:off x="1937841" y="5003411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cinquième fichier est : EdStatsSeries.csv</a:t>
            </a:r>
          </a:p>
        </p:txBody>
      </p:sp>
      <p:pic>
        <p:nvPicPr>
          <p:cNvPr id="17" name="Image 16" descr="Une image contenant texte, carte de visite, enveloppe&#10;&#10;Description générée automatiquement">
            <a:extLst>
              <a:ext uri="{FF2B5EF4-FFF2-40B4-BE49-F238E27FC236}">
                <a16:creationId xmlns:a16="http://schemas.microsoft.com/office/drawing/2014/main" id="{E0614525-64F7-E7DC-67A4-9AE288D3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0" y="5025766"/>
            <a:ext cx="373122" cy="4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5FE9E-DBC7-4A88-9155-9AAC5E0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L’ANALYSE PRE-EXPLORATOIRE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FACCCD-FC62-42EE-A415-4FFA19BC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86" y="831762"/>
            <a:ext cx="1069848" cy="104241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EEDB93-F71E-4FD5-9A0E-C92F5605A77C}"/>
              </a:ext>
            </a:extLst>
          </p:cNvPr>
          <p:cNvSpPr txBox="1"/>
          <p:nvPr/>
        </p:nvSpPr>
        <p:spPr>
          <a:xfrm>
            <a:off x="1097280" y="2323853"/>
            <a:ext cx="96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 JOINTURE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EF966E-778C-99D0-0CCB-FB1F7E13A359}"/>
              </a:ext>
            </a:extLst>
          </p:cNvPr>
          <p:cNvSpPr txBox="1"/>
          <p:nvPr/>
        </p:nvSpPr>
        <p:spPr>
          <a:xfrm>
            <a:off x="1097280" y="3244334"/>
            <a:ext cx="96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TRAITEMENT DES DONNEES MANQUANTES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3A18E8-5099-F198-9148-DCD02BA459DB}"/>
              </a:ext>
            </a:extLst>
          </p:cNvPr>
          <p:cNvSpPr txBox="1"/>
          <p:nvPr/>
        </p:nvSpPr>
        <p:spPr>
          <a:xfrm>
            <a:off x="1097280" y="4164815"/>
            <a:ext cx="96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CHOIX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5597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5FE9E-DBC7-4A88-9155-9AAC5E0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L’ANALYSE PRE-EXPLORATOIRE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FACCCD-FC62-42EE-A415-4FFA19BC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86" y="831762"/>
            <a:ext cx="1069848" cy="104241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EEDB93-F71E-4FD5-9A0E-C92F5605A77C}"/>
              </a:ext>
            </a:extLst>
          </p:cNvPr>
          <p:cNvSpPr txBox="1"/>
          <p:nvPr/>
        </p:nvSpPr>
        <p:spPr>
          <a:xfrm>
            <a:off x="1291814" y="2466923"/>
            <a:ext cx="96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FILTRE POUR LES INDICATEURS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3C85FB-2150-6791-45BB-9634DC5E66BC}"/>
              </a:ext>
            </a:extLst>
          </p:cNvPr>
          <p:cNvSpPr txBox="1"/>
          <p:nvPr/>
        </p:nvSpPr>
        <p:spPr>
          <a:xfrm>
            <a:off x="1261334" y="3429000"/>
            <a:ext cx="96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DEUXIEME TRAITEMENT DES DONNEES MANQUANTES</a:t>
            </a:r>
          </a:p>
        </p:txBody>
      </p:sp>
    </p:spTree>
    <p:extLst>
      <p:ext uri="{BB962C8B-B14F-4D97-AF65-F5344CB8AC3E}">
        <p14:creationId xmlns:p14="http://schemas.microsoft.com/office/powerpoint/2010/main" val="33011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C825-E035-4A2A-8D4B-9411B53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MODELISATION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D6D7-BDD8-4E62-9D81-C0E0DED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Quels sont les pays avec un fort potentiel de clients pour nos services ?</a:t>
            </a:r>
          </a:p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4793B9B-210E-4C48-A4BA-3C8326E00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63" y="844998"/>
          <a:ext cx="1229834" cy="8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334120" imgH="3871080" progId="Paint.Picture">
                  <p:embed/>
                </p:oleObj>
              </mc:Choice>
              <mc:Fallback>
                <p:oleObj name="Image bitmap" r:id="rId2" imgW="5334120" imgH="387108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4793B9B-210E-4C48-A4BA-3C8326E00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363" y="844998"/>
                        <a:ext cx="1229834" cy="8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4BD28F-9814-4B43-BB5B-BE863DEF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6" y="2029895"/>
            <a:ext cx="446554" cy="531719"/>
          </a:xfrm>
          <a:prstGeom prst="rect">
            <a:avLst/>
          </a:prstGeom>
        </p:spPr>
      </p:pic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3404DDB0-0B18-D2BE-7E75-DF0E2595F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12795"/>
              </p:ext>
            </p:extLst>
          </p:nvPr>
        </p:nvGraphicFramePr>
        <p:xfrm>
          <a:off x="3738937" y="2561614"/>
          <a:ext cx="3832225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832920" imgH="3398400" progId="Paint.Picture">
                  <p:embed/>
                </p:oleObj>
              </mc:Choice>
              <mc:Fallback>
                <p:oleObj name="Image bitmap" r:id="rId5" imgW="3832920" imgH="339840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78F21B98-F4B0-47FF-B1CF-D1B6D07EF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8937" y="2561614"/>
                        <a:ext cx="3832225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6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CC825-E035-4A2A-8D4B-9411B53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MODELISATION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D6D7-BDD8-4E62-9D81-C0E0DED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Quels sont les pays avec un fort potentiel de clients pour nos services ?</a:t>
            </a:r>
          </a:p>
          <a:p>
            <a:endParaRPr lang="fr-FR" dirty="0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4793B9B-210E-4C48-A4BA-3C8326E00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63" y="844998"/>
          <a:ext cx="1229834" cy="8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5334120" imgH="3871080" progId="Paint.Picture">
                  <p:embed/>
                </p:oleObj>
              </mc:Choice>
              <mc:Fallback>
                <p:oleObj name="Image bitmap" r:id="rId2" imgW="5334120" imgH="387108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4793B9B-210E-4C48-A4BA-3C8326E00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363" y="844998"/>
                        <a:ext cx="1229834" cy="89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A44BD28F-9814-4B43-BB5B-BE863DEF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6" y="2029895"/>
            <a:ext cx="446554" cy="531719"/>
          </a:xfrm>
          <a:prstGeom prst="rect">
            <a:avLst/>
          </a:prstGeom>
        </p:spPr>
      </p:pic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99EAB939-98A8-D66D-C225-F2E84765B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06140"/>
              </p:ext>
            </p:extLst>
          </p:nvPr>
        </p:nvGraphicFramePr>
        <p:xfrm>
          <a:off x="3123080" y="2481943"/>
          <a:ext cx="4649320" cy="39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5372280" imgH="4282560" progId="Paint.Picture">
                  <p:embed/>
                </p:oleObj>
              </mc:Choice>
              <mc:Fallback>
                <p:oleObj name="Image bitmap" r:id="rId5" imgW="5372280" imgH="428256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872D5BE9-33B9-412E-99CC-A6E34BFCA9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3080" y="2481943"/>
                        <a:ext cx="4649320" cy="39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5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01430D94-5C05-474E-AE15-A8F4C366C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11971"/>
              </p:ext>
            </p:extLst>
          </p:nvPr>
        </p:nvGraphicFramePr>
        <p:xfrm>
          <a:off x="164634" y="124012"/>
          <a:ext cx="451167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4511160" imgH="3147120" progId="Paint.Picture">
                  <p:embed/>
                </p:oleObj>
              </mc:Choice>
              <mc:Fallback>
                <p:oleObj name="Image bitmap" r:id="rId2" imgW="4511160" imgH="3147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01430D94-5C05-474E-AE15-A8F4C366C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634" y="124012"/>
                        <a:ext cx="4511675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9E4C9A54-41EC-42C7-82B8-750E8B10A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89174"/>
              </p:ext>
            </p:extLst>
          </p:nvPr>
        </p:nvGraphicFramePr>
        <p:xfrm>
          <a:off x="4807324" y="124011"/>
          <a:ext cx="4363570" cy="31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4" imgW="4495680" imgH="3169800" progId="Paint.Picture">
                  <p:embed/>
                </p:oleObj>
              </mc:Choice>
              <mc:Fallback>
                <p:oleObj name="Image bitmap" r:id="rId4" imgW="4495680" imgH="316980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9E4C9A54-41EC-42C7-82B8-750E8B10A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7324" y="124011"/>
                        <a:ext cx="4363570" cy="314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6C42ABAD-782F-440C-9AE1-8653DB65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1799"/>
              </p:ext>
            </p:extLst>
          </p:nvPr>
        </p:nvGraphicFramePr>
        <p:xfrm>
          <a:off x="240834" y="3270437"/>
          <a:ext cx="443547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6" imgW="4434840" imgH="3063240" progId="Paint.Picture">
                  <p:embed/>
                </p:oleObj>
              </mc:Choice>
              <mc:Fallback>
                <p:oleObj name="Image bitmap" r:id="rId6" imgW="4434840" imgH="306324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6C42ABAD-782F-440C-9AE1-8653DB6543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834" y="3270437"/>
                        <a:ext cx="443547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FB791FE3-E5A1-48B4-BF41-90C0BAEDC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497125"/>
              </p:ext>
            </p:extLst>
          </p:nvPr>
        </p:nvGraphicFramePr>
        <p:xfrm>
          <a:off x="5051612" y="3270437"/>
          <a:ext cx="441960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4419720" imgH="3139560" progId="Paint.Picture">
                  <p:embed/>
                </p:oleObj>
              </mc:Choice>
              <mc:Fallback>
                <p:oleObj name="Image bitmap" r:id="rId8" imgW="4419720" imgH="313956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FB791FE3-E5A1-48B4-BF41-90C0BAEDC3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1612" y="3270437"/>
                        <a:ext cx="4419600" cy="314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700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1_TF11437505.potx" id="{B6B28B30-434A-44ED-A7AD-D9002B198BFB}" vid="{9C6040AD-F912-4FA0-BF90-A78807B94E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{C4FA7153-DD33-46A6-9DEF-ACA715564D4D}tf11437505_win32</Template>
  <TotalTime>7367</TotalTime>
  <Words>246</Words>
  <Application>Microsoft Office PowerPoint</Application>
  <PresentationFormat>Grand écran</PresentationFormat>
  <Paragraphs>47</Paragraphs>
  <Slides>15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Georgia Pro Cond Light</vt:lpstr>
      <vt:lpstr>Montserrat</vt:lpstr>
      <vt:lpstr>Speak Pro</vt:lpstr>
      <vt:lpstr>RetrospectVTI</vt:lpstr>
      <vt:lpstr>Image bitmap</vt:lpstr>
      <vt:lpstr>Analysez des données de systèmes éducatifs</vt:lpstr>
      <vt:lpstr>          PROBLEMATIQUE</vt:lpstr>
      <vt:lpstr>          PROBLEMATIQUE</vt:lpstr>
      <vt:lpstr>PRESENTATION DU JEU DE DONNEES</vt:lpstr>
      <vt:lpstr>  L’ANALYSE PRE-EXPLORATOIRE</vt:lpstr>
      <vt:lpstr>  L’ANALYSE PRE-EXPLORATOIRE</vt:lpstr>
      <vt:lpstr>     MODELISATION </vt:lpstr>
      <vt:lpstr>     MODELISATION </vt:lpstr>
      <vt:lpstr>Présentation PowerPoint</vt:lpstr>
      <vt:lpstr>     PROJECTION </vt:lpstr>
      <vt:lpstr>     MODELISATION </vt:lpstr>
      <vt:lpstr>     MODELISATION </vt:lpstr>
      <vt:lpstr>     MODELISATION </vt:lpstr>
      <vt:lpstr>ANALYSE PAR REGION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Laetitia MBEMBA PIKA</dc:creator>
  <cp:lastModifiedBy>Laetitia MBEMBA PIKA</cp:lastModifiedBy>
  <cp:revision>3</cp:revision>
  <dcterms:created xsi:type="dcterms:W3CDTF">2022-04-30T13:05:33Z</dcterms:created>
  <dcterms:modified xsi:type="dcterms:W3CDTF">2023-04-24T12:26:22Z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