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384" r:id="rId7"/>
    <p:sldId id="317" r:id="rId8"/>
    <p:sldId id="392" r:id="rId9"/>
    <p:sldId id="393" r:id="rId10"/>
    <p:sldId id="277" r:id="rId11"/>
    <p:sldId id="394" r:id="rId12"/>
    <p:sldId id="395" r:id="rId13"/>
    <p:sldId id="396" r:id="rId14"/>
    <p:sldId id="398" r:id="rId15"/>
    <p:sldId id="399" r:id="rId16"/>
    <p:sldId id="402" r:id="rId17"/>
    <p:sldId id="397" r:id="rId18"/>
    <p:sldId id="400" r:id="rId19"/>
    <p:sldId id="401" r:id="rId20"/>
    <p:sldId id="403" r:id="rId21"/>
    <p:sldId id="404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679AE1-8812-4040-80AE-E2E8B83C6C2D}" type="datetime1">
              <a:rPr lang="fr-FR" smtClean="0"/>
              <a:t>28/04/2023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34A8A7-1245-46CC-8451-E1F10FE4B297}" type="datetime1">
              <a:rPr lang="fr-FR" smtClean="0"/>
              <a:t>28/04/2023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AA2FEFF-8E80-43C3-B231-8C997AA0907A}" type="datetime1">
              <a:rPr lang="fr-FR" smtClean="0"/>
              <a:t>28/04/2023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E3413-84A0-4925-8CDF-CE6073A5BA1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6AFE422-4980-4F20-A4FF-B438F49A51AA}" type="datetime1">
              <a:rPr lang="fr-FR" smtClean="0"/>
              <a:t>28/04/2023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CD6C41C-D490-414B-83E5-1F3D8487832E}" type="datetime1">
              <a:rPr lang="fr-FR" smtClean="0"/>
              <a:t>28/04/2023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CD6C41C-D490-414B-83E5-1F3D8487832E}" type="datetime1">
              <a:rPr lang="fr-FR" smtClean="0"/>
              <a:t>28/04/2023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25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CD6C41C-D490-414B-83E5-1F3D8487832E}" type="datetime1">
              <a:rPr lang="fr-FR" smtClean="0"/>
              <a:t>28/04/2023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8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Classifiez automatiquement des biens de consommation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6865" y="1051551"/>
            <a:ext cx="5878286" cy="2384898"/>
          </a:xfrm>
        </p:spPr>
        <p:txBody>
          <a:bodyPr rtlCol="0" anchor="b" anchorCtr="0">
            <a:normAutofit fontScale="90000"/>
          </a:bodyPr>
          <a:lstStyle/>
          <a:p>
            <a:pPr algn="l"/>
            <a:br>
              <a:rPr lang="fr-FR" b="1" i="0" dirty="0">
                <a:effectLst/>
                <a:latin typeface="Montserrat" panose="00000500000000000000" pitchFamily="2" charset="0"/>
              </a:rPr>
            </a:br>
            <a:r>
              <a:rPr lang="fr-FR" b="1" i="0" dirty="0">
                <a:effectLst/>
                <a:latin typeface="Montserrat" panose="00000500000000000000" pitchFamily="2" charset="0"/>
              </a:rPr>
              <a:t>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0171" y="3568700"/>
            <a:ext cx="5294766" cy="1731963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laetdata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A9EAC1-D93A-FE84-D688-46BF4A838B7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0" r="8840"/>
          <a:stretch>
            <a:fillRect/>
          </a:stretch>
        </p:blipFill>
        <p:spPr bwMode="auto">
          <a:xfrm>
            <a:off x="-123825" y="0"/>
            <a:ext cx="5734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Classification des données textuelles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2378889"/>
            <a:ext cx="8264759" cy="37139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B</a:t>
            </a:r>
            <a:r>
              <a:rPr lang="fr-FR" b="1" i="0" dirty="0">
                <a:solidFill>
                  <a:schemeClr val="tx1">
                    <a:lumMod val="75000"/>
                  </a:schemeClr>
                </a:solidFill>
                <a:effectLst/>
                <a:latin typeface="Helvetica Neue"/>
              </a:rPr>
              <a:t>ert-base-</a:t>
            </a:r>
            <a:r>
              <a:rPr lang="fr-FR" b="1" i="0" dirty="0" err="1">
                <a:solidFill>
                  <a:schemeClr val="tx1">
                    <a:lumMod val="75000"/>
                  </a:schemeClr>
                </a:solidFill>
                <a:effectLst/>
                <a:latin typeface="Helvetica Neue"/>
              </a:rPr>
              <a:t>uncased</a:t>
            </a: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dirty="0"/>
              <a:t> On obtient comme meilleur score ARI de 0,3757 pour une </a:t>
            </a:r>
            <a:r>
              <a:rPr lang="fr-FR" dirty="0" err="1"/>
              <a:t>perplexity</a:t>
            </a:r>
            <a:r>
              <a:rPr lang="fr-FR" dirty="0"/>
              <a:t> de 10.</a:t>
            </a: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9EE1B6-4458-04CC-3957-7069CE33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48" y="3429000"/>
            <a:ext cx="6744284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1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Classification des données textuelles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2378889"/>
            <a:ext cx="8264759" cy="37139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B</a:t>
            </a:r>
            <a:r>
              <a:rPr lang="fr-FR" b="1" i="0" dirty="0">
                <a:solidFill>
                  <a:schemeClr val="tx1">
                    <a:lumMod val="75000"/>
                  </a:schemeClr>
                </a:solidFill>
                <a:effectLst/>
                <a:latin typeface="Helvetica Neue"/>
              </a:rPr>
              <a:t>ert-hub </a:t>
            </a:r>
            <a:r>
              <a:rPr lang="fr-FR" b="1" i="0" dirty="0" err="1">
                <a:solidFill>
                  <a:schemeClr val="tx1">
                    <a:lumMod val="75000"/>
                  </a:schemeClr>
                </a:solidFill>
                <a:effectLst/>
                <a:latin typeface="Helvetica Neue"/>
              </a:rPr>
              <a:t>Tensorflow</a:t>
            </a:r>
            <a:endParaRPr lang="fr-FR" b="1" i="0" dirty="0">
              <a:solidFill>
                <a:schemeClr val="tx1">
                  <a:lumMod val="75000"/>
                </a:schemeClr>
              </a:solidFill>
              <a:effectLst/>
              <a:latin typeface="Helvetica Neue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dirty="0"/>
              <a:t> On obtient comme meilleur score ARI de 0,3579 pour une </a:t>
            </a:r>
            <a:r>
              <a:rPr lang="fr-FR" dirty="0" err="1"/>
              <a:t>perplexity</a:t>
            </a:r>
            <a:r>
              <a:rPr lang="fr-FR" dirty="0"/>
              <a:t> de 20.</a:t>
            </a: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B7CAD0-87AC-BB2E-8390-C32BE2D0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73" y="3347544"/>
            <a:ext cx="6698560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9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Classification des données textuelles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2378889"/>
            <a:ext cx="8264759" cy="37139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chemeClr val="tx1">
                    <a:lumMod val="75000"/>
                  </a:schemeClr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Universal Sentence Encoder </a:t>
            </a:r>
          </a:p>
          <a:p>
            <a:pPr algn="l"/>
            <a:r>
              <a:rPr lang="fr-FR" dirty="0"/>
              <a:t> On obtient comme meilleur score ARI de 0,4128 pour une </a:t>
            </a:r>
            <a:r>
              <a:rPr lang="fr-FR" dirty="0" err="1"/>
              <a:t>perplexity</a:t>
            </a:r>
            <a:r>
              <a:rPr lang="fr-FR" dirty="0"/>
              <a:t> de 10.</a:t>
            </a: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9EB023-CAB1-C89E-172A-F8F4CA34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38" y="3551662"/>
            <a:ext cx="6744284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Analyse exploratoire des données </a:t>
            </a:r>
            <a:r>
              <a:rPr lang="fr-FR" dirty="0"/>
              <a:t>visuelles</a:t>
            </a:r>
            <a:endParaRPr lang="fr-FR" sz="4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2378889"/>
            <a:ext cx="8264759" cy="37139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EBAFCB-95E4-7491-7EB7-57C0F6C7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9" y="1962841"/>
            <a:ext cx="4990476" cy="22730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A9308F1-6A1F-57B8-A9CC-E7007F06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17" y="3976638"/>
            <a:ext cx="4863492" cy="18158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B73FA7-C3B1-A916-1B82-F71F559F1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2877"/>
            <a:ext cx="4939682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Classification des données visuelles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2378889"/>
            <a:ext cx="8264759" cy="37139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SIFT</a:t>
            </a: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dirty="0"/>
              <a:t> Affichage des descripteurs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2FEF3F-AB65-C48B-C4F5-D1A4A8F8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42" y="3093440"/>
            <a:ext cx="3288889" cy="32380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4A817A-2482-52D0-C67A-72485658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91" y="3093441"/>
            <a:ext cx="3365079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Classification et segmentation des données visuelles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15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2378889"/>
            <a:ext cx="8264759" cy="37139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SIFT</a:t>
            </a: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dirty="0"/>
              <a:t> Affichage des clusters avec un ARI 0.002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E15391-BA08-C081-D95F-AD053079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76" y="3133257"/>
            <a:ext cx="4222349" cy="31667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DE40DA-5625-55FE-9CD2-CACFF839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22" y="3213204"/>
            <a:ext cx="4222350" cy="29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2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Classification des données visuelles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16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1184988"/>
            <a:ext cx="8264759" cy="49078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800" b="1" i="0" u="sng" dirty="0"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2800" b="1" i="0" u="sng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ResNet50 sans poids </a:t>
            </a:r>
            <a:r>
              <a:rPr lang="fr-FR" sz="2800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0.37924751</a:t>
            </a:r>
          </a:p>
          <a:p>
            <a:pPr algn="l"/>
            <a:r>
              <a:rPr lang="fr-FR" sz="2800" b="1" i="0" u="sng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ResNet50 sans poids 2 </a:t>
            </a:r>
            <a:r>
              <a:rPr lang="fr-FR" sz="2800" b="1" i="0" u="sng" dirty="0" err="1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layers</a:t>
            </a:r>
            <a:r>
              <a:rPr lang="fr-FR" sz="2800" b="1" i="0" u="sng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de [0 : 170]</a:t>
            </a:r>
            <a:r>
              <a:rPr lang="fr-FR" sz="2800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: 0.37924751</a:t>
            </a:r>
          </a:p>
          <a:p>
            <a:pPr algn="l"/>
            <a:endParaRPr lang="fr-FR" sz="2800" b="0" i="0" dirty="0"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2800" b="1" i="0" u="sng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VGG :</a:t>
            </a:r>
            <a:r>
              <a:rPr lang="fr-FR" sz="2800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0.30572...</a:t>
            </a:r>
          </a:p>
          <a:p>
            <a:pPr algn="l"/>
            <a:r>
              <a:rPr lang="fr-FR" sz="2800" b="1" i="0" u="sng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VGG sans poids</a:t>
            </a:r>
            <a:r>
              <a:rPr lang="fr-FR" sz="2800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: 0.28587093...</a:t>
            </a:r>
          </a:p>
          <a:p>
            <a:pPr algn="l"/>
            <a:br>
              <a:rPr lang="fr-FR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fr-FR" sz="1200" b="0" i="0" dirty="0"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fr-FR" sz="12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fr-FR" sz="12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fr-FR" sz="12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fr-FR" sz="12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fr-FR" sz="12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fr-FR" sz="1200" b="1" u="sng" dirty="0">
              <a:solidFill>
                <a:schemeClr val="tx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sz="12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sz="12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sz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5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Traitement des textes et des images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17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2378889"/>
            <a:ext cx="8264759" cy="37139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Concaténation des </a:t>
            </a:r>
            <a:r>
              <a:rPr lang="fr-FR" b="1" u="sng" dirty="0" err="1">
                <a:solidFill>
                  <a:schemeClr val="tx1">
                    <a:lumMod val="75000"/>
                  </a:schemeClr>
                </a:solidFill>
                <a:latin typeface="Helvetica Neue"/>
              </a:rPr>
              <a:t>features</a:t>
            </a:r>
            <a:r>
              <a:rPr lang="fr-FR" b="1" u="sng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 du texte et des images</a:t>
            </a: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dirty="0"/>
              <a:t> Un ARI d’environ 0,4142</a:t>
            </a: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84AAE53-EFEF-7C69-817E-E5F034D8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0.0245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A73E6-9CA9-CF39-AF1A-0F3C11130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" y="3143250"/>
            <a:ext cx="4290898" cy="324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A045747-BD9E-941B-459F-5886B2FD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87" y="3180479"/>
            <a:ext cx="4450216" cy="31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84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18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1881275"/>
            <a:ext cx="8264759" cy="421155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Sur la partie textes</a:t>
            </a: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dirty="0"/>
              <a:t> C’est possible de créer un moteur de classification car nous avons 2 modèles où on a plus de 0,4 et un modèle qui fait un score ARI de 0,3984.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Sur la partie images</a:t>
            </a: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dirty="0"/>
              <a:t> C’est possible de créer un moteur de classification car nous avons 2 modèles où on a plus de 0,379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Sur la partie textes et images</a:t>
            </a: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dirty="0"/>
              <a:t> On peut tirer la même conclusion  avec un score de 0,4142 environ.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fr-FR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99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831850"/>
          </a:xfrm>
        </p:spPr>
        <p:txBody>
          <a:bodyPr rtlCol="0"/>
          <a:lstStyle/>
          <a:p>
            <a:pPr rtl="0"/>
            <a:r>
              <a:rPr lang="fr-FR" dirty="0"/>
              <a:t>Plan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1126"/>
            <a:ext cx="3565525" cy="4711699"/>
          </a:xfrm>
        </p:spPr>
        <p:txBody>
          <a:bodyPr rtlCol="0"/>
          <a:lstStyle/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1800" dirty="0"/>
              <a:t>Contexte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1800" dirty="0"/>
              <a:t>Catégoriser les données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1800" dirty="0"/>
              <a:t>Nettoyage des données textuelles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1800" dirty="0"/>
              <a:t>Classification des données textuelles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1800" dirty="0"/>
              <a:t>Analyse exploratoire des images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1800" dirty="0"/>
              <a:t>Classification des données visuelles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1800" dirty="0"/>
              <a:t>Traitement des textes et des images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1800" dirty="0"/>
              <a:t>Conclusion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CECA5A97-2200-F926-2F15-02CC0C4D26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559" r="6559"/>
          <a:stretch>
            <a:fillRect/>
          </a:stretch>
        </p:blipFill>
        <p:spPr/>
      </p:pic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E7CB578D-A7C4-BB44-5661-2AA4BD1D4B6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015" r="13015"/>
          <a:stretch>
            <a:fillRect/>
          </a:stretch>
        </p:blipFill>
        <p:spPr>
          <a:xfrm>
            <a:off x="8816975" y="596391"/>
            <a:ext cx="2263776" cy="2263776"/>
          </a:xfrm>
        </p:spPr>
      </p:pic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AE54C3F4-52FB-8B89-FA24-AACFF35D5AE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2930" r="12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fr-FR" dirty="0"/>
              <a:t>Contexte</a:t>
            </a:r>
          </a:p>
        </p:txBody>
      </p:sp>
      <p:pic>
        <p:nvPicPr>
          <p:cNvPr id="18" name="Espace réservé d’image 17" descr="Un groupe de personnes assises à une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ce réservé d’image 19" descr="Arrière-plan numérique Point de donnée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ce réservé d’image 24" descr="Écran Graphique Numériqu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3" name="Espace réservé d’image 22" descr="Personne dessinant sur un tableau blanc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0" y="4329404"/>
            <a:ext cx="7511143" cy="1742784"/>
          </a:xfrm>
          <a:noFill/>
        </p:spPr>
        <p:txBody>
          <a:bodyPr rtlCol="0">
            <a:normAutofit lnSpcReduction="10000"/>
          </a:bodyPr>
          <a:lstStyle/>
          <a:p>
            <a:pPr rtl="0">
              <a:buFont typeface="Wingdings" panose="05000000000000000000" pitchFamily="2" charset="2"/>
              <a:buChar char="q"/>
            </a:pPr>
            <a:r>
              <a:rPr lang="fr-FR" b="1" u="sng" dirty="0"/>
              <a:t>La problématique : </a:t>
            </a:r>
            <a:r>
              <a:rPr lang="fr-FR" dirty="0"/>
              <a:t>sur la place de marché, des vendeurs proposent des articles en postant une photo et une description. </a:t>
            </a:r>
          </a:p>
          <a:p>
            <a:pPr rtl="0">
              <a:buFont typeface="Wingdings" panose="05000000000000000000" pitchFamily="2" charset="2"/>
              <a:buChar char="q"/>
            </a:pPr>
            <a:r>
              <a:rPr lang="fr-FR" b="1" u="sng" dirty="0"/>
              <a:t>La mission : </a:t>
            </a:r>
            <a:r>
              <a:rPr lang="fr-FR" dirty="0"/>
              <a:t>Etudier la faisabilité d’un moteur de classification</a:t>
            </a:r>
          </a:p>
          <a:p>
            <a:pPr rtl="0">
              <a:buFont typeface="Wingdings" panose="05000000000000000000" pitchFamily="2" charset="2"/>
              <a:buChar char="q"/>
            </a:pPr>
            <a:r>
              <a:rPr lang="fr-FR" b="1" u="sng" dirty="0"/>
              <a:t>Le jeu de données : </a:t>
            </a:r>
            <a:r>
              <a:rPr lang="fr-FR" dirty="0"/>
              <a:t>comportent 1050 individus.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e libre : Forme 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716416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Catégoriser les données</a:t>
            </a:r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3827610"/>
            <a:ext cx="7389488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 err="1"/>
              <a:t>p</a:t>
            </a:r>
            <a:r>
              <a:rPr lang="fr-FR" b="1" u="sng" kern="1200" dirty="0" err="1">
                <a:latin typeface="+mn-lt"/>
                <a:ea typeface="+mn-ea"/>
                <a:cs typeface="+mn-cs"/>
              </a:rPr>
              <a:t>roduct_category_tree</a:t>
            </a:r>
            <a:r>
              <a:rPr lang="fr-FR" b="1" u="sng" kern="1200" dirty="0">
                <a:latin typeface="+mn-lt"/>
                <a:ea typeface="+mn-ea"/>
                <a:cs typeface="+mn-cs"/>
              </a:rPr>
              <a:t> </a:t>
            </a:r>
            <a:r>
              <a:rPr lang="fr-FR" kern="1200" dirty="0">
                <a:latin typeface="+mn-lt"/>
                <a:ea typeface="+mn-ea"/>
                <a:cs typeface="+mn-cs"/>
              </a:rPr>
              <a:t>: l’arbre des différentes catégories et sous C</a:t>
            </a:r>
            <a:r>
              <a:rPr lang="fr-FR" dirty="0"/>
              <a:t>atégories d’un produit.</a:t>
            </a:r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 err="1"/>
              <a:t>g</a:t>
            </a:r>
            <a:r>
              <a:rPr lang="fr-FR" b="1" u="sng" kern="1200" dirty="0" err="1">
                <a:latin typeface="+mn-lt"/>
                <a:ea typeface="+mn-ea"/>
                <a:cs typeface="+mn-cs"/>
              </a:rPr>
              <a:t>et_categories_from_cell</a:t>
            </a:r>
            <a:r>
              <a:rPr lang="fr-FR" b="1" u="sng" kern="1200" dirty="0">
                <a:latin typeface="+mn-lt"/>
                <a:ea typeface="+mn-ea"/>
                <a:cs typeface="+mn-cs"/>
              </a:rPr>
              <a:t> </a:t>
            </a:r>
            <a:r>
              <a:rPr lang="fr-FR" kern="1200" dirty="0">
                <a:latin typeface="+mn-lt"/>
                <a:ea typeface="+mn-ea"/>
                <a:cs typeface="+mn-cs"/>
              </a:rPr>
              <a:t>: c’est la fonction qui  nettoie les catégories et en prend les trois premières. </a:t>
            </a:r>
          </a:p>
          <a:p>
            <a:pPr marL="0" indent="0" rtl="0">
              <a:lnSpc>
                <a:spcPct val="100000"/>
              </a:lnSpc>
              <a:buNone/>
            </a:pPr>
            <a:endParaRPr lang="fr-F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4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2C3516-3738-F63E-571B-281C1E23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16" y="1414154"/>
            <a:ext cx="4369955" cy="323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e libre : Forme 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1"/>
            <a:ext cx="8667782" cy="198508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fr-FR" sz="6600" dirty="0"/>
              <a:t>Nettoyage des données textuelles</a:t>
            </a:r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378889"/>
            <a:ext cx="8264759" cy="3713937"/>
          </a:xfrm>
        </p:spPr>
        <p:txBody>
          <a:bodyPr vert="horz" wrap="square" lIns="0" tIns="0" rIns="0" bIns="0" rtlCol="0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/>
              <a:t>Tokenisation:</a:t>
            </a:r>
            <a:r>
              <a:rPr lang="fr-FR" dirty="0"/>
              <a:t> permet de découper la description en mots.</a:t>
            </a:r>
            <a:endParaRPr lang="fr-FR" b="1" u="sng" kern="1200" dirty="0">
              <a:latin typeface="+mn-lt"/>
              <a:ea typeface="+mn-ea"/>
              <a:cs typeface="+mn-cs"/>
            </a:endParaRPr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kern="1200" dirty="0">
                <a:latin typeface="+mn-lt"/>
                <a:ea typeface="+mn-ea"/>
                <a:cs typeface="+mn-cs"/>
              </a:rPr>
              <a:t>Stop </a:t>
            </a:r>
            <a:r>
              <a:rPr lang="fr-FR" b="1" u="sng" kern="1200" dirty="0" err="1">
                <a:latin typeface="+mn-lt"/>
                <a:ea typeface="+mn-ea"/>
                <a:cs typeface="+mn-cs"/>
              </a:rPr>
              <a:t>words</a:t>
            </a:r>
            <a:r>
              <a:rPr lang="fr-FR" kern="1200" dirty="0">
                <a:latin typeface="+mn-lt"/>
                <a:ea typeface="+mn-ea"/>
                <a:cs typeface="+mn-cs"/>
              </a:rPr>
              <a:t>: liste de mots ainsi que la ponctuation</a:t>
            </a:r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/>
              <a:t>Les </a:t>
            </a:r>
            <a:r>
              <a:rPr lang="fr-FR" b="1" u="sng" dirty="0" err="1"/>
              <a:t>tokens</a:t>
            </a:r>
            <a:r>
              <a:rPr lang="fr-FR" b="1" u="sng" dirty="0"/>
              <a:t> rares</a:t>
            </a:r>
            <a:r>
              <a:rPr lang="fr-FR" kern="1200" dirty="0">
                <a:latin typeface="+mn-lt"/>
                <a:ea typeface="+mn-ea"/>
                <a:cs typeface="+mn-cs"/>
              </a:rPr>
              <a:t>: ce sont les </a:t>
            </a:r>
            <a:r>
              <a:rPr lang="fr-FR" kern="1200" dirty="0" err="1">
                <a:latin typeface="+mn-lt"/>
                <a:ea typeface="+mn-ea"/>
                <a:cs typeface="+mn-cs"/>
              </a:rPr>
              <a:t>tokens</a:t>
            </a:r>
            <a:r>
              <a:rPr lang="fr-FR" kern="1200" dirty="0">
                <a:latin typeface="+mn-lt"/>
                <a:ea typeface="+mn-ea"/>
                <a:cs typeface="+mn-cs"/>
              </a:rPr>
              <a:t> qui apparaissent </a:t>
            </a:r>
          </a:p>
          <a:p>
            <a:pPr marL="0" indent="0" rtl="0">
              <a:lnSpc>
                <a:spcPct val="100000"/>
              </a:lnSpc>
            </a:pPr>
            <a:r>
              <a:rPr lang="fr-FR" kern="1200" dirty="0">
                <a:latin typeface="+mn-lt"/>
                <a:ea typeface="+mn-ea"/>
                <a:cs typeface="+mn-cs"/>
              </a:rPr>
              <a:t>peu de fois en l</a:t>
            </a:r>
            <a:r>
              <a:rPr lang="fr-FR" dirty="0"/>
              <a:t>’occurrence ceux qui apparaissent une fois</a:t>
            </a:r>
            <a:r>
              <a:rPr lang="fr-FR" kern="1200" dirty="0"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kern="1200" dirty="0">
                <a:latin typeface="+mn-lt"/>
                <a:ea typeface="+mn-ea"/>
                <a:cs typeface="+mn-cs"/>
              </a:rPr>
              <a:t> </a:t>
            </a:r>
            <a:r>
              <a:rPr lang="fr-FR" b="1" u="sng" kern="1200" dirty="0" err="1">
                <a:latin typeface="+mn-lt"/>
                <a:ea typeface="+mn-ea"/>
                <a:cs typeface="+mn-cs"/>
              </a:rPr>
              <a:t>Stemming</a:t>
            </a:r>
            <a:r>
              <a:rPr lang="fr-FR" b="1" u="sng" kern="1200" dirty="0">
                <a:latin typeface="+mn-lt"/>
                <a:ea typeface="+mn-ea"/>
                <a:cs typeface="+mn-cs"/>
              </a:rPr>
              <a:t> : </a:t>
            </a:r>
            <a:r>
              <a:rPr lang="fr-FR" kern="1200" dirty="0">
                <a:latin typeface="+mn-lt"/>
                <a:ea typeface="+mn-ea"/>
                <a:cs typeface="+mn-cs"/>
              </a:rPr>
              <a:t> ou racinisation en français</a:t>
            </a:r>
            <a:endParaRPr lang="fr-FR" b="1" u="sng" kern="1200" dirty="0">
              <a:latin typeface="+mn-lt"/>
              <a:ea typeface="+mn-ea"/>
              <a:cs typeface="+mn-cs"/>
            </a:endParaRPr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/>
              <a:t>Lemmatisation:</a:t>
            </a:r>
            <a:r>
              <a:rPr lang="fr-FR" dirty="0"/>
              <a:t> </a:t>
            </a:r>
            <a:r>
              <a:rPr lang="fr-FR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consiste à ramener un terme, quels que </a:t>
            </a:r>
          </a:p>
          <a:p>
            <a:pPr marL="0" indent="0" rtl="0">
              <a:lnSpc>
                <a:spcPct val="100000"/>
              </a:lnSpc>
            </a:pPr>
            <a:r>
              <a:rPr lang="fr-FR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soient ses accords, déclinaisons.</a:t>
            </a:r>
            <a:endParaRPr lang="fr-FR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 rtl="0">
              <a:lnSpc>
                <a:spcPct val="100000"/>
              </a:lnSpc>
            </a:pPr>
            <a:endParaRPr lang="fr-FR" kern="1200" dirty="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fr-F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94692D-6354-76A0-6B34-639BB3587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294" y="2933583"/>
            <a:ext cx="4389138" cy="33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e libre : Forme 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1"/>
            <a:ext cx="8667782" cy="198508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fr-FR" sz="6600" dirty="0"/>
              <a:t>Nettoyage des données textuelles</a:t>
            </a:r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378889"/>
            <a:ext cx="8264759" cy="3713937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/>
              <a:t>Seulement les mots en anglais:</a:t>
            </a:r>
            <a:r>
              <a:rPr lang="fr-FR" dirty="0"/>
              <a:t> on ne prend que les mots en anglais.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/>
              <a:t> </a:t>
            </a:r>
            <a:r>
              <a:rPr lang="fr-FR" b="1" u="sng" dirty="0" err="1"/>
              <a:t>Wordcloud</a:t>
            </a:r>
            <a:r>
              <a:rPr lang="fr-FR" b="1" u="sng" dirty="0"/>
              <a:t> : </a:t>
            </a:r>
            <a:r>
              <a:rPr lang="fr-FR" dirty="0"/>
              <a:t>on affiche les mots principaux des différentes catégories.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/>
              <a:t>Extra </a:t>
            </a:r>
            <a:r>
              <a:rPr lang="fr-FR" b="1" u="sng" dirty="0" err="1"/>
              <a:t>words</a:t>
            </a:r>
            <a:r>
              <a:rPr lang="fr-FR" b="1" u="sng" dirty="0"/>
              <a:t>: </a:t>
            </a:r>
            <a:r>
              <a:rPr lang="fr-FR" dirty="0"/>
              <a:t>ce sont des mots qui sont en doubles dans les</a:t>
            </a:r>
          </a:p>
          <a:p>
            <a:pPr marL="0" indent="0">
              <a:lnSpc>
                <a:spcPct val="100000"/>
              </a:lnSpc>
            </a:pPr>
            <a:r>
              <a:rPr lang="fr-FR" dirty="0"/>
              <a:t>catégories.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 err="1"/>
              <a:t>Cleanning</a:t>
            </a:r>
            <a:r>
              <a:rPr lang="fr-FR" b="1" u="sng" dirty="0"/>
              <a:t> des caractères extras </a:t>
            </a:r>
            <a:r>
              <a:rPr lang="fr-FR" dirty="0"/>
              <a:t>: http, www…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kern="1200" dirty="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fr-F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Octobre 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31BDD7-2278-FF9A-F025-93E9B93E8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622" y="2378885"/>
            <a:ext cx="2659610" cy="137934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BEC30B-AAC0-ECBE-E52C-821F13805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622" y="3897903"/>
            <a:ext cx="2659610" cy="1379340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C59EF5-7953-7807-7BE6-BB05B488D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817" y="5371825"/>
            <a:ext cx="2659610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Classification des données textuelles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2378889"/>
            <a:ext cx="8264759" cy="37139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/>
              <a:t>BAG OF WORDS 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b="1" u="sng" dirty="0"/>
              <a:t>Vectorisation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b="1" u="sng" dirty="0" err="1"/>
              <a:t>CountVectorizer</a:t>
            </a:r>
            <a:r>
              <a:rPr lang="fr-FR" b="1" u="sng" dirty="0"/>
              <a:t> : </a:t>
            </a:r>
            <a:r>
              <a:rPr lang="fr-FR" dirty="0"/>
              <a:t> On obtient un score ARI de 0,3984 pour une </a:t>
            </a:r>
            <a:r>
              <a:rPr lang="fr-FR" dirty="0" err="1"/>
              <a:t>perplexity</a:t>
            </a:r>
            <a:r>
              <a:rPr lang="fr-FR" dirty="0"/>
              <a:t> de 20,</a:t>
            </a: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0DE00E5-363A-3032-4BFC-167E804A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7" y="3800442"/>
            <a:ext cx="6386113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Classification des données textuelles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2378889"/>
            <a:ext cx="8264759" cy="37139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/>
              <a:t>BAG OF WORDS 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b="1" u="sng" dirty="0"/>
              <a:t>TF-IDF : </a:t>
            </a:r>
            <a:r>
              <a:rPr lang="fr-FR" dirty="0"/>
              <a:t> On obtient un score ARI de 0,486 pour une </a:t>
            </a:r>
            <a:r>
              <a:rPr lang="fr-FR" dirty="0" err="1"/>
              <a:t>perplexity</a:t>
            </a:r>
            <a:r>
              <a:rPr lang="fr-FR" dirty="0"/>
              <a:t> de 10,</a:t>
            </a: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68BE5C-3085-1974-A8C4-9B767239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21" y="3458598"/>
            <a:ext cx="6744284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sz="4800" dirty="0"/>
              <a:t>Classification des données textuelles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Octobre 2022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Classifiez automatiquement des biens de consommation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10" name="Sous-titre 15">
            <a:extLst>
              <a:ext uri="{FF2B5EF4-FFF2-40B4-BE49-F238E27FC236}">
                <a16:creationId xmlns:a16="http://schemas.microsoft.com/office/drawing/2014/main" id="{A3CF2BB4-FB01-D330-FF9B-F4DBAC061A40}"/>
              </a:ext>
            </a:extLst>
          </p:cNvPr>
          <p:cNvSpPr txBox="1">
            <a:spLocks/>
          </p:cNvSpPr>
          <p:nvPr/>
        </p:nvSpPr>
        <p:spPr>
          <a:xfrm>
            <a:off x="550863" y="2378889"/>
            <a:ext cx="8264759" cy="37139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b="1" u="sng" dirty="0"/>
              <a:t>WORD2VEC: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dirty="0"/>
              <a:t> On obtient comme meilleur score ARI de 0,3392 pour une </a:t>
            </a:r>
            <a:r>
              <a:rPr lang="fr-FR" dirty="0" err="1"/>
              <a:t>perplexity</a:t>
            </a:r>
            <a:r>
              <a:rPr lang="fr-FR" dirty="0"/>
              <a:t> de 20,</a:t>
            </a: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marL="457200" lvl="1" indent="0">
              <a:lnSpc>
                <a:spcPct val="100000"/>
              </a:lnSpc>
              <a:buNone/>
            </a:pPr>
            <a:endParaRPr lang="fr-FR" b="1" u="sng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1CDC49F-6FF7-5607-3CA1-AD963A13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41" y="3242699"/>
            <a:ext cx="6698560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4711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14214</TotalTime>
  <Words>700</Words>
  <Application>Microsoft Office PowerPoint</Application>
  <PresentationFormat>Grand écran</PresentationFormat>
  <Paragraphs>225</Paragraphs>
  <Slides>18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-apple-system</vt:lpstr>
      <vt:lpstr>Arial</vt:lpstr>
      <vt:lpstr>Calibri</vt:lpstr>
      <vt:lpstr>Courier New</vt:lpstr>
      <vt:lpstr>Gill Sans MT</vt:lpstr>
      <vt:lpstr>Helvetica Neue</vt:lpstr>
      <vt:lpstr>inherit</vt:lpstr>
      <vt:lpstr>Montserrat</vt:lpstr>
      <vt:lpstr>Walbaum Display</vt:lpstr>
      <vt:lpstr>Wingdings</vt:lpstr>
      <vt:lpstr>3DFloatVTI</vt:lpstr>
      <vt:lpstr> Classifiez automatiquement des biens de consommation</vt:lpstr>
      <vt:lpstr>Plan de présentation </vt:lpstr>
      <vt:lpstr>Contexte</vt:lpstr>
      <vt:lpstr>Catégoriser les données</vt:lpstr>
      <vt:lpstr>Nettoyage des données textuelles</vt:lpstr>
      <vt:lpstr>Nettoyage des données textuelles</vt:lpstr>
      <vt:lpstr>Classification des données textuelles</vt:lpstr>
      <vt:lpstr>Classification des données textuelles</vt:lpstr>
      <vt:lpstr>Classification des données textuelles</vt:lpstr>
      <vt:lpstr>Classification des données textuelles</vt:lpstr>
      <vt:lpstr>Classification des données textuelles</vt:lpstr>
      <vt:lpstr>Classification des données textuelles</vt:lpstr>
      <vt:lpstr>Analyse exploratoire des données visuelles</vt:lpstr>
      <vt:lpstr>Classification des données visuelles</vt:lpstr>
      <vt:lpstr>Classification et segmentation des données visuelles</vt:lpstr>
      <vt:lpstr>Classification des données visuelles</vt:lpstr>
      <vt:lpstr>Traitement des textes et des images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Classifiez automatiquement des biens de consommation</dc:title>
  <dc:creator>Laetitia MBEMBA PIKA</dc:creator>
  <cp:lastModifiedBy>Laetitia MBEMBA PIKA</cp:lastModifiedBy>
  <cp:revision>36</cp:revision>
  <dcterms:created xsi:type="dcterms:W3CDTF">2022-10-04T14:23:31Z</dcterms:created>
  <dcterms:modified xsi:type="dcterms:W3CDTF">2023-04-28T14:37:23Z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