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56" r:id="rId2"/>
    <p:sldId id="279" r:id="rId3"/>
    <p:sldId id="271" r:id="rId4"/>
    <p:sldId id="283" r:id="rId5"/>
    <p:sldId id="281" r:id="rId6"/>
    <p:sldId id="280" r:id="rId7"/>
    <p:sldId id="289" r:id="rId8"/>
    <p:sldId id="290" r:id="rId9"/>
    <p:sldId id="291" r:id="rId10"/>
    <p:sldId id="257" r:id="rId11"/>
    <p:sldId id="275" r:id="rId12"/>
    <p:sldId id="276" r:id="rId13"/>
    <p:sldId id="284" r:id="rId14"/>
    <p:sldId id="285" r:id="rId15"/>
    <p:sldId id="286" r:id="rId16"/>
    <p:sldId id="287" r:id="rId17"/>
    <p:sldId id="282" r:id="rId18"/>
    <p:sldId id="288" r:id="rId19"/>
    <p:sldId id="293" r:id="rId20"/>
    <p:sldId id="292"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279"/>
            <p14:sldId id="271"/>
            <p14:sldId id="283"/>
            <p14:sldId id="281"/>
            <p14:sldId id="280"/>
            <p14:sldId id="289"/>
            <p14:sldId id="290"/>
            <p14:sldId id="291"/>
            <p14:sldId id="257"/>
            <p14:sldId id="275"/>
            <p14:sldId id="276"/>
            <p14:sldId id="284"/>
            <p14:sldId id="285"/>
            <p14:sldId id="286"/>
            <p14:sldId id="287"/>
          </p14:sldIdLst>
        </p14:section>
        <p14:section name="En savoir plus" id="{2CC34DB2-6590-42C0-AD4B-A04C6060184E}">
          <p14:sldIdLst>
            <p14:sldId id="282"/>
            <p14:sldId id="288"/>
            <p14:sldId id="293"/>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10B748-EA40-4668-98E8-E24129A8E968}" type="datetime1">
              <a:rPr lang="fr-FR" smtClean="0"/>
              <a:t>26/02/2023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0F4E9AA-8B68-4026-826F-95F859DBBF5A}" type="datetime1">
              <a:rPr lang="fr-FR" noProof="0" smtClean="0"/>
              <a:t>26/02/2023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F61EA0F-A667-4B49-8422-0062BC55E249}" type="slidenum">
              <a:rPr lang="fr-FR" smtClean="0"/>
              <a:t>10</a:t>
            </a:fld>
            <a:endParaRPr lang="fr-FR"/>
          </a:p>
        </p:txBody>
      </p:sp>
    </p:spTree>
    <p:extLst>
      <p:ext uri="{BB962C8B-B14F-4D97-AF65-F5344CB8AC3E}">
        <p14:creationId xmlns:p14="http://schemas.microsoft.com/office/powerpoint/2010/main" val="303423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11</a:t>
            </a:fld>
            <a:endParaRPr lang="fr-FR"/>
          </a:p>
        </p:txBody>
      </p:sp>
    </p:spTree>
    <p:extLst>
      <p:ext uri="{BB962C8B-B14F-4D97-AF65-F5344CB8AC3E}">
        <p14:creationId xmlns:p14="http://schemas.microsoft.com/office/powerpoint/2010/main" val="155873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12</a:t>
            </a:fld>
            <a:endParaRPr lang="fr-FR"/>
          </a:p>
        </p:txBody>
      </p:sp>
    </p:spTree>
    <p:extLst>
      <p:ext uri="{BB962C8B-B14F-4D97-AF65-F5344CB8AC3E}">
        <p14:creationId xmlns:p14="http://schemas.microsoft.com/office/powerpoint/2010/main" val="267794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17</a:t>
            </a:fld>
            <a:endParaRPr lang="fr-FR"/>
          </a:p>
        </p:txBody>
      </p:sp>
    </p:spTree>
    <p:extLst>
      <p:ext uri="{BB962C8B-B14F-4D97-AF65-F5344CB8AC3E}">
        <p14:creationId xmlns:p14="http://schemas.microsoft.com/office/powerpoint/2010/main" val="3421780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20</a:t>
            </a:fld>
            <a:endParaRPr lang="fr-FR"/>
          </a:p>
        </p:txBody>
      </p:sp>
    </p:spTree>
    <p:extLst>
      <p:ext uri="{BB962C8B-B14F-4D97-AF65-F5344CB8AC3E}">
        <p14:creationId xmlns:p14="http://schemas.microsoft.com/office/powerpoint/2010/main" val="271246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2</a:t>
            </a:fld>
            <a:endParaRPr lang="fr-FR"/>
          </a:p>
        </p:txBody>
      </p:sp>
    </p:spTree>
    <p:extLst>
      <p:ext uri="{BB962C8B-B14F-4D97-AF65-F5344CB8AC3E}">
        <p14:creationId xmlns:p14="http://schemas.microsoft.com/office/powerpoint/2010/main" val="188628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3</a:t>
            </a:fld>
            <a:endParaRPr lang="fr-FR"/>
          </a:p>
        </p:txBody>
      </p:sp>
    </p:spTree>
    <p:extLst>
      <p:ext uri="{BB962C8B-B14F-4D97-AF65-F5344CB8AC3E}">
        <p14:creationId xmlns:p14="http://schemas.microsoft.com/office/powerpoint/2010/main" val="44736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4</a:t>
            </a:fld>
            <a:endParaRPr lang="fr-FR"/>
          </a:p>
        </p:txBody>
      </p:sp>
    </p:spTree>
    <p:extLst>
      <p:ext uri="{BB962C8B-B14F-4D97-AF65-F5344CB8AC3E}">
        <p14:creationId xmlns:p14="http://schemas.microsoft.com/office/powerpoint/2010/main" val="404584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5</a:t>
            </a:fld>
            <a:endParaRPr lang="fr-FR"/>
          </a:p>
        </p:txBody>
      </p:sp>
    </p:spTree>
    <p:extLst>
      <p:ext uri="{BB962C8B-B14F-4D97-AF65-F5344CB8AC3E}">
        <p14:creationId xmlns:p14="http://schemas.microsoft.com/office/powerpoint/2010/main" val="374441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6</a:t>
            </a:fld>
            <a:endParaRPr lang="fr-FR"/>
          </a:p>
        </p:txBody>
      </p:sp>
    </p:spTree>
    <p:extLst>
      <p:ext uri="{BB962C8B-B14F-4D97-AF65-F5344CB8AC3E}">
        <p14:creationId xmlns:p14="http://schemas.microsoft.com/office/powerpoint/2010/main" val="199726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7</a:t>
            </a:fld>
            <a:endParaRPr lang="fr-FR"/>
          </a:p>
        </p:txBody>
      </p:sp>
    </p:spTree>
    <p:extLst>
      <p:ext uri="{BB962C8B-B14F-4D97-AF65-F5344CB8AC3E}">
        <p14:creationId xmlns:p14="http://schemas.microsoft.com/office/powerpoint/2010/main" val="820261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8</a:t>
            </a:fld>
            <a:endParaRPr lang="fr-FR"/>
          </a:p>
        </p:txBody>
      </p:sp>
    </p:spTree>
    <p:extLst>
      <p:ext uri="{BB962C8B-B14F-4D97-AF65-F5344CB8AC3E}">
        <p14:creationId xmlns:p14="http://schemas.microsoft.com/office/powerpoint/2010/main" val="154333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9</a:t>
            </a:fld>
            <a:endParaRPr lang="fr-FR"/>
          </a:p>
        </p:txBody>
      </p:sp>
    </p:spTree>
    <p:extLst>
      <p:ext uri="{BB962C8B-B14F-4D97-AF65-F5344CB8AC3E}">
        <p14:creationId xmlns:p14="http://schemas.microsoft.com/office/powerpoint/2010/main" val="38196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D73AFFA-A6F2-4B06-B935-9E8D85E79903}" type="datetime1">
              <a:rPr lang="fr-FR" noProof="0" smtClean="0"/>
              <a:t>26/02/2023</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61B589D6-0A3B-49A2-A2F1-A1288C62EC4C}" type="datetime1">
              <a:rPr lang="fr-FR" noProof="0" smtClean="0"/>
              <a:t>26/02/2023</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mihaioltean.github.io/" TargetMode="External"/><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2387600"/>
          </a:xfrm>
        </p:spPr>
        <p:txBody>
          <a:bodyPr rtlCol="0" anchor="ctr" anchorCtr="0">
            <a:normAutofit/>
          </a:bodyPr>
          <a:lstStyle/>
          <a:p>
            <a:pPr rtl="0"/>
            <a:r>
              <a:rPr lang="fr-FR" sz="4800" dirty="0">
                <a:solidFill>
                  <a:schemeClr val="bg1"/>
                </a:solidFill>
              </a:rPr>
              <a:t>Déployez un modèle dans le cloud</a:t>
            </a:r>
          </a:p>
        </p:txBody>
      </p:sp>
      <p:sp>
        <p:nvSpPr>
          <p:cNvPr id="3" name="Sous-titre 2"/>
          <p:cNvSpPr>
            <a:spLocks noGrp="1"/>
          </p:cNvSpPr>
          <p:nvPr>
            <p:ph type="subTitle" idx="4294967295"/>
          </p:nvPr>
        </p:nvSpPr>
        <p:spPr>
          <a:xfrm>
            <a:off x="855620" y="2933105"/>
            <a:ext cx="9582736" cy="1545589"/>
          </a:xfrm>
        </p:spPr>
        <p:txBody>
          <a:bodyPr rtlCol="0">
            <a:normAutofit/>
          </a:bodyPr>
          <a:lstStyle/>
          <a:p>
            <a:pPr marL="0" indent="0" rtl="0">
              <a:buNone/>
            </a:pPr>
            <a:r>
              <a:rPr lang="fr-FR" sz="2400" dirty="0">
                <a:solidFill>
                  <a:schemeClr val="bg1"/>
                </a:solidFill>
                <a:latin typeface="+mj-lt"/>
              </a:rPr>
              <a:t>Data Science</a:t>
            </a:r>
          </a:p>
          <a:p>
            <a:pPr marL="0" indent="0" rtl="0">
              <a:buNone/>
            </a:pPr>
            <a:r>
              <a:rPr lang="fr-FR" sz="2400" dirty="0">
                <a:solidFill>
                  <a:schemeClr val="bg1"/>
                </a:solidFill>
                <a:latin typeface="+mj-lt"/>
              </a:rPr>
              <a:t>					         Laetitia MAYOMBO BOUANGA</a:t>
            </a:r>
          </a:p>
        </p:txBody>
      </p:sp>
      <p:pic>
        <p:nvPicPr>
          <p:cNvPr id="6" name="Image 5">
            <a:extLst>
              <a:ext uri="{FF2B5EF4-FFF2-40B4-BE49-F238E27FC236}">
                <a16:creationId xmlns:a16="http://schemas.microsoft.com/office/drawing/2014/main" id="{B29C5241-4F7D-3BBE-50DF-1EFAE923BBC6}"/>
              </a:ext>
            </a:extLst>
          </p:cNvPr>
          <p:cNvPicPr>
            <a:picLocks noChangeAspect="1"/>
          </p:cNvPicPr>
          <p:nvPr/>
        </p:nvPicPr>
        <p:blipFill>
          <a:blip r:embed="rId3"/>
          <a:stretch>
            <a:fillRect/>
          </a:stretch>
        </p:blipFill>
        <p:spPr>
          <a:xfrm>
            <a:off x="855620" y="5288596"/>
            <a:ext cx="1635653" cy="1062829"/>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lvl="0" rtl="0"/>
            <a:r>
              <a:rPr lang="fr-FR" dirty="0"/>
              <a:t>AWS et les briques d’architectures choisies</a:t>
            </a:r>
            <a:endParaRPr lang="fr-FR" dirty="0">
              <a:latin typeface="Segoe UI Light" panose="020B0502040204020203" pitchFamily="34" charset="0"/>
              <a:cs typeface="Segoe UI Light" panose="020B0502040204020203" pitchFamily="34" charset="0"/>
            </a:endParaRPr>
          </a:p>
        </p:txBody>
      </p:sp>
      <p:pic>
        <p:nvPicPr>
          <p:cNvPr id="4" name="Espace réservé du contenu 3">
            <a:extLst>
              <a:ext uri="{FF2B5EF4-FFF2-40B4-BE49-F238E27FC236}">
                <a16:creationId xmlns:a16="http://schemas.microsoft.com/office/drawing/2014/main" id="{D204F520-DDC0-0596-7322-9F5BE8B1800C}"/>
              </a:ext>
            </a:extLst>
          </p:cNvPr>
          <p:cNvPicPr>
            <a:picLocks noGrp="1" noChangeAspect="1"/>
          </p:cNvPicPr>
          <p:nvPr>
            <p:ph sz="half" idx="4294967295"/>
          </p:nvPr>
        </p:nvPicPr>
        <p:blipFill>
          <a:blip r:embed="rId3"/>
          <a:stretch>
            <a:fillRect/>
          </a:stretch>
        </p:blipFill>
        <p:spPr>
          <a:xfrm>
            <a:off x="2760554" y="1445902"/>
            <a:ext cx="7408344" cy="4964042"/>
          </a:xfr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21207" y="448056"/>
            <a:ext cx="8275321" cy="640080"/>
          </a:xfrm>
        </p:spPr>
        <p:txBody>
          <a:bodyPr rtlCol="0">
            <a:normAutofit/>
          </a:bodyPr>
          <a:lstStyle/>
          <a:p>
            <a:pPr rtl="0"/>
            <a:r>
              <a:rPr lang="fr-FR" dirty="0">
                <a:latin typeface="Segoe UI Light" panose="020B0502040204020203" pitchFamily="34" charset="0"/>
                <a:cs typeface="Segoe UI Light" panose="020B0502040204020203" pitchFamily="34" charset="0"/>
              </a:rPr>
              <a:t>Les services que nous avons utilisés sont: </a:t>
            </a:r>
          </a:p>
        </p:txBody>
      </p:sp>
      <p:sp>
        <p:nvSpPr>
          <p:cNvPr id="38" name="Espace réservé du contenu 17"/>
          <p:cNvSpPr txBox="1">
            <a:spLocks/>
          </p:cNvSpPr>
          <p:nvPr/>
        </p:nvSpPr>
        <p:spPr>
          <a:xfrm>
            <a:off x="541609" y="1296100"/>
            <a:ext cx="526483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100" dirty="0">
                <a:solidFill>
                  <a:prstClr val="black">
                    <a:lumMod val="75000"/>
                    <a:lumOff val="25000"/>
                  </a:prstClr>
                </a:solidFill>
                <a:latin typeface="Segoe UI" panose="020B0502040204020203" pitchFamily="34" charset="0"/>
                <a:cs typeface="Segoe UI" panose="020B0502040204020203" pitchFamily="34" charset="0"/>
              </a:rPr>
              <a:t>Nous a avons utilisé: </a:t>
            </a:r>
            <a:endParaRPr lang="fr-FR" sz="1100" dirty="0">
              <a:latin typeface="Segoe UI" panose="020B0502040204020203" pitchFamily="34" charset="0"/>
              <a:cs typeface="Segoe UI" panose="020B0502040204020203" pitchFamily="34" charset="0"/>
            </a:endParaRPr>
          </a:p>
        </p:txBody>
      </p:sp>
      <p:grpSp>
        <p:nvGrpSpPr>
          <p:cNvPr id="4" name="Groupe 3" descr="Petit cercle contenant le chiffre 1 pour indiquer la première étape"/>
          <p:cNvGrpSpPr/>
          <p:nvPr/>
        </p:nvGrpSpPr>
        <p:grpSpPr bwMode="blackWhite">
          <a:xfrm>
            <a:off x="558723" y="2638502"/>
            <a:ext cx="558179" cy="409838"/>
            <a:chOff x="6953426" y="711274"/>
            <a:chExt cx="558179" cy="409838"/>
          </a:xfrm>
        </p:grpSpPr>
        <p:sp>
          <p:nvSpPr>
            <p:cNvPr id="2" name="Ovale 1"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 name="Zone de texte 2"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a:solidFill>
                    <a:schemeClr val="bg1"/>
                  </a:solidFill>
                  <a:latin typeface="Segoe UI Semibold" panose="020B0702040204020203" pitchFamily="34" charset="0"/>
                  <a:cs typeface="Segoe UI Semibold" panose="020B0702040204020203" pitchFamily="34" charset="0"/>
                </a:rPr>
                <a:t>1</a:t>
              </a:r>
            </a:p>
          </p:txBody>
        </p:sp>
      </p:grpSp>
      <p:sp>
        <p:nvSpPr>
          <p:cNvPr id="29" name="Espace réservé du contenu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r>
              <a:rPr lang="fr-FR" sz="1100" b="1" dirty="0">
                <a:solidFill>
                  <a:prstClr val="black">
                    <a:lumMod val="75000"/>
                    <a:lumOff val="25000"/>
                  </a:prstClr>
                </a:solidFill>
                <a:latin typeface="Segoe UI" panose="020B0502040204020203" pitchFamily="34" charset="0"/>
                <a:cs typeface="Segoe UI" panose="020B0502040204020203" pitchFamily="34" charset="0"/>
              </a:rPr>
              <a:t>Amazon EC2</a:t>
            </a:r>
          </a:p>
        </p:txBody>
      </p:sp>
      <p:grpSp>
        <p:nvGrpSpPr>
          <p:cNvPr id="19" name="Groupe 18" descr="Petit cercle contenant le chiffre 2 pour indiquer la deuxième étape"/>
          <p:cNvGrpSpPr/>
          <p:nvPr/>
        </p:nvGrpSpPr>
        <p:grpSpPr bwMode="blackWhite">
          <a:xfrm>
            <a:off x="558723" y="3438896"/>
            <a:ext cx="558179" cy="409838"/>
            <a:chOff x="6953426" y="711274"/>
            <a:chExt cx="558179" cy="409838"/>
          </a:xfrm>
        </p:grpSpPr>
        <p:sp>
          <p:nvSpPr>
            <p:cNvPr id="20" name="Ovale 19"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1" name="Zone de texte 20" descr="Chiffre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2</a:t>
              </a:r>
            </a:p>
          </p:txBody>
        </p:sp>
      </p:grpSp>
      <p:sp>
        <p:nvSpPr>
          <p:cNvPr id="22" name="Espace réservé du contenu 17"/>
          <p:cNvSpPr txBox="1">
            <a:spLocks/>
          </p:cNvSpPr>
          <p:nvPr/>
        </p:nvSpPr>
        <p:spPr>
          <a:xfrm>
            <a:off x="1110443" y="3492657"/>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fr-FR" sz="1100" b="1" dirty="0">
                <a:solidFill>
                  <a:prstClr val="black">
                    <a:lumMod val="75000"/>
                    <a:lumOff val="25000"/>
                  </a:prstClr>
                </a:solidFill>
                <a:latin typeface="Segoe UI" panose="020B0502040204020203" pitchFamily="34" charset="0"/>
                <a:cs typeface="Segoe UI" panose="020B0502040204020203" pitchFamily="34" charset="0"/>
              </a:rPr>
              <a:t>EMR</a:t>
            </a:r>
          </a:p>
        </p:txBody>
      </p:sp>
      <p:grpSp>
        <p:nvGrpSpPr>
          <p:cNvPr id="31" name="Groupe 30" descr="Petit cercle contenant le chiffre 3 pour indiquer la troisième étape"/>
          <p:cNvGrpSpPr/>
          <p:nvPr/>
        </p:nvGrpSpPr>
        <p:grpSpPr bwMode="blackWhite">
          <a:xfrm>
            <a:off x="557319" y="4263506"/>
            <a:ext cx="558179" cy="409838"/>
            <a:chOff x="6953426" y="711274"/>
            <a:chExt cx="558179" cy="409838"/>
          </a:xfrm>
        </p:grpSpPr>
        <p:sp>
          <p:nvSpPr>
            <p:cNvPr id="32" name="Ovale 31"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3" name="Zone de texte 32" descr="Chiffre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3</a:t>
              </a:r>
            </a:p>
          </p:txBody>
        </p:sp>
      </p:grpSp>
      <p:sp>
        <p:nvSpPr>
          <p:cNvPr id="34" name="Espace réservé du contenu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fr-FR" sz="1100" b="1" dirty="0">
                <a:solidFill>
                  <a:prstClr val="black">
                    <a:lumMod val="75000"/>
                    <a:lumOff val="25000"/>
                  </a:prstClr>
                </a:solidFill>
                <a:latin typeface="Segoe UI" panose="020B0502040204020203" pitchFamily="34" charset="0"/>
                <a:cs typeface="Segoe UI" panose="020B0502040204020203" pitchFamily="34" charset="0"/>
              </a:rPr>
              <a:t>Amazon S3</a:t>
            </a:r>
          </a:p>
        </p:txBody>
      </p:sp>
      <p:grpSp>
        <p:nvGrpSpPr>
          <p:cNvPr id="8" name="Groupe 7" descr="Petit cercle contenant le chiffre 3 pour indiquer la troisième étape">
            <a:extLst>
              <a:ext uri="{FF2B5EF4-FFF2-40B4-BE49-F238E27FC236}">
                <a16:creationId xmlns:a16="http://schemas.microsoft.com/office/drawing/2014/main" id="{782540CD-1E31-0C7C-094C-7093DF11FD53}"/>
              </a:ext>
            </a:extLst>
          </p:cNvPr>
          <p:cNvGrpSpPr/>
          <p:nvPr/>
        </p:nvGrpSpPr>
        <p:grpSpPr bwMode="blackWhite">
          <a:xfrm>
            <a:off x="521207" y="5060038"/>
            <a:ext cx="558179" cy="409838"/>
            <a:chOff x="6953426" y="711274"/>
            <a:chExt cx="558179" cy="409838"/>
          </a:xfrm>
        </p:grpSpPr>
        <p:sp>
          <p:nvSpPr>
            <p:cNvPr id="9" name="Ovale 31" descr="Petit cercle">
              <a:extLst>
                <a:ext uri="{FF2B5EF4-FFF2-40B4-BE49-F238E27FC236}">
                  <a16:creationId xmlns:a16="http://schemas.microsoft.com/office/drawing/2014/main" id="{B0868278-F954-B1E4-466F-6C132FB05C6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0" name="Zone de texte 32" descr="Chiffre 3">
              <a:extLst>
                <a:ext uri="{FF2B5EF4-FFF2-40B4-BE49-F238E27FC236}">
                  <a16:creationId xmlns:a16="http://schemas.microsoft.com/office/drawing/2014/main" id="{BDA8CA02-70D6-FC2D-AD6D-23C3B992B32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4</a:t>
              </a:r>
            </a:p>
          </p:txBody>
        </p:sp>
      </p:grpSp>
      <p:sp>
        <p:nvSpPr>
          <p:cNvPr id="11" name="Espace réservé du contenu 17">
            <a:extLst>
              <a:ext uri="{FF2B5EF4-FFF2-40B4-BE49-F238E27FC236}">
                <a16:creationId xmlns:a16="http://schemas.microsoft.com/office/drawing/2014/main" id="{1ADC8934-3E37-6A7D-4CC6-328391DF2F99}"/>
              </a:ext>
            </a:extLst>
          </p:cNvPr>
          <p:cNvSpPr txBox="1">
            <a:spLocks/>
          </p:cNvSpPr>
          <p:nvPr/>
        </p:nvSpPr>
        <p:spPr>
          <a:xfrm>
            <a:off x="1029069" y="5088116"/>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fr-FR" sz="1100" b="1" dirty="0">
                <a:solidFill>
                  <a:prstClr val="black">
                    <a:lumMod val="75000"/>
                    <a:lumOff val="25000"/>
                  </a:prstClr>
                </a:solidFill>
                <a:latin typeface="Segoe UI" panose="020B0502040204020203" pitchFamily="34" charset="0"/>
                <a:cs typeface="Segoe UI" panose="020B0502040204020203" pitchFamily="34" charset="0"/>
              </a:rPr>
              <a:t>IAM</a:t>
            </a:r>
          </a:p>
        </p:txBody>
      </p:sp>
      <p:pic>
        <p:nvPicPr>
          <p:cNvPr id="5122" name="Picture 2" descr="Step by Step Creation of an EC2 Instance in AWS and Access it via… –  Towards AI">
            <a:extLst>
              <a:ext uri="{FF2B5EF4-FFF2-40B4-BE49-F238E27FC236}">
                <a16:creationId xmlns:a16="http://schemas.microsoft.com/office/drawing/2014/main" id="{104FC74C-98E0-43BA-08A7-42A8E3B85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892" y="1212887"/>
            <a:ext cx="3429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ettre en place un cluster AWS EMR">
            <a:extLst>
              <a:ext uri="{FF2B5EF4-FFF2-40B4-BE49-F238E27FC236}">
                <a16:creationId xmlns:a16="http://schemas.microsoft.com/office/drawing/2014/main" id="{F51D015B-812D-AE50-9AF9-7D78D86C3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367" y="1455192"/>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mazon S3 Online Storage">
            <a:extLst>
              <a:ext uri="{FF2B5EF4-FFF2-40B4-BE49-F238E27FC236}">
                <a16:creationId xmlns:a16="http://schemas.microsoft.com/office/drawing/2014/main" id="{9DE743CE-3BB3-3FD3-9B13-817087FC87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6850" y="3749953"/>
            <a:ext cx="2923592" cy="227610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WS IAM Exploitation - Security Risk Advisors">
            <a:extLst>
              <a:ext uri="{FF2B5EF4-FFF2-40B4-BE49-F238E27FC236}">
                <a16:creationId xmlns:a16="http://schemas.microsoft.com/office/drawing/2014/main" id="{8CCBE319-793B-AC15-0E9C-BDBCCC1A78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856" y="3801829"/>
            <a:ext cx="3457344" cy="1945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Amazon IAM</a:t>
            </a:r>
          </a:p>
        </p:txBody>
      </p:sp>
      <p:sp>
        <p:nvSpPr>
          <p:cNvPr id="16" name="Espace réservé du contenu 17"/>
          <p:cNvSpPr txBox="1">
            <a:spLocks/>
          </p:cNvSpPr>
          <p:nvPr/>
        </p:nvSpPr>
        <p:spPr>
          <a:xfrm>
            <a:off x="541608" y="1296099"/>
            <a:ext cx="9516792" cy="518867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dirty="0">
                <a:latin typeface="Segoe UI" panose="020B0502040204020203" pitchFamily="34" charset="0"/>
                <a:cs typeface="Segoe UI" panose="020B0502040204020203" pitchFamily="34" charset="0"/>
              </a:rPr>
              <a:t>Permet de centraliser </a:t>
            </a:r>
            <a:r>
              <a:rPr lang="fr-FR" b="1" dirty="0">
                <a:latin typeface="Segoe UI" panose="020B0502040204020203" pitchFamily="34" charset="0"/>
                <a:cs typeface="Segoe UI" panose="020B0502040204020203" pitchFamily="34" charset="0"/>
              </a:rPr>
              <a:t>la gestion des utilisateurs individuels </a:t>
            </a:r>
            <a:r>
              <a:rPr lang="fr-FR" dirty="0">
                <a:latin typeface="Segoe UI" panose="020B0502040204020203" pitchFamily="34" charset="0"/>
                <a:cs typeface="Segoe UI" panose="020B0502040204020203" pitchFamily="34" charset="0"/>
              </a:rPr>
              <a:t>ou en groupe.</a:t>
            </a:r>
          </a:p>
          <a:p>
            <a:pPr marL="0" indent="0" rtl="0">
              <a:spcAft>
                <a:spcPts val="2000"/>
              </a:spcAft>
              <a:buNone/>
            </a:pPr>
            <a:r>
              <a:rPr lang="fr-FR" dirty="0">
                <a:latin typeface="Segoe UI" panose="020B0502040204020203" pitchFamily="34" charset="0"/>
                <a:cs typeface="Segoe UI" panose="020B0502040204020203" pitchFamily="34" charset="0"/>
              </a:rPr>
              <a:t>Il permet </a:t>
            </a:r>
            <a:r>
              <a:rPr lang="fr-FR" b="1" dirty="0">
                <a:latin typeface="Segoe UI" panose="020B0502040204020203" pitchFamily="34" charset="0"/>
                <a:cs typeface="Segoe UI" panose="020B0502040204020203" pitchFamily="34" charset="0"/>
              </a:rPr>
              <a:t>de sécuriser</a:t>
            </a:r>
            <a:r>
              <a:rPr lang="fr-FR" dirty="0">
                <a:latin typeface="Segoe UI" panose="020B0502040204020203" pitchFamily="34" charset="0"/>
                <a:cs typeface="Segoe UI" panose="020B0502040204020203" pitchFamily="34" charset="0"/>
              </a:rPr>
              <a:t> les utilisateurs grâce au MFA. </a:t>
            </a:r>
          </a:p>
          <a:p>
            <a:pPr marL="0" indent="0" rtl="0">
              <a:spcAft>
                <a:spcPts val="2000"/>
              </a:spcAft>
              <a:buNone/>
            </a:pPr>
            <a:r>
              <a:rPr lang="fr-FR" dirty="0">
                <a:latin typeface="Segoe UI" panose="020B0502040204020203" pitchFamily="34" charset="0"/>
                <a:cs typeface="Segoe UI" panose="020B0502040204020203" pitchFamily="34" charset="0"/>
              </a:rPr>
              <a:t>Il permet </a:t>
            </a:r>
            <a:r>
              <a:rPr lang="fr-FR" b="1" dirty="0">
                <a:latin typeface="Segoe UI" panose="020B0502040204020203" pitchFamily="34" charset="0"/>
                <a:cs typeface="Segoe UI" panose="020B0502040204020203" pitchFamily="34" charset="0"/>
              </a:rPr>
              <a:t>d’autoriser l’accès </a:t>
            </a:r>
            <a:r>
              <a:rPr lang="fr-FR" dirty="0">
                <a:latin typeface="Segoe UI" panose="020B0502040204020203" pitchFamily="34" charset="0"/>
                <a:cs typeface="Segoe UI" panose="020B0502040204020203" pitchFamily="34" charset="0"/>
              </a:rPr>
              <a:t>aux ressources par exemple.</a:t>
            </a:r>
          </a:p>
          <a:p>
            <a:pPr marL="0" indent="0" rtl="0">
              <a:spcAft>
                <a:spcPts val="2000"/>
              </a:spcAft>
              <a:buNone/>
            </a:pPr>
            <a:r>
              <a:rPr lang="fr-FR" dirty="0">
                <a:latin typeface="Segoe UI" panose="020B0502040204020203" pitchFamily="34" charset="0"/>
                <a:cs typeface="Segoe UI" panose="020B0502040204020203" pitchFamily="34" charset="0"/>
              </a:rPr>
              <a:t>IAM (Identity And Manager </a:t>
            </a:r>
            <a:r>
              <a:rPr lang="fr-FR" dirty="0" err="1">
                <a:latin typeface="Segoe UI" panose="020B0502040204020203" pitchFamily="34" charset="0"/>
                <a:cs typeface="Segoe UI" panose="020B0502040204020203" pitchFamily="34" charset="0"/>
              </a:rPr>
              <a:t>acces</a:t>
            </a:r>
            <a:r>
              <a:rPr lang="fr-FR" dirty="0">
                <a:latin typeface="Segoe UI" panose="020B0502040204020203" pitchFamily="34" charset="0"/>
                <a:cs typeface="Segoe UI" panose="020B0502040204020203" pitchFamily="34" charset="0"/>
              </a:rPr>
              <a:t>) dit qui fait quoi? </a:t>
            </a:r>
          </a:p>
          <a:p>
            <a:pPr marL="0" indent="0" rtl="0">
              <a:spcAft>
                <a:spcPts val="2000"/>
              </a:spcAft>
              <a:buNone/>
            </a:pPr>
            <a:r>
              <a:rPr lang="fr-FR" dirty="0">
                <a:latin typeface="Segoe UI" panose="020B0502040204020203" pitchFamily="34" charset="0"/>
                <a:cs typeface="Segoe UI" panose="020B0502040204020203" pitchFamily="34" charset="0"/>
              </a:rPr>
              <a:t>Nous avons l’utilisateur racine accessible après s’être connecté. </a:t>
            </a:r>
          </a:p>
          <a:p>
            <a:pPr marL="0" indent="0" rtl="0">
              <a:spcAft>
                <a:spcPts val="2000"/>
              </a:spcAft>
              <a:buNone/>
            </a:pPr>
            <a:r>
              <a:rPr lang="fr-FR" dirty="0">
                <a:latin typeface="Segoe UI" panose="020B0502040204020203" pitchFamily="34" charset="0"/>
                <a:cs typeface="Segoe UI" panose="020B0502040204020203" pitchFamily="34" charset="0"/>
              </a:rPr>
              <a:t>Une fois que le compte </a:t>
            </a:r>
            <a:r>
              <a:rPr lang="fr-FR" b="1" dirty="0">
                <a:latin typeface="Segoe UI" panose="020B0502040204020203" pitchFamily="34" charset="0"/>
                <a:cs typeface="Segoe UI" panose="020B0502040204020203" pitchFamily="34" charset="0"/>
              </a:rPr>
              <a:t>administrateur </a:t>
            </a:r>
            <a:r>
              <a:rPr lang="fr-FR" dirty="0">
                <a:latin typeface="Segoe UI" panose="020B0502040204020203" pitchFamily="34" charset="0"/>
                <a:cs typeface="Segoe UI" panose="020B0502040204020203" pitchFamily="34" charset="0"/>
              </a:rPr>
              <a:t>est crée, il n’est plus nécessaire d’utiliser le compte racine.</a:t>
            </a:r>
          </a:p>
          <a:p>
            <a:pPr marL="0" indent="0" rtl="0">
              <a:spcAft>
                <a:spcPts val="2000"/>
              </a:spcAft>
              <a:buNone/>
            </a:pPr>
            <a:r>
              <a:rPr lang="fr-FR" dirty="0">
                <a:latin typeface="Segoe UI" panose="020B0502040204020203" pitchFamily="34" charset="0"/>
                <a:cs typeface="Segoe UI" panose="020B0502040204020203" pitchFamily="34" charset="0"/>
              </a:rPr>
              <a:t>Nous avons crée un </a:t>
            </a:r>
            <a:r>
              <a:rPr lang="fr-FR" b="1" dirty="0">
                <a:latin typeface="Segoe UI" panose="020B0502040204020203" pitchFamily="34" charset="0"/>
                <a:cs typeface="Segoe UI" panose="020B0502040204020203" pitchFamily="34" charset="0"/>
              </a:rPr>
              <a:t>utilisateur</a:t>
            </a:r>
            <a:r>
              <a:rPr lang="fr-FR" dirty="0">
                <a:latin typeface="Segoe UI" panose="020B0502040204020203" pitchFamily="34" charset="0"/>
                <a:cs typeface="Segoe UI" panose="020B0502040204020203" pitchFamily="34" charset="0"/>
              </a:rPr>
              <a:t> IAM pour lancer notre cluster et pour qu’il fonctionne correctement. </a:t>
            </a:r>
          </a:p>
          <a:p>
            <a:pPr marL="0" indent="0" rtl="0">
              <a:spcAft>
                <a:spcPts val="2000"/>
              </a:spcAft>
              <a:buNone/>
            </a:pPr>
            <a:r>
              <a:rPr lang="fr-FR" dirty="0">
                <a:latin typeface="Segoe UI" panose="020B0502040204020203" pitchFamily="34" charset="0"/>
                <a:cs typeface="Segoe UI" panose="020B0502040204020203" pitchFamily="34" charset="0"/>
              </a:rPr>
              <a:t> Il y a ce qu’on appelle les </a:t>
            </a:r>
            <a:r>
              <a:rPr lang="fr-FR" b="1" dirty="0">
                <a:latin typeface="Segoe UI" panose="020B0502040204020203" pitchFamily="34" charset="0"/>
                <a:cs typeface="Segoe UI" panose="020B0502040204020203" pitchFamily="34" charset="0"/>
              </a:rPr>
              <a:t>rôles</a:t>
            </a:r>
            <a:r>
              <a:rPr lang="fr-FR" dirty="0">
                <a:latin typeface="Segoe UI" panose="020B0502040204020203" pitchFamily="34" charset="0"/>
                <a:cs typeface="Segoe UI" panose="020B0502040204020203" pitchFamily="34" charset="0"/>
              </a:rPr>
              <a:t>. Le but du rôle est de rendre un service autonome et faire le rôle pour lequel il est développé. </a:t>
            </a:r>
          </a:p>
        </p:txBody>
      </p:sp>
      <p:pic>
        <p:nvPicPr>
          <p:cNvPr id="2" name="Picture 8" descr="AWS IAM Exploitation - Security Risk Advisors">
            <a:extLst>
              <a:ext uri="{FF2B5EF4-FFF2-40B4-BE49-F238E27FC236}">
                <a16:creationId xmlns:a16="http://schemas.microsoft.com/office/drawing/2014/main" id="{A0916916-4EC6-64B3-FAAD-B92FD5ECC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40" y="1483852"/>
            <a:ext cx="3457344" cy="1945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6868A4-D419-B9E7-8E7D-CD08F5730104}"/>
              </a:ext>
            </a:extLst>
          </p:cNvPr>
          <p:cNvSpPr>
            <a:spLocks noGrp="1"/>
          </p:cNvSpPr>
          <p:nvPr>
            <p:ph type="title"/>
          </p:nvPr>
        </p:nvSpPr>
        <p:spPr>
          <a:xfrm>
            <a:off x="521207" y="242596"/>
            <a:ext cx="8678777" cy="845539"/>
          </a:xfrm>
        </p:spPr>
        <p:txBody>
          <a:bodyPr>
            <a:normAutofit/>
          </a:bodyPr>
          <a:lstStyle/>
          <a:p>
            <a:r>
              <a:rPr lang="fr-FR" dirty="0"/>
              <a:t>Amazon EC2 </a:t>
            </a:r>
          </a:p>
        </p:txBody>
      </p:sp>
      <p:sp>
        <p:nvSpPr>
          <p:cNvPr id="3" name="Espace réservé du contenu 2">
            <a:extLst>
              <a:ext uri="{FF2B5EF4-FFF2-40B4-BE49-F238E27FC236}">
                <a16:creationId xmlns:a16="http://schemas.microsoft.com/office/drawing/2014/main" id="{0BB0F36C-E996-53E4-7DDC-F2D236DDB6BC}"/>
              </a:ext>
            </a:extLst>
          </p:cNvPr>
          <p:cNvSpPr>
            <a:spLocks noGrp="1"/>
          </p:cNvSpPr>
          <p:nvPr>
            <p:ph sz="quarter" idx="10"/>
          </p:nvPr>
        </p:nvSpPr>
        <p:spPr>
          <a:xfrm>
            <a:off x="539495" y="1435607"/>
            <a:ext cx="7154373" cy="4983853"/>
          </a:xfrm>
        </p:spPr>
        <p:txBody>
          <a:bodyPr>
            <a:normAutofit fontScale="92500" lnSpcReduction="20000"/>
          </a:bodyPr>
          <a:lstStyle/>
          <a:p>
            <a:r>
              <a:rPr lang="fr-FR" b="1" u="sng" dirty="0" err="1"/>
              <a:t>Elastic</a:t>
            </a:r>
            <a:r>
              <a:rPr lang="fr-FR" b="1" u="sng" dirty="0"/>
              <a:t> </a:t>
            </a:r>
            <a:r>
              <a:rPr lang="fr-FR" b="1" u="sng" dirty="0" err="1"/>
              <a:t>Compute</a:t>
            </a:r>
            <a:r>
              <a:rPr lang="fr-FR" b="1" u="sng" dirty="0"/>
              <a:t> Cloud</a:t>
            </a:r>
          </a:p>
          <a:p>
            <a:r>
              <a:rPr lang="fr-FR" b="1" dirty="0" err="1"/>
              <a:t>Compute</a:t>
            </a:r>
            <a:r>
              <a:rPr lang="fr-FR" dirty="0"/>
              <a:t> il faut comprendre calcul. </a:t>
            </a:r>
            <a:r>
              <a:rPr lang="fr-FR" b="1" dirty="0"/>
              <a:t>Cloud</a:t>
            </a:r>
            <a:r>
              <a:rPr lang="fr-FR" dirty="0"/>
              <a:t> veut dire qu’il est sur le cloud et </a:t>
            </a:r>
            <a:r>
              <a:rPr lang="fr-FR" b="1" dirty="0" err="1"/>
              <a:t>Elastic</a:t>
            </a:r>
            <a:r>
              <a:rPr lang="fr-FR" dirty="0"/>
              <a:t> car il peut augmenter sa capacité ou la diminuer.  On peut le faire dynamiquement. </a:t>
            </a:r>
          </a:p>
          <a:p>
            <a:r>
              <a:rPr lang="fr-FR" dirty="0"/>
              <a:t>Il existe plusieurs types d’instances EC2, </a:t>
            </a:r>
            <a:r>
              <a:rPr lang="fr-FR" b="1" dirty="0"/>
              <a:t>instances à la demande </a:t>
            </a:r>
            <a:r>
              <a:rPr lang="fr-FR" dirty="0"/>
              <a:t>à la minute ou à la seconde. </a:t>
            </a:r>
          </a:p>
          <a:p>
            <a:r>
              <a:rPr lang="fr-FR" dirty="0"/>
              <a:t>Ou </a:t>
            </a:r>
            <a:r>
              <a:rPr lang="fr-FR" b="1" dirty="0"/>
              <a:t>les instances réservées </a:t>
            </a:r>
            <a:r>
              <a:rPr lang="fr-FR" dirty="0"/>
              <a:t>qui peut avoir une réservation de un à deux ans. </a:t>
            </a:r>
          </a:p>
          <a:p>
            <a:r>
              <a:rPr lang="fr-FR" b="1" dirty="0"/>
              <a:t>Instances SPOT </a:t>
            </a:r>
            <a:r>
              <a:rPr lang="fr-FR" dirty="0"/>
              <a:t>qui n’ont pas de prévisions possibles.</a:t>
            </a:r>
          </a:p>
          <a:p>
            <a:r>
              <a:rPr lang="fr-FR" b="1" dirty="0"/>
              <a:t>Instances hébergées sur des serveurs dédiés </a:t>
            </a:r>
            <a:r>
              <a:rPr lang="fr-FR" dirty="0"/>
              <a:t>et cela par rapport à certaines licences de logiciel.</a:t>
            </a:r>
          </a:p>
          <a:p>
            <a:r>
              <a:rPr lang="fr-FR" dirty="0"/>
              <a:t>Dans EC2, on peut choisir une région. </a:t>
            </a:r>
          </a:p>
          <a:p>
            <a:r>
              <a:rPr lang="fr-FR" dirty="0"/>
              <a:t>Nous avons créer une instance Linux Ubuntu à la demande. Nous avons crée une paire de clé. </a:t>
            </a:r>
          </a:p>
          <a:p>
            <a:r>
              <a:rPr lang="fr-FR" dirty="0"/>
              <a:t> </a:t>
            </a:r>
          </a:p>
          <a:p>
            <a:r>
              <a:rPr lang="fr-FR" dirty="0"/>
              <a:t>  </a:t>
            </a:r>
          </a:p>
        </p:txBody>
      </p:sp>
      <p:pic>
        <p:nvPicPr>
          <p:cNvPr id="4" name="Picture 2" descr="Step by Step Creation of an EC2 Instance in AWS and Access it via… –  Towards AI">
            <a:extLst>
              <a:ext uri="{FF2B5EF4-FFF2-40B4-BE49-F238E27FC236}">
                <a16:creationId xmlns:a16="http://schemas.microsoft.com/office/drawing/2014/main" id="{1D9F7DF3-3537-6D4F-C1D0-5C691709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868" y="1640881"/>
            <a:ext cx="3429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2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57EC8E-8C4F-402F-FA47-B90C93CCE52F}"/>
              </a:ext>
            </a:extLst>
          </p:cNvPr>
          <p:cNvSpPr>
            <a:spLocks noGrp="1"/>
          </p:cNvSpPr>
          <p:nvPr>
            <p:ph type="title"/>
          </p:nvPr>
        </p:nvSpPr>
        <p:spPr/>
        <p:txBody>
          <a:bodyPr/>
          <a:lstStyle/>
          <a:p>
            <a:r>
              <a:rPr lang="fr-FR" dirty="0"/>
              <a:t>Amazon S3</a:t>
            </a:r>
          </a:p>
        </p:txBody>
      </p:sp>
      <p:sp>
        <p:nvSpPr>
          <p:cNvPr id="3" name="Espace réservé du contenu 2">
            <a:extLst>
              <a:ext uri="{FF2B5EF4-FFF2-40B4-BE49-F238E27FC236}">
                <a16:creationId xmlns:a16="http://schemas.microsoft.com/office/drawing/2014/main" id="{2FF057AB-A7DA-2322-0A44-CF80B59AEF30}"/>
              </a:ext>
            </a:extLst>
          </p:cNvPr>
          <p:cNvSpPr>
            <a:spLocks noGrp="1"/>
          </p:cNvSpPr>
          <p:nvPr>
            <p:ph sz="quarter" idx="10"/>
          </p:nvPr>
        </p:nvSpPr>
        <p:spPr>
          <a:xfrm>
            <a:off x="521207" y="1435608"/>
            <a:ext cx="5310798" cy="4358702"/>
          </a:xfrm>
        </p:spPr>
        <p:txBody>
          <a:bodyPr/>
          <a:lstStyle/>
          <a:p>
            <a:r>
              <a:rPr lang="fr-FR" dirty="0"/>
              <a:t>Nous avons utilisé le service S3 (Simple Storage Services). </a:t>
            </a:r>
          </a:p>
          <a:p>
            <a:r>
              <a:rPr lang="fr-FR" dirty="0"/>
              <a:t>C’est un service de stockage d’objets.  </a:t>
            </a:r>
          </a:p>
          <a:p>
            <a:r>
              <a:rPr lang="fr-FR" dirty="0"/>
              <a:t>C’est un service régional.</a:t>
            </a:r>
          </a:p>
          <a:p>
            <a:r>
              <a:rPr lang="fr-FR" dirty="0"/>
              <a:t>Il est accessible par d’autres services AWS. </a:t>
            </a:r>
          </a:p>
          <a:p>
            <a:r>
              <a:rPr lang="fr-FR" dirty="0"/>
              <a:t>Ces données sont stockés dans des compartiments (</a:t>
            </a:r>
            <a:r>
              <a:rPr lang="fr-FR" dirty="0" err="1"/>
              <a:t>buckets</a:t>
            </a:r>
            <a:r>
              <a:rPr lang="fr-FR" dirty="0"/>
              <a:t>) qui doivent respecter des nommages universels.</a:t>
            </a:r>
          </a:p>
          <a:p>
            <a:r>
              <a:rPr lang="fr-FR" dirty="0"/>
              <a:t>Nous avons crée un </a:t>
            </a:r>
            <a:r>
              <a:rPr lang="fr-FR" dirty="0" err="1"/>
              <a:t>bucket</a:t>
            </a:r>
            <a:r>
              <a:rPr lang="fr-FR" dirty="0"/>
              <a:t> du nom de oc-fruits-mayombo où nous avons mis tous nos fichiers. </a:t>
            </a:r>
          </a:p>
          <a:p>
            <a:endParaRPr lang="fr-FR" dirty="0"/>
          </a:p>
        </p:txBody>
      </p:sp>
      <p:pic>
        <p:nvPicPr>
          <p:cNvPr id="4" name="Picture 6" descr="Amazon S3 Online Storage">
            <a:extLst>
              <a:ext uri="{FF2B5EF4-FFF2-40B4-BE49-F238E27FC236}">
                <a16:creationId xmlns:a16="http://schemas.microsoft.com/office/drawing/2014/main" id="{1761BAF4-76DE-3886-8899-BCACA1F10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734" y="242041"/>
            <a:ext cx="2466343" cy="86494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C34F35BF-943C-79E2-4AFB-1704A21DA0E8}"/>
              </a:ext>
            </a:extLst>
          </p:cNvPr>
          <p:cNvPicPr>
            <a:picLocks noChangeAspect="1"/>
          </p:cNvPicPr>
          <p:nvPr/>
        </p:nvPicPr>
        <p:blipFill>
          <a:blip r:embed="rId3"/>
          <a:stretch>
            <a:fillRect/>
          </a:stretch>
        </p:blipFill>
        <p:spPr>
          <a:xfrm>
            <a:off x="5641909" y="1632858"/>
            <a:ext cx="6537649" cy="4777086"/>
          </a:xfrm>
          <a:prstGeom prst="rect">
            <a:avLst/>
          </a:prstGeom>
        </p:spPr>
      </p:pic>
    </p:spTree>
    <p:extLst>
      <p:ext uri="{BB962C8B-B14F-4D97-AF65-F5344CB8AC3E}">
        <p14:creationId xmlns:p14="http://schemas.microsoft.com/office/powerpoint/2010/main" val="215360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6A6AF-33A4-3380-C933-EEA47E620DF7}"/>
              </a:ext>
            </a:extLst>
          </p:cNvPr>
          <p:cNvSpPr>
            <a:spLocks noGrp="1"/>
          </p:cNvSpPr>
          <p:nvPr>
            <p:ph type="title"/>
          </p:nvPr>
        </p:nvSpPr>
        <p:spPr/>
        <p:txBody>
          <a:bodyPr/>
          <a:lstStyle/>
          <a:p>
            <a:r>
              <a:rPr lang="fr-FR" dirty="0">
                <a:latin typeface="Segoe UI Light" panose="020B0502040204020203" pitchFamily="34" charset="0"/>
                <a:cs typeface="Segoe UI Light" panose="020B0502040204020203" pitchFamily="34" charset="0"/>
              </a:rPr>
              <a:t>Amazon EMR</a:t>
            </a:r>
            <a:endParaRPr lang="fr-FR" dirty="0"/>
          </a:p>
        </p:txBody>
      </p:sp>
      <p:sp>
        <p:nvSpPr>
          <p:cNvPr id="3" name="Espace réservé du contenu 2">
            <a:extLst>
              <a:ext uri="{FF2B5EF4-FFF2-40B4-BE49-F238E27FC236}">
                <a16:creationId xmlns:a16="http://schemas.microsoft.com/office/drawing/2014/main" id="{4E1AFB9C-3C56-9933-5FDA-F858CCB7B3B8}"/>
              </a:ext>
            </a:extLst>
          </p:cNvPr>
          <p:cNvSpPr>
            <a:spLocks noGrp="1"/>
          </p:cNvSpPr>
          <p:nvPr>
            <p:ph sz="quarter" idx="10"/>
          </p:nvPr>
        </p:nvSpPr>
        <p:spPr>
          <a:xfrm>
            <a:off x="539496" y="1435608"/>
            <a:ext cx="3901875" cy="3977640"/>
          </a:xfrm>
        </p:spPr>
        <p:txBody>
          <a:bodyPr>
            <a:normAutofit fontScale="92500" lnSpcReduction="20000"/>
          </a:bodyPr>
          <a:lstStyle/>
          <a:p>
            <a:r>
              <a:rPr lang="fr-FR" dirty="0"/>
              <a:t>EMR est une plateforme de cluster gérée qui simplifie l’exécution des infrastructures de Big Data telles que Apache Hadoop et Apache Spark sur AWS pour traiter et analyser de grandes quantités de données. </a:t>
            </a:r>
          </a:p>
          <a:p>
            <a:endParaRPr lang="fr-FR" dirty="0"/>
          </a:p>
          <a:p>
            <a:r>
              <a:rPr lang="fr-FR" dirty="0"/>
              <a:t>EMR peut être utilisé pour transformer et déplacer de grandes quantités de données vers et depuis d’autres banque de données et bases de données AWS telles que Amazon S3. </a:t>
            </a:r>
          </a:p>
          <a:p>
            <a:endParaRPr lang="fr-FR" dirty="0"/>
          </a:p>
          <a:p>
            <a:r>
              <a:rPr lang="fr-FR" dirty="0"/>
              <a:t>Nous avons crée un cluster et un notebook sur Amazon EMR. </a:t>
            </a:r>
          </a:p>
        </p:txBody>
      </p:sp>
      <p:pic>
        <p:nvPicPr>
          <p:cNvPr id="4" name="Picture 4" descr="Mettre en place un cluster AWS EMR">
            <a:extLst>
              <a:ext uri="{FF2B5EF4-FFF2-40B4-BE49-F238E27FC236}">
                <a16:creationId xmlns:a16="http://schemas.microsoft.com/office/drawing/2014/main" id="{588CAD1A-3C74-A695-DE75-367A694D1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326" y="195561"/>
            <a:ext cx="2268188" cy="99875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19448B72-AB23-D8FE-9C8F-5351ED47BAE8}"/>
              </a:ext>
            </a:extLst>
          </p:cNvPr>
          <p:cNvPicPr>
            <a:picLocks noChangeAspect="1"/>
          </p:cNvPicPr>
          <p:nvPr/>
        </p:nvPicPr>
        <p:blipFill>
          <a:blip r:embed="rId3"/>
          <a:stretch>
            <a:fillRect/>
          </a:stretch>
        </p:blipFill>
        <p:spPr>
          <a:xfrm>
            <a:off x="4273420" y="1194318"/>
            <a:ext cx="7651101" cy="5215625"/>
          </a:xfrm>
          <a:prstGeom prst="rect">
            <a:avLst/>
          </a:prstGeom>
        </p:spPr>
      </p:pic>
    </p:spTree>
    <p:extLst>
      <p:ext uri="{BB962C8B-B14F-4D97-AF65-F5344CB8AC3E}">
        <p14:creationId xmlns:p14="http://schemas.microsoft.com/office/powerpoint/2010/main" val="1597545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6A6AF-33A4-3380-C933-EEA47E620DF7}"/>
              </a:ext>
            </a:extLst>
          </p:cNvPr>
          <p:cNvSpPr>
            <a:spLocks noGrp="1"/>
          </p:cNvSpPr>
          <p:nvPr>
            <p:ph type="title"/>
          </p:nvPr>
        </p:nvSpPr>
        <p:spPr/>
        <p:txBody>
          <a:bodyPr/>
          <a:lstStyle/>
          <a:p>
            <a:r>
              <a:rPr lang="fr-FR" dirty="0">
                <a:latin typeface="Segoe UI Light" panose="020B0502040204020203" pitchFamily="34" charset="0"/>
                <a:cs typeface="Segoe UI Light" panose="020B0502040204020203" pitchFamily="34" charset="0"/>
              </a:rPr>
              <a:t>Amazon EMR</a:t>
            </a:r>
            <a:endParaRPr lang="fr-FR" dirty="0"/>
          </a:p>
        </p:txBody>
      </p:sp>
      <p:pic>
        <p:nvPicPr>
          <p:cNvPr id="4" name="Picture 4" descr="Mettre en place un cluster AWS EMR">
            <a:extLst>
              <a:ext uri="{FF2B5EF4-FFF2-40B4-BE49-F238E27FC236}">
                <a16:creationId xmlns:a16="http://schemas.microsoft.com/office/drawing/2014/main" id="{588CAD1A-3C74-A695-DE75-367A694D1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326" y="195561"/>
            <a:ext cx="2268188" cy="99875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104868ED-B4C7-EEE9-DC3C-AAC250488913}"/>
              </a:ext>
            </a:extLst>
          </p:cNvPr>
          <p:cNvPicPr>
            <a:picLocks noChangeAspect="1"/>
          </p:cNvPicPr>
          <p:nvPr/>
        </p:nvPicPr>
        <p:blipFill>
          <a:blip r:embed="rId3"/>
          <a:stretch>
            <a:fillRect/>
          </a:stretch>
        </p:blipFill>
        <p:spPr>
          <a:xfrm>
            <a:off x="1436914" y="1340631"/>
            <a:ext cx="8574833" cy="5209459"/>
          </a:xfrm>
          <a:prstGeom prst="rect">
            <a:avLst/>
          </a:prstGeom>
        </p:spPr>
      </p:pic>
    </p:spTree>
    <p:extLst>
      <p:ext uri="{BB962C8B-B14F-4D97-AF65-F5344CB8AC3E}">
        <p14:creationId xmlns:p14="http://schemas.microsoft.com/office/powerpoint/2010/main" val="224632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521208" y="905256"/>
            <a:ext cx="6876288" cy="1271016"/>
          </a:xfrm>
        </p:spPr>
        <p:txBody>
          <a:bodyPr rtlCol="0">
            <a:normAutofit/>
          </a:bodyPr>
          <a:lstStyle/>
          <a:p>
            <a:pPr lvl="0"/>
            <a:r>
              <a:rPr lang="fr-FR" sz="3600" dirty="0"/>
              <a:t>Présentation de la réalisation de la chaîne de traitement des images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6A6AF-33A4-3380-C933-EEA47E620DF7}"/>
              </a:ext>
            </a:extLst>
          </p:cNvPr>
          <p:cNvSpPr>
            <a:spLocks noGrp="1"/>
          </p:cNvSpPr>
          <p:nvPr>
            <p:ph type="title"/>
          </p:nvPr>
        </p:nvSpPr>
        <p:spPr>
          <a:xfrm>
            <a:off x="521207" y="448056"/>
            <a:ext cx="10535569" cy="640080"/>
          </a:xfrm>
        </p:spPr>
        <p:txBody>
          <a:bodyPr>
            <a:normAutofit fontScale="90000"/>
          </a:bodyPr>
          <a:lstStyle/>
          <a:p>
            <a:r>
              <a:rPr lang="fr-FR" b="1" cap="small" dirty="0"/>
              <a:t>Pré-traitements </a:t>
            </a:r>
            <a:br>
              <a:rPr lang="fr-FR" b="1" cap="small" dirty="0"/>
            </a:br>
            <a:r>
              <a:rPr lang="fr-FR" b="1" cap="small" dirty="0"/>
              <a:t>et  Réduction dimensionnelle</a:t>
            </a:r>
            <a:endParaRPr lang="en-GB" b="1" cap="small" dirty="0"/>
          </a:p>
        </p:txBody>
      </p:sp>
      <p:sp>
        <p:nvSpPr>
          <p:cNvPr id="6" name="Rectangle : coins arrondis 4">
            <a:extLst>
              <a:ext uri="{FF2B5EF4-FFF2-40B4-BE49-F238E27FC236}">
                <a16:creationId xmlns:a16="http://schemas.microsoft.com/office/drawing/2014/main" id="{1851FD93-D541-B949-0910-94F8DDA2C9C1}"/>
              </a:ext>
            </a:extLst>
          </p:cNvPr>
          <p:cNvSpPr txBox="1"/>
          <p:nvPr/>
        </p:nvSpPr>
        <p:spPr>
          <a:xfrm>
            <a:off x="834745" y="1534951"/>
            <a:ext cx="7630228" cy="895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Changement des noms des répertoires (espaces)</a:t>
            </a:r>
          </a:p>
        </p:txBody>
      </p:sp>
      <p:grpSp>
        <p:nvGrpSpPr>
          <p:cNvPr id="7" name="Groupe 6">
            <a:extLst>
              <a:ext uri="{FF2B5EF4-FFF2-40B4-BE49-F238E27FC236}">
                <a16:creationId xmlns:a16="http://schemas.microsoft.com/office/drawing/2014/main" id="{8F831058-17B6-B0FF-F170-2F03FD2D279B}"/>
              </a:ext>
            </a:extLst>
          </p:cNvPr>
          <p:cNvGrpSpPr/>
          <p:nvPr/>
        </p:nvGrpSpPr>
        <p:grpSpPr>
          <a:xfrm>
            <a:off x="521207" y="1346240"/>
            <a:ext cx="8768100" cy="954412"/>
            <a:chOff x="0" y="0"/>
            <a:chExt cx="8768100" cy="954412"/>
          </a:xfrm>
        </p:grpSpPr>
        <p:sp>
          <p:nvSpPr>
            <p:cNvPr id="33" name="Rectangle : coins arrondis 32">
              <a:extLst>
                <a:ext uri="{FF2B5EF4-FFF2-40B4-BE49-F238E27FC236}">
                  <a16:creationId xmlns:a16="http://schemas.microsoft.com/office/drawing/2014/main" id="{FF05A343-1EAB-C6B3-F27F-538A099C2438}"/>
                </a:ext>
              </a:extLst>
            </p:cNvPr>
            <p:cNvSpPr/>
            <p:nvPr/>
          </p:nvSpPr>
          <p:spPr>
            <a:xfrm>
              <a:off x="0" y="0"/>
              <a:ext cx="8768100" cy="951335"/>
            </a:xfrm>
            <a:prstGeom prst="roundRect">
              <a:avLst>
                <a:gd name="adj" fmla="val 1000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34" name="Rectangle : coins arrondis 4">
              <a:extLst>
                <a:ext uri="{FF2B5EF4-FFF2-40B4-BE49-F238E27FC236}">
                  <a16:creationId xmlns:a16="http://schemas.microsoft.com/office/drawing/2014/main" id="{930B07A2-B197-AFE0-4EB8-A55BC5F7064D}"/>
                </a:ext>
              </a:extLst>
            </p:cNvPr>
            <p:cNvSpPr txBox="1"/>
            <p:nvPr/>
          </p:nvSpPr>
          <p:spPr>
            <a:xfrm>
              <a:off x="107572" y="58805"/>
              <a:ext cx="7836193" cy="895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dirty="0"/>
                <a:t>Démarrage de la session Spark et import des librairies</a:t>
              </a:r>
              <a:endParaRPr lang="fr-FR" sz="1700" kern="1200" dirty="0"/>
            </a:p>
          </p:txBody>
        </p:sp>
      </p:grpSp>
      <p:grpSp>
        <p:nvGrpSpPr>
          <p:cNvPr id="8" name="Groupe 7">
            <a:extLst>
              <a:ext uri="{FF2B5EF4-FFF2-40B4-BE49-F238E27FC236}">
                <a16:creationId xmlns:a16="http://schemas.microsoft.com/office/drawing/2014/main" id="{500C440E-2423-0E8E-AD6B-9E3D76D3A2AB}"/>
              </a:ext>
            </a:extLst>
          </p:cNvPr>
          <p:cNvGrpSpPr/>
          <p:nvPr/>
        </p:nvGrpSpPr>
        <p:grpSpPr>
          <a:xfrm>
            <a:off x="1175967" y="2429704"/>
            <a:ext cx="8768100" cy="951335"/>
            <a:chOff x="654760" y="1083464"/>
            <a:chExt cx="8768100" cy="951335"/>
          </a:xfrm>
        </p:grpSpPr>
        <p:sp>
          <p:nvSpPr>
            <p:cNvPr id="31" name="Rectangle : coins arrondis 30">
              <a:extLst>
                <a:ext uri="{FF2B5EF4-FFF2-40B4-BE49-F238E27FC236}">
                  <a16:creationId xmlns:a16="http://schemas.microsoft.com/office/drawing/2014/main" id="{ACD4699A-F00F-5A48-514A-7E1CA1EFA242}"/>
                </a:ext>
              </a:extLst>
            </p:cNvPr>
            <p:cNvSpPr/>
            <p:nvPr/>
          </p:nvSpPr>
          <p:spPr>
            <a:xfrm>
              <a:off x="654760" y="1083464"/>
              <a:ext cx="8768100" cy="951335"/>
            </a:xfrm>
            <a:prstGeom prst="roundRect">
              <a:avLst>
                <a:gd name="adj" fmla="val 10000"/>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32" name="Rectangle : coins arrondis 6">
              <a:extLst>
                <a:ext uri="{FF2B5EF4-FFF2-40B4-BE49-F238E27FC236}">
                  <a16:creationId xmlns:a16="http://schemas.microsoft.com/office/drawing/2014/main" id="{F2A07FF9-FCD9-1EEE-2C2C-849855BD85BB}"/>
                </a:ext>
              </a:extLst>
            </p:cNvPr>
            <p:cNvSpPr txBox="1"/>
            <p:nvPr/>
          </p:nvSpPr>
          <p:spPr>
            <a:xfrm>
              <a:off x="682624" y="1111328"/>
              <a:ext cx="8740236" cy="895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Chargement des données (</a:t>
              </a:r>
              <a:r>
                <a:rPr lang="fr-FR" sz="1700" kern="1200" dirty="0" err="1"/>
                <a:t>Spark.DataFrame</a:t>
              </a:r>
              <a:r>
                <a:rPr lang="fr-FR" sz="1700" kern="1200" dirty="0"/>
                <a:t>)</a:t>
              </a:r>
            </a:p>
            <a:p>
              <a:pPr marL="0" lvl="0" indent="0" algn="l" defTabSz="755650">
                <a:lnSpc>
                  <a:spcPct val="90000"/>
                </a:lnSpc>
                <a:spcBef>
                  <a:spcPct val="0"/>
                </a:spcBef>
                <a:spcAft>
                  <a:spcPct val="35000"/>
                </a:spcAft>
                <a:buNone/>
              </a:pPr>
              <a:r>
                <a:rPr lang="fr-FR" sz="1700" kern="1200" dirty="0" err="1">
                  <a:latin typeface="Courier New" panose="02070309020205020404" pitchFamily="49" charset="0"/>
                  <a:cs typeface="Courier New" panose="02070309020205020404" pitchFamily="49" charset="0"/>
                </a:rPr>
                <a:t>spark.read.format</a:t>
              </a:r>
              <a:r>
                <a:rPr lang="fr-FR" sz="1700" kern="1200" dirty="0">
                  <a:latin typeface="Courier New" panose="02070309020205020404" pitchFamily="49" charset="0"/>
                  <a:cs typeface="Courier New" panose="02070309020205020404" pitchFamily="49" charset="0"/>
                </a:rPr>
                <a:t>("image").</a:t>
              </a:r>
              <a:r>
                <a:rPr lang="fr-FR" sz="1700" kern="1200" dirty="0" err="1">
                  <a:latin typeface="Courier New" panose="02070309020205020404" pitchFamily="49" charset="0"/>
                  <a:cs typeface="Courier New" panose="02070309020205020404" pitchFamily="49" charset="0"/>
                </a:rPr>
                <a:t>load</a:t>
              </a:r>
              <a:r>
                <a:rPr lang="fr-FR" sz="1700" kern="1200" dirty="0">
                  <a:latin typeface="Courier New" panose="02070309020205020404" pitchFamily="49" charset="0"/>
                  <a:cs typeface="Courier New" panose="02070309020205020404" pitchFamily="49" charset="0"/>
                </a:rPr>
                <a:t>(PATH_DATA)</a:t>
              </a:r>
            </a:p>
            <a:p>
              <a:pPr marL="0" lvl="0" indent="0" algn="l" defTabSz="755650">
                <a:lnSpc>
                  <a:spcPct val="90000"/>
                </a:lnSpc>
                <a:spcBef>
                  <a:spcPct val="0"/>
                </a:spcBef>
                <a:spcAft>
                  <a:spcPct val="35000"/>
                </a:spcAft>
                <a:buNone/>
              </a:pPr>
              <a:r>
                <a:rPr lang="fr-FR" sz="1400" b="0" i="0" dirty="0">
                  <a:solidFill>
                    <a:schemeClr val="bg1"/>
                  </a:solidFill>
                  <a:effectLst/>
                  <a:latin typeface="Helvetica Neue"/>
                </a:rPr>
                <a:t>Nous accédons directement à nos données sur S3 comme si elles étaient stockées localement</a:t>
              </a:r>
              <a:endParaRPr lang="fr-FR" sz="1400" kern="1200" dirty="0">
                <a:solidFill>
                  <a:schemeClr val="bg1"/>
                </a:solidFill>
                <a:latin typeface="Courier New" panose="02070309020205020404" pitchFamily="49" charset="0"/>
                <a:cs typeface="Courier New" panose="02070309020205020404" pitchFamily="49" charset="0"/>
              </a:endParaRPr>
            </a:p>
          </p:txBody>
        </p:sp>
      </p:grpSp>
      <p:grpSp>
        <p:nvGrpSpPr>
          <p:cNvPr id="10" name="Groupe 9">
            <a:extLst>
              <a:ext uri="{FF2B5EF4-FFF2-40B4-BE49-F238E27FC236}">
                <a16:creationId xmlns:a16="http://schemas.microsoft.com/office/drawing/2014/main" id="{90C2DA77-F654-D26B-81E9-5FB2D868DDD2}"/>
              </a:ext>
            </a:extLst>
          </p:cNvPr>
          <p:cNvGrpSpPr/>
          <p:nvPr/>
        </p:nvGrpSpPr>
        <p:grpSpPr>
          <a:xfrm>
            <a:off x="1830728" y="3513169"/>
            <a:ext cx="8768100" cy="951335"/>
            <a:chOff x="1309521" y="2166929"/>
            <a:chExt cx="8768100" cy="951335"/>
          </a:xfrm>
        </p:grpSpPr>
        <p:sp>
          <p:nvSpPr>
            <p:cNvPr id="29" name="Rectangle : coins arrondis 28">
              <a:extLst>
                <a:ext uri="{FF2B5EF4-FFF2-40B4-BE49-F238E27FC236}">
                  <a16:creationId xmlns:a16="http://schemas.microsoft.com/office/drawing/2014/main" id="{8D66B10E-63BE-364C-966C-9A1DD3F58CF0}"/>
                </a:ext>
              </a:extLst>
            </p:cNvPr>
            <p:cNvSpPr/>
            <p:nvPr/>
          </p:nvSpPr>
          <p:spPr>
            <a:xfrm>
              <a:off x="1309521" y="2166929"/>
              <a:ext cx="8768100" cy="951335"/>
            </a:xfrm>
            <a:prstGeom prst="roundRect">
              <a:avLst>
                <a:gd name="adj" fmla="val 10000"/>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0" name="Rectangle : coins arrondis 8">
              <a:extLst>
                <a:ext uri="{FF2B5EF4-FFF2-40B4-BE49-F238E27FC236}">
                  <a16:creationId xmlns:a16="http://schemas.microsoft.com/office/drawing/2014/main" id="{A6781282-E717-30AC-64C4-BC763A11F3AD}"/>
                </a:ext>
              </a:extLst>
            </p:cNvPr>
            <p:cNvSpPr txBox="1"/>
            <p:nvPr/>
          </p:nvSpPr>
          <p:spPr>
            <a:xfrm>
              <a:off x="1337385" y="2194793"/>
              <a:ext cx="7439243" cy="895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Récupération des étiquettes (</a:t>
              </a:r>
              <a:r>
                <a:rPr lang="fr-FR" sz="1700" kern="1200" dirty="0">
                  <a:latin typeface="Courier New" panose="02070309020205020404" pitchFamily="49" charset="0"/>
                  <a:cs typeface="Courier New" panose="02070309020205020404" pitchFamily="49" charset="0"/>
                </a:rPr>
                <a:t>labels</a:t>
              </a:r>
              <a:r>
                <a:rPr lang="fr-FR" sz="1700" kern="1200" dirty="0"/>
                <a:t>) à partir du chemin d’accès</a:t>
              </a:r>
            </a:p>
          </p:txBody>
        </p:sp>
      </p:grpSp>
      <p:grpSp>
        <p:nvGrpSpPr>
          <p:cNvPr id="11" name="Groupe 10">
            <a:extLst>
              <a:ext uri="{FF2B5EF4-FFF2-40B4-BE49-F238E27FC236}">
                <a16:creationId xmlns:a16="http://schemas.microsoft.com/office/drawing/2014/main" id="{735ECA85-0D48-8B66-55C8-1C6940F0CD28}"/>
              </a:ext>
            </a:extLst>
          </p:cNvPr>
          <p:cNvGrpSpPr/>
          <p:nvPr/>
        </p:nvGrpSpPr>
        <p:grpSpPr>
          <a:xfrm>
            <a:off x="2485489" y="4596634"/>
            <a:ext cx="8768100" cy="951335"/>
            <a:chOff x="1964282" y="3250394"/>
            <a:chExt cx="8768100" cy="951335"/>
          </a:xfrm>
        </p:grpSpPr>
        <p:sp>
          <p:nvSpPr>
            <p:cNvPr id="27" name="Rectangle : coins arrondis 26">
              <a:extLst>
                <a:ext uri="{FF2B5EF4-FFF2-40B4-BE49-F238E27FC236}">
                  <a16:creationId xmlns:a16="http://schemas.microsoft.com/office/drawing/2014/main" id="{9C0BFA13-2585-6077-11C9-74F4A0A37563}"/>
                </a:ext>
              </a:extLst>
            </p:cNvPr>
            <p:cNvSpPr/>
            <p:nvPr/>
          </p:nvSpPr>
          <p:spPr>
            <a:xfrm>
              <a:off x="1964282" y="3250394"/>
              <a:ext cx="8768100" cy="951335"/>
            </a:xfrm>
            <a:prstGeom prst="roundRect">
              <a:avLst>
                <a:gd name="adj" fmla="val 10000"/>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8" name="Rectangle : coins arrondis 10">
              <a:extLst>
                <a:ext uri="{FF2B5EF4-FFF2-40B4-BE49-F238E27FC236}">
                  <a16:creationId xmlns:a16="http://schemas.microsoft.com/office/drawing/2014/main" id="{3B169418-DF5D-41AC-4CD5-A933D65564AC}"/>
                </a:ext>
              </a:extLst>
            </p:cNvPr>
            <p:cNvSpPr txBox="1"/>
            <p:nvPr/>
          </p:nvSpPr>
          <p:spPr>
            <a:xfrm>
              <a:off x="1992146" y="3278258"/>
              <a:ext cx="7439243" cy="895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endParaRPr lang="fr-FR" sz="1700" kern="1200" dirty="0"/>
            </a:p>
            <a:p>
              <a:pPr marL="0" lvl="0" indent="0" algn="l" defTabSz="755650">
                <a:lnSpc>
                  <a:spcPct val="90000"/>
                </a:lnSpc>
                <a:spcBef>
                  <a:spcPct val="0"/>
                </a:spcBef>
                <a:spcAft>
                  <a:spcPct val="35000"/>
                </a:spcAft>
                <a:buNone/>
              </a:pPr>
              <a:endParaRPr lang="fr-FR" sz="1700" dirty="0"/>
            </a:p>
            <a:p>
              <a:pPr marL="0" lvl="0" indent="0" algn="l" defTabSz="755650">
                <a:lnSpc>
                  <a:spcPct val="90000"/>
                </a:lnSpc>
                <a:spcBef>
                  <a:spcPct val="0"/>
                </a:spcBef>
                <a:spcAft>
                  <a:spcPct val="35000"/>
                </a:spcAft>
                <a:buNone/>
              </a:pPr>
              <a:r>
                <a:rPr lang="fr-FR" sz="1700" kern="1200" dirty="0"/>
                <a:t>Préparation du modèle : MobileNetV2</a:t>
              </a:r>
            </a:p>
            <a:p>
              <a:pPr defTabSz="755650">
                <a:lnSpc>
                  <a:spcPct val="90000"/>
                </a:lnSpc>
                <a:spcBef>
                  <a:spcPct val="0"/>
                </a:spcBef>
                <a:spcAft>
                  <a:spcPct val="35000"/>
                </a:spcAft>
              </a:pPr>
              <a:r>
                <a:rPr lang="fr-FR" sz="1600" b="1" i="0" dirty="0">
                  <a:solidFill>
                    <a:srgbClr val="000000"/>
                  </a:solidFill>
                  <a:effectLst/>
                  <a:latin typeface="Helvetica Neue"/>
                </a:rPr>
                <a:t> </a:t>
              </a:r>
              <a:r>
                <a:rPr lang="fr-FR" sz="1600" i="0" dirty="0">
                  <a:solidFill>
                    <a:schemeClr val="bg1"/>
                  </a:solidFill>
                  <a:effectLst/>
                  <a:latin typeface="Helvetica Neue"/>
                </a:rPr>
                <a:t>Définition du processus de chargement des images et application de leur </a:t>
              </a:r>
              <a:r>
                <a:rPr lang="fr-FR" sz="1600" i="0" dirty="0" err="1">
                  <a:solidFill>
                    <a:schemeClr val="bg1"/>
                  </a:solidFill>
                  <a:effectLst/>
                  <a:latin typeface="Helvetica Neue"/>
                </a:rPr>
                <a:t>featurisation</a:t>
              </a:r>
              <a:r>
                <a:rPr lang="fr-FR" sz="1600" i="0" dirty="0">
                  <a:solidFill>
                    <a:schemeClr val="bg1"/>
                  </a:solidFill>
                  <a:effectLst/>
                  <a:latin typeface="Helvetica Neue"/>
                </a:rPr>
                <a:t> à travers l'utilisation de pandas UDF</a:t>
              </a:r>
            </a:p>
            <a:p>
              <a:pPr marL="0" lvl="0" indent="0" algn="l" defTabSz="755650">
                <a:lnSpc>
                  <a:spcPct val="90000"/>
                </a:lnSpc>
                <a:spcBef>
                  <a:spcPct val="0"/>
                </a:spcBef>
                <a:spcAft>
                  <a:spcPct val="35000"/>
                </a:spcAft>
                <a:buNone/>
              </a:pPr>
              <a:endParaRPr lang="fr-FR" sz="1700" kern="1200" dirty="0"/>
            </a:p>
            <a:p>
              <a:pPr marL="0" lvl="0" indent="0" algn="l" defTabSz="755650">
                <a:lnSpc>
                  <a:spcPct val="90000"/>
                </a:lnSpc>
                <a:spcBef>
                  <a:spcPct val="0"/>
                </a:spcBef>
                <a:spcAft>
                  <a:spcPct val="35000"/>
                </a:spcAft>
                <a:buNone/>
              </a:pPr>
              <a:endParaRPr lang="fr-FR" sz="1700" kern="1200" dirty="0"/>
            </a:p>
          </p:txBody>
        </p:sp>
      </p:grpSp>
      <p:grpSp>
        <p:nvGrpSpPr>
          <p:cNvPr id="12" name="Groupe 11">
            <a:extLst>
              <a:ext uri="{FF2B5EF4-FFF2-40B4-BE49-F238E27FC236}">
                <a16:creationId xmlns:a16="http://schemas.microsoft.com/office/drawing/2014/main" id="{829C1901-2597-52B3-C795-F0009F59088F}"/>
              </a:ext>
            </a:extLst>
          </p:cNvPr>
          <p:cNvGrpSpPr/>
          <p:nvPr/>
        </p:nvGrpSpPr>
        <p:grpSpPr>
          <a:xfrm>
            <a:off x="3140249" y="5680099"/>
            <a:ext cx="8768100" cy="951335"/>
            <a:chOff x="2619042" y="4333859"/>
            <a:chExt cx="8768100" cy="951335"/>
          </a:xfrm>
        </p:grpSpPr>
        <p:sp>
          <p:nvSpPr>
            <p:cNvPr id="25" name="Rectangle : coins arrondis 24">
              <a:extLst>
                <a:ext uri="{FF2B5EF4-FFF2-40B4-BE49-F238E27FC236}">
                  <a16:creationId xmlns:a16="http://schemas.microsoft.com/office/drawing/2014/main" id="{6906CE60-83E0-728F-088B-E9D2F156BFE6}"/>
                </a:ext>
              </a:extLst>
            </p:cNvPr>
            <p:cNvSpPr/>
            <p:nvPr/>
          </p:nvSpPr>
          <p:spPr>
            <a:xfrm>
              <a:off x="2619042" y="4333859"/>
              <a:ext cx="8768100" cy="951335"/>
            </a:xfrm>
            <a:prstGeom prst="roundRect">
              <a:avLst>
                <a:gd name="adj" fmla="val 10000"/>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26" name="Rectangle : coins arrondis 12">
              <a:extLst>
                <a:ext uri="{FF2B5EF4-FFF2-40B4-BE49-F238E27FC236}">
                  <a16:creationId xmlns:a16="http://schemas.microsoft.com/office/drawing/2014/main" id="{7B81E211-F073-97CF-1D50-597E7F21E8B7}"/>
                </a:ext>
              </a:extLst>
            </p:cNvPr>
            <p:cNvSpPr txBox="1"/>
            <p:nvPr/>
          </p:nvSpPr>
          <p:spPr>
            <a:xfrm>
              <a:off x="2646906" y="4361723"/>
              <a:ext cx="7439243" cy="895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defTabSz="755650">
                <a:lnSpc>
                  <a:spcPct val="90000"/>
                </a:lnSpc>
                <a:spcBef>
                  <a:spcPct val="0"/>
                </a:spcBef>
                <a:spcAft>
                  <a:spcPct val="35000"/>
                </a:spcAft>
              </a:pPr>
              <a:r>
                <a:rPr lang="fr-FR" sz="1600" i="0" dirty="0">
                  <a:solidFill>
                    <a:schemeClr val="bg1"/>
                  </a:solidFill>
                  <a:effectLst/>
                  <a:latin typeface="Helvetica Neue"/>
                </a:rPr>
                <a:t>Exécutions des actions d'extractions de </a:t>
              </a:r>
              <a:r>
                <a:rPr lang="fr-FR" sz="1600" i="0" dirty="0" err="1">
                  <a:solidFill>
                    <a:schemeClr val="bg1"/>
                  </a:solidFill>
                  <a:effectLst/>
                  <a:latin typeface="Helvetica Neue"/>
                </a:rPr>
                <a:t>features</a:t>
              </a:r>
              <a:endParaRPr lang="fr-FR" sz="1600" i="0" dirty="0">
                <a:solidFill>
                  <a:schemeClr val="bg1"/>
                </a:solidFill>
                <a:effectLst/>
                <a:latin typeface="Helvetica Neue"/>
              </a:endParaRPr>
            </a:p>
            <a:p>
              <a:pPr defTabSz="755650">
                <a:lnSpc>
                  <a:spcPct val="90000"/>
                </a:lnSpc>
                <a:spcBef>
                  <a:spcPct val="0"/>
                </a:spcBef>
                <a:spcAft>
                  <a:spcPct val="35000"/>
                </a:spcAft>
              </a:pPr>
              <a:r>
                <a:rPr lang="fr-FR" sz="1700" kern="1200" dirty="0" err="1"/>
                <a:t>pca_transformation</a:t>
              </a:r>
              <a:endParaRPr lang="fr-FR" sz="1700" kern="1200" dirty="0"/>
            </a:p>
            <a:p>
              <a:pPr marL="0" lvl="0" indent="0" algn="l" defTabSz="755650">
                <a:lnSpc>
                  <a:spcPct val="90000"/>
                </a:lnSpc>
                <a:spcBef>
                  <a:spcPct val="0"/>
                </a:spcBef>
                <a:spcAft>
                  <a:spcPct val="35000"/>
                </a:spcAft>
                <a:buNone/>
              </a:pPr>
              <a:r>
                <a:rPr lang="fr-FR" sz="1700" kern="1200" dirty="0"/>
                <a:t>Enregistrement des résultats au format </a:t>
              </a:r>
              <a:r>
                <a:rPr lang="fr-FR" sz="1700" kern="1200" dirty="0">
                  <a:latin typeface="Courier New" panose="02070309020205020404" pitchFamily="49" charset="0"/>
                  <a:cs typeface="Courier New" panose="02070309020205020404" pitchFamily="49" charset="0"/>
                </a:rPr>
                <a:t>parquet</a:t>
              </a:r>
            </a:p>
          </p:txBody>
        </p:sp>
      </p:grpSp>
      <p:grpSp>
        <p:nvGrpSpPr>
          <p:cNvPr id="13" name="Groupe 12">
            <a:extLst>
              <a:ext uri="{FF2B5EF4-FFF2-40B4-BE49-F238E27FC236}">
                <a16:creationId xmlns:a16="http://schemas.microsoft.com/office/drawing/2014/main" id="{8BBF9F00-7103-6C4E-3318-A051F6077CD7}"/>
              </a:ext>
            </a:extLst>
          </p:cNvPr>
          <p:cNvGrpSpPr/>
          <p:nvPr/>
        </p:nvGrpSpPr>
        <p:grpSpPr>
          <a:xfrm>
            <a:off x="8670939" y="2041243"/>
            <a:ext cx="618367" cy="618367"/>
            <a:chOff x="8149732" y="695003"/>
            <a:chExt cx="618367" cy="618367"/>
          </a:xfrm>
        </p:grpSpPr>
        <p:sp>
          <p:nvSpPr>
            <p:cNvPr id="23" name="Flèche : bas 22">
              <a:extLst>
                <a:ext uri="{FF2B5EF4-FFF2-40B4-BE49-F238E27FC236}">
                  <a16:creationId xmlns:a16="http://schemas.microsoft.com/office/drawing/2014/main" id="{D336B980-63F3-9BD5-5DD2-ECBEF90CEB08}"/>
                </a:ext>
              </a:extLst>
            </p:cNvPr>
            <p:cNvSpPr/>
            <p:nvPr/>
          </p:nvSpPr>
          <p:spPr>
            <a:xfrm>
              <a:off x="8149732" y="695003"/>
              <a:ext cx="618367" cy="618367"/>
            </a:xfrm>
            <a:prstGeom prst="downArrow">
              <a:avLst>
                <a:gd name="adj1" fmla="val 55000"/>
                <a:gd name="adj2" fmla="val 45000"/>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4" name="Flèche : bas 14">
              <a:extLst>
                <a:ext uri="{FF2B5EF4-FFF2-40B4-BE49-F238E27FC236}">
                  <a16:creationId xmlns:a16="http://schemas.microsoft.com/office/drawing/2014/main" id="{10072F03-B674-0784-DED7-5C59B1F04B01}"/>
                </a:ext>
              </a:extLst>
            </p:cNvPr>
            <p:cNvSpPr txBox="1"/>
            <p:nvPr/>
          </p:nvSpPr>
          <p:spPr>
            <a:xfrm>
              <a:off x="8288865" y="695003"/>
              <a:ext cx="340101" cy="465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fr-FR" sz="2800" kern="1200"/>
            </a:p>
          </p:txBody>
        </p:sp>
      </p:grpSp>
      <p:grpSp>
        <p:nvGrpSpPr>
          <p:cNvPr id="14" name="Groupe 13">
            <a:extLst>
              <a:ext uri="{FF2B5EF4-FFF2-40B4-BE49-F238E27FC236}">
                <a16:creationId xmlns:a16="http://schemas.microsoft.com/office/drawing/2014/main" id="{C0709FBA-23B5-64DB-5775-358DDB871562}"/>
              </a:ext>
            </a:extLst>
          </p:cNvPr>
          <p:cNvGrpSpPr/>
          <p:nvPr/>
        </p:nvGrpSpPr>
        <p:grpSpPr>
          <a:xfrm>
            <a:off x="9742905" y="3103416"/>
            <a:ext cx="618367" cy="618367"/>
            <a:chOff x="8804493" y="1778468"/>
            <a:chExt cx="618367" cy="618367"/>
          </a:xfrm>
        </p:grpSpPr>
        <p:sp>
          <p:nvSpPr>
            <p:cNvPr id="21" name="Flèche : bas 20">
              <a:extLst>
                <a:ext uri="{FF2B5EF4-FFF2-40B4-BE49-F238E27FC236}">
                  <a16:creationId xmlns:a16="http://schemas.microsoft.com/office/drawing/2014/main" id="{EF318C69-7501-A131-A1E0-86B6F5F653CD}"/>
                </a:ext>
              </a:extLst>
            </p:cNvPr>
            <p:cNvSpPr/>
            <p:nvPr/>
          </p:nvSpPr>
          <p:spPr>
            <a:xfrm>
              <a:off x="8804493" y="1778468"/>
              <a:ext cx="618367" cy="618367"/>
            </a:xfrm>
            <a:prstGeom prst="downArrow">
              <a:avLst>
                <a:gd name="adj1" fmla="val 55000"/>
                <a:gd name="adj2" fmla="val 45000"/>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22" name="Flèche : bas 16">
              <a:extLst>
                <a:ext uri="{FF2B5EF4-FFF2-40B4-BE49-F238E27FC236}">
                  <a16:creationId xmlns:a16="http://schemas.microsoft.com/office/drawing/2014/main" id="{32A4E60F-96CB-996F-7C1D-B7021A3E182F}"/>
                </a:ext>
              </a:extLst>
            </p:cNvPr>
            <p:cNvSpPr txBox="1"/>
            <p:nvPr/>
          </p:nvSpPr>
          <p:spPr>
            <a:xfrm>
              <a:off x="8943626" y="1778468"/>
              <a:ext cx="340101" cy="465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fr-FR" sz="2800" kern="1200"/>
            </a:p>
          </p:txBody>
        </p:sp>
      </p:grpSp>
      <p:grpSp>
        <p:nvGrpSpPr>
          <p:cNvPr id="15" name="Groupe 14">
            <a:extLst>
              <a:ext uri="{FF2B5EF4-FFF2-40B4-BE49-F238E27FC236}">
                <a16:creationId xmlns:a16="http://schemas.microsoft.com/office/drawing/2014/main" id="{398C38EB-ED77-2103-4C37-D2DA029309CD}"/>
              </a:ext>
            </a:extLst>
          </p:cNvPr>
          <p:cNvGrpSpPr/>
          <p:nvPr/>
        </p:nvGrpSpPr>
        <p:grpSpPr>
          <a:xfrm>
            <a:off x="9980460" y="4192317"/>
            <a:ext cx="618367" cy="618367"/>
            <a:chOff x="9459253" y="2846077"/>
            <a:chExt cx="618367" cy="618367"/>
          </a:xfrm>
        </p:grpSpPr>
        <p:sp>
          <p:nvSpPr>
            <p:cNvPr id="19" name="Flèche : bas 18">
              <a:extLst>
                <a:ext uri="{FF2B5EF4-FFF2-40B4-BE49-F238E27FC236}">
                  <a16:creationId xmlns:a16="http://schemas.microsoft.com/office/drawing/2014/main" id="{D93E0954-20E2-108D-63D8-983F91DA4E37}"/>
                </a:ext>
              </a:extLst>
            </p:cNvPr>
            <p:cNvSpPr/>
            <p:nvPr/>
          </p:nvSpPr>
          <p:spPr>
            <a:xfrm>
              <a:off x="9459253" y="2846077"/>
              <a:ext cx="618367" cy="618367"/>
            </a:xfrm>
            <a:prstGeom prst="downArrow">
              <a:avLst>
                <a:gd name="adj1" fmla="val 55000"/>
                <a:gd name="adj2" fmla="val 45000"/>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20" name="Flèche : bas 18">
              <a:extLst>
                <a:ext uri="{FF2B5EF4-FFF2-40B4-BE49-F238E27FC236}">
                  <a16:creationId xmlns:a16="http://schemas.microsoft.com/office/drawing/2014/main" id="{3C5D5D57-DF92-8611-9130-5B2586B9E6AA}"/>
                </a:ext>
              </a:extLst>
            </p:cNvPr>
            <p:cNvSpPr txBox="1"/>
            <p:nvPr/>
          </p:nvSpPr>
          <p:spPr>
            <a:xfrm>
              <a:off x="9598386" y="2846077"/>
              <a:ext cx="340101" cy="465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fr-FR" sz="2800" kern="1200"/>
            </a:p>
          </p:txBody>
        </p:sp>
      </p:grpSp>
      <p:grpSp>
        <p:nvGrpSpPr>
          <p:cNvPr id="16" name="Groupe 15">
            <a:extLst>
              <a:ext uri="{FF2B5EF4-FFF2-40B4-BE49-F238E27FC236}">
                <a16:creationId xmlns:a16="http://schemas.microsoft.com/office/drawing/2014/main" id="{FE12A630-3770-8A48-A1FF-4D7ACC7FC42D}"/>
              </a:ext>
            </a:extLst>
          </p:cNvPr>
          <p:cNvGrpSpPr/>
          <p:nvPr/>
        </p:nvGrpSpPr>
        <p:grpSpPr>
          <a:xfrm>
            <a:off x="10635221" y="5286352"/>
            <a:ext cx="618367" cy="618367"/>
            <a:chOff x="10114014" y="3940112"/>
            <a:chExt cx="618367" cy="618367"/>
          </a:xfrm>
        </p:grpSpPr>
        <p:sp>
          <p:nvSpPr>
            <p:cNvPr id="17" name="Flèche : bas 16">
              <a:extLst>
                <a:ext uri="{FF2B5EF4-FFF2-40B4-BE49-F238E27FC236}">
                  <a16:creationId xmlns:a16="http://schemas.microsoft.com/office/drawing/2014/main" id="{7A0456F1-D0F5-1407-C4A9-14BCC49113F2}"/>
                </a:ext>
              </a:extLst>
            </p:cNvPr>
            <p:cNvSpPr/>
            <p:nvPr/>
          </p:nvSpPr>
          <p:spPr>
            <a:xfrm>
              <a:off x="10114014" y="3940112"/>
              <a:ext cx="618367" cy="618367"/>
            </a:xfrm>
            <a:prstGeom prst="downArrow">
              <a:avLst>
                <a:gd name="adj1" fmla="val 55000"/>
                <a:gd name="adj2" fmla="val 45000"/>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8" name="Flèche : bas 20">
              <a:extLst>
                <a:ext uri="{FF2B5EF4-FFF2-40B4-BE49-F238E27FC236}">
                  <a16:creationId xmlns:a16="http://schemas.microsoft.com/office/drawing/2014/main" id="{961734C5-1ED9-7CA3-011A-93F2073DA1D0}"/>
                </a:ext>
              </a:extLst>
            </p:cNvPr>
            <p:cNvSpPr txBox="1"/>
            <p:nvPr/>
          </p:nvSpPr>
          <p:spPr>
            <a:xfrm>
              <a:off x="10253147" y="3940112"/>
              <a:ext cx="340101" cy="465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fr-FR" sz="2800" kern="1200"/>
            </a:p>
          </p:txBody>
        </p:sp>
      </p:grpSp>
    </p:spTree>
    <p:extLst>
      <p:ext uri="{BB962C8B-B14F-4D97-AF65-F5344CB8AC3E}">
        <p14:creationId xmlns:p14="http://schemas.microsoft.com/office/powerpoint/2010/main" val="272886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6A6AF-33A4-3380-C933-EEA47E620DF7}"/>
              </a:ext>
            </a:extLst>
          </p:cNvPr>
          <p:cNvSpPr>
            <a:spLocks noGrp="1"/>
          </p:cNvSpPr>
          <p:nvPr>
            <p:ph type="title"/>
          </p:nvPr>
        </p:nvSpPr>
        <p:spPr>
          <a:xfrm>
            <a:off x="521207" y="448056"/>
            <a:ext cx="10535569" cy="640080"/>
          </a:xfrm>
        </p:spPr>
        <p:txBody>
          <a:bodyPr>
            <a:normAutofit/>
          </a:bodyPr>
          <a:lstStyle/>
          <a:p>
            <a:r>
              <a:rPr lang="fr-FR" b="0" i="0" dirty="0">
                <a:solidFill>
                  <a:srgbClr val="271A38"/>
                </a:solidFill>
                <a:effectLst/>
                <a:latin typeface="Inter"/>
              </a:rPr>
              <a:t>Démonstration d’exécution du script </a:t>
            </a:r>
            <a:r>
              <a:rPr lang="fr-FR" b="0" i="0" dirty="0" err="1">
                <a:solidFill>
                  <a:srgbClr val="271A38"/>
                </a:solidFill>
                <a:effectLst/>
                <a:latin typeface="Inter"/>
              </a:rPr>
              <a:t>PYSpark</a:t>
            </a:r>
            <a:r>
              <a:rPr lang="fr-FR" b="0" i="0" dirty="0">
                <a:solidFill>
                  <a:srgbClr val="271A38"/>
                </a:solidFill>
                <a:effectLst/>
                <a:latin typeface="Inter"/>
              </a:rPr>
              <a:t> sur le Cloud</a:t>
            </a:r>
            <a:endParaRPr lang="en-GB" b="1" cap="small" dirty="0"/>
          </a:p>
        </p:txBody>
      </p:sp>
    </p:spTree>
    <p:extLst>
      <p:ext uri="{BB962C8B-B14F-4D97-AF65-F5344CB8AC3E}">
        <p14:creationId xmlns:p14="http://schemas.microsoft.com/office/powerpoint/2010/main" val="196414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Plan de présentation</a:t>
            </a:r>
          </a:p>
        </p:txBody>
      </p:sp>
      <p:grpSp>
        <p:nvGrpSpPr>
          <p:cNvPr id="18" name="Groupe 17" descr="Petit cercle contenant le chiffre 1 pour indiquer la première étape"/>
          <p:cNvGrpSpPr/>
          <p:nvPr/>
        </p:nvGrpSpPr>
        <p:grpSpPr bwMode="blackWhite">
          <a:xfrm>
            <a:off x="531552" y="1917997"/>
            <a:ext cx="558179" cy="409838"/>
            <a:chOff x="6953426" y="711274"/>
            <a:chExt cx="558179" cy="409838"/>
          </a:xfrm>
        </p:grpSpPr>
        <p:sp>
          <p:nvSpPr>
            <p:cNvPr id="19" name="Ovale 18"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0" name="Zone de texte 19"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a:t>
              </a:r>
            </a:p>
          </p:txBody>
        </p:sp>
      </p:grpSp>
      <p:sp>
        <p:nvSpPr>
          <p:cNvPr id="21" name="Espace réservé du contenu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600" dirty="0">
                <a:solidFill>
                  <a:prstClr val="black">
                    <a:lumMod val="75000"/>
                    <a:lumOff val="25000"/>
                  </a:prstClr>
                </a:solidFill>
                <a:latin typeface="Segoe UI" panose="020B0502040204020203" pitchFamily="34" charset="0"/>
                <a:cs typeface="Segoe UI" panose="020B0502040204020203" pitchFamily="34" charset="0"/>
              </a:rPr>
              <a:t>Problématique </a:t>
            </a:r>
            <a:r>
              <a:rPr lang="fr-FR" sz="1600" dirty="0"/>
              <a:t>et présentation du jeu de données </a:t>
            </a:r>
            <a:endParaRPr lang="fr-FR" sz="1600" dirty="0">
              <a:solidFill>
                <a:prstClr val="black">
                  <a:lumMod val="75000"/>
                  <a:lumOff val="25000"/>
                </a:prstClr>
              </a:solidFill>
              <a:cs typeface="Segoe UI"/>
            </a:endParaRPr>
          </a:p>
        </p:txBody>
      </p:sp>
      <p:grpSp>
        <p:nvGrpSpPr>
          <p:cNvPr id="33" name="Groupe 32" descr="Petit cercle contenant le chiffre 2 pour indiquer la deuxième étape"/>
          <p:cNvGrpSpPr/>
          <p:nvPr/>
        </p:nvGrpSpPr>
        <p:grpSpPr bwMode="blackWhite">
          <a:xfrm>
            <a:off x="531552" y="2804257"/>
            <a:ext cx="558179" cy="409838"/>
            <a:chOff x="6953426" y="711274"/>
            <a:chExt cx="558179" cy="409838"/>
          </a:xfrm>
        </p:grpSpPr>
        <p:sp>
          <p:nvSpPr>
            <p:cNvPr id="34" name="Ovale 3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5" name="Zone de texte 34" descr="Chiffre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a:solidFill>
                    <a:schemeClr val="bg1"/>
                  </a:solidFill>
                  <a:latin typeface="Segoe UI Semibold" panose="020B0702040204020203" pitchFamily="34" charset="0"/>
                  <a:cs typeface="Segoe UI Semibold" panose="020B0702040204020203" pitchFamily="34" charset="0"/>
                </a:rPr>
                <a:t>2</a:t>
              </a:r>
            </a:p>
          </p:txBody>
        </p:sp>
      </p:grpSp>
      <p:sp>
        <p:nvSpPr>
          <p:cNvPr id="36" name="Espace réservé du contenu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fr-FR" sz="1600" dirty="0"/>
              <a:t>Notion de Big Data</a:t>
            </a:r>
          </a:p>
        </p:txBody>
      </p:sp>
      <p:grpSp>
        <p:nvGrpSpPr>
          <p:cNvPr id="22" name="Groupe 21" descr="Petit cercle contenant le chiffre 3 pour indiquer la troisième étape"/>
          <p:cNvGrpSpPr/>
          <p:nvPr/>
        </p:nvGrpSpPr>
        <p:grpSpPr bwMode="blackWhite">
          <a:xfrm>
            <a:off x="531552" y="3705348"/>
            <a:ext cx="558179" cy="409838"/>
            <a:chOff x="6953426" y="711274"/>
            <a:chExt cx="558179" cy="409838"/>
          </a:xfrm>
        </p:grpSpPr>
        <p:sp>
          <p:nvSpPr>
            <p:cNvPr id="24" name="Ovale 2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0" name="Zone de texte 29" descr="Chiffre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3</a:t>
              </a:r>
            </a:p>
          </p:txBody>
        </p:sp>
      </p:grpSp>
      <p:sp>
        <p:nvSpPr>
          <p:cNvPr id="32" name="Espace réservé du contenu 17"/>
          <p:cNvSpPr txBox="1">
            <a:spLocks/>
          </p:cNvSpPr>
          <p:nvPr/>
        </p:nvSpPr>
        <p:spPr>
          <a:xfrm>
            <a:off x="1056513" y="3721638"/>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600" dirty="0" err="1"/>
              <a:t>Aws</a:t>
            </a:r>
            <a:r>
              <a:rPr lang="fr-FR" sz="1600" dirty="0"/>
              <a:t> et les briques d’architecture retenues</a:t>
            </a:r>
            <a:endParaRPr lang="fr-FR" sz="1600" dirty="0">
              <a:solidFill>
                <a:prstClr val="black">
                  <a:lumMod val="75000"/>
                  <a:lumOff val="25000"/>
                </a:prstClr>
              </a:solidFill>
              <a:cs typeface="Segoe UI"/>
            </a:endParaRPr>
          </a:p>
        </p:txBody>
      </p:sp>
      <p:grpSp>
        <p:nvGrpSpPr>
          <p:cNvPr id="37" name="Groupe 36" descr="Petit cercle contenant le chiffre 4 pour indiquer la quatrième étape"/>
          <p:cNvGrpSpPr/>
          <p:nvPr/>
        </p:nvGrpSpPr>
        <p:grpSpPr bwMode="blackWhite">
          <a:xfrm>
            <a:off x="531552" y="5375399"/>
            <a:ext cx="558179" cy="409838"/>
            <a:chOff x="6953426" y="711274"/>
            <a:chExt cx="558179" cy="409838"/>
          </a:xfrm>
        </p:grpSpPr>
        <p:sp>
          <p:nvSpPr>
            <p:cNvPr id="38" name="Ovale 37"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9" name="Zone de texte 38" descr="Chiffre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5</a:t>
              </a:r>
            </a:p>
          </p:txBody>
        </p:sp>
      </p:grpSp>
      <p:sp>
        <p:nvSpPr>
          <p:cNvPr id="40" name="Espace réservé du contenu 17"/>
          <p:cNvSpPr txBox="1">
            <a:spLocks/>
          </p:cNvSpPr>
          <p:nvPr/>
        </p:nvSpPr>
        <p:spPr>
          <a:xfrm>
            <a:off x="1097252" y="4520966"/>
            <a:ext cx="5182250"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fr-FR" sz="1600" dirty="0"/>
              <a:t>Présentation de la réalisation de la chaîne de traitement des images</a:t>
            </a:r>
            <a:endParaRPr lang="fr-FR" sz="16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26" name="Picture 2" descr="Word Cloud &quot;Big Data&quot;">
            <a:extLst>
              <a:ext uri="{FF2B5EF4-FFF2-40B4-BE49-F238E27FC236}">
                <a16:creationId xmlns:a16="http://schemas.microsoft.com/office/drawing/2014/main" id="{46DE9C7B-DFB2-D8D5-731A-C8F729EC3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821" y="1775481"/>
            <a:ext cx="2671224" cy="2003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Big Data : 5 exemples de son utilisation marketing">
            <a:extLst>
              <a:ext uri="{FF2B5EF4-FFF2-40B4-BE49-F238E27FC236}">
                <a16:creationId xmlns:a16="http://schemas.microsoft.com/office/drawing/2014/main" id="{AF43FC99-0AF4-2CA5-8C71-D4F996E285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078" y="3875472"/>
            <a:ext cx="3853727" cy="217076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descr="Petit cercle contenant le chiffre 4 pour indiquer la quatrième étape">
            <a:extLst>
              <a:ext uri="{FF2B5EF4-FFF2-40B4-BE49-F238E27FC236}">
                <a16:creationId xmlns:a16="http://schemas.microsoft.com/office/drawing/2014/main" id="{CC924BFB-35DE-78FD-3B0D-5214B34C8E22}"/>
              </a:ext>
            </a:extLst>
          </p:cNvPr>
          <p:cNvGrpSpPr/>
          <p:nvPr/>
        </p:nvGrpSpPr>
        <p:grpSpPr bwMode="blackWhite">
          <a:xfrm>
            <a:off x="509818" y="4553464"/>
            <a:ext cx="558179" cy="409838"/>
            <a:chOff x="6953426" y="711274"/>
            <a:chExt cx="558179" cy="409838"/>
          </a:xfrm>
        </p:grpSpPr>
        <p:sp>
          <p:nvSpPr>
            <p:cNvPr id="3" name="Ovale 37" descr="Petit cercle">
              <a:extLst>
                <a:ext uri="{FF2B5EF4-FFF2-40B4-BE49-F238E27FC236}">
                  <a16:creationId xmlns:a16="http://schemas.microsoft.com/office/drawing/2014/main" id="{6E08E7A8-3360-CC59-5D86-0561BFA3046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 name="Zone de texte 38" descr="Chiffre 4">
              <a:extLst>
                <a:ext uri="{FF2B5EF4-FFF2-40B4-BE49-F238E27FC236}">
                  <a16:creationId xmlns:a16="http://schemas.microsoft.com/office/drawing/2014/main" id="{2CDF3EF3-2984-0463-8DDD-476029194EE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4</a:t>
              </a:r>
            </a:p>
          </p:txBody>
        </p:sp>
      </p:grpSp>
      <p:sp>
        <p:nvSpPr>
          <p:cNvPr id="6" name="Espace réservé du contenu 17">
            <a:extLst>
              <a:ext uri="{FF2B5EF4-FFF2-40B4-BE49-F238E27FC236}">
                <a16:creationId xmlns:a16="http://schemas.microsoft.com/office/drawing/2014/main" id="{09F40E33-E7D2-3A43-0FF5-37DB497BA4B1}"/>
              </a:ext>
            </a:extLst>
          </p:cNvPr>
          <p:cNvSpPr txBox="1">
            <a:spLocks/>
          </p:cNvSpPr>
          <p:nvPr/>
        </p:nvSpPr>
        <p:spPr>
          <a:xfrm>
            <a:off x="1097252" y="5451871"/>
            <a:ext cx="5182250"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fr-FR" sz="1600" dirty="0"/>
              <a:t>Conclusion et perspectives</a:t>
            </a:r>
            <a:endParaRPr lang="fr-FR"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521208" y="905256"/>
            <a:ext cx="6876288" cy="1271016"/>
          </a:xfrm>
        </p:spPr>
        <p:txBody>
          <a:bodyPr rtlCol="0">
            <a:normAutofit/>
          </a:bodyPr>
          <a:lstStyle/>
          <a:p>
            <a:pPr lvl="0"/>
            <a:r>
              <a:rPr lang="fr-FR" dirty="0"/>
              <a:t>Conclusion et perspectives</a:t>
            </a:r>
            <a:endParaRPr lang="fr-FR" sz="3600" dirty="0"/>
          </a:p>
        </p:txBody>
      </p:sp>
      <p:sp>
        <p:nvSpPr>
          <p:cNvPr id="2" name="ZoneTexte 1">
            <a:extLst>
              <a:ext uri="{FF2B5EF4-FFF2-40B4-BE49-F238E27FC236}">
                <a16:creationId xmlns:a16="http://schemas.microsoft.com/office/drawing/2014/main" id="{66F25C21-55BD-B1B7-1BCE-758E6423C525}"/>
              </a:ext>
            </a:extLst>
          </p:cNvPr>
          <p:cNvSpPr txBox="1"/>
          <p:nvPr/>
        </p:nvSpPr>
        <p:spPr>
          <a:xfrm>
            <a:off x="521208" y="2500604"/>
            <a:ext cx="7811029" cy="3970318"/>
          </a:xfrm>
          <a:prstGeom prst="rect">
            <a:avLst/>
          </a:prstGeom>
          <a:noFill/>
        </p:spPr>
        <p:txBody>
          <a:bodyPr wrap="square" rtlCol="0">
            <a:spAutoFit/>
          </a:bodyPr>
          <a:lstStyle/>
          <a:p>
            <a:r>
              <a:rPr lang="fr-FR" dirty="0"/>
              <a:t>• Découverte de l’écosystème AWS </a:t>
            </a:r>
          </a:p>
          <a:p>
            <a:endParaRPr lang="fr-FR" dirty="0"/>
          </a:p>
          <a:p>
            <a:endParaRPr lang="fr-FR" dirty="0"/>
          </a:p>
          <a:p>
            <a:r>
              <a:rPr lang="fr-FR" dirty="0"/>
              <a:t>• Administration d’un serveur Linux</a:t>
            </a:r>
          </a:p>
          <a:p>
            <a:endParaRPr lang="fr-FR" dirty="0"/>
          </a:p>
          <a:p>
            <a:endParaRPr lang="fr-FR" dirty="0"/>
          </a:p>
          <a:p>
            <a:r>
              <a:rPr lang="fr-FR" dirty="0"/>
              <a:t>• </a:t>
            </a:r>
            <a:r>
              <a:rPr lang="fr-FR" b="1" u="sng" dirty="0"/>
              <a:t>Aller plus loin : </a:t>
            </a:r>
          </a:p>
          <a:p>
            <a:endParaRPr lang="fr-FR" b="1" u="sng" dirty="0"/>
          </a:p>
          <a:p>
            <a:r>
              <a:rPr lang="fr-FR" dirty="0"/>
              <a:t>               Prétraitement pour cas réels (recadrage, plusieurs fruits, arrière plan, etc.)</a:t>
            </a:r>
          </a:p>
          <a:p>
            <a:endParaRPr lang="fr-FR" dirty="0"/>
          </a:p>
          <a:p>
            <a:r>
              <a:rPr lang="fr-FR" dirty="0"/>
              <a:t>               Identifier la maturité des fruits pour les cueillir au bon moment</a:t>
            </a:r>
          </a:p>
          <a:p>
            <a:r>
              <a:rPr lang="fr-FR" dirty="0"/>
              <a:t> </a:t>
            </a:r>
          </a:p>
          <a:p>
            <a:r>
              <a:rPr lang="fr-FR" dirty="0"/>
              <a:t>               Identifier les pathologies ou les fruits abîmés</a:t>
            </a:r>
          </a:p>
        </p:txBody>
      </p:sp>
    </p:spTree>
    <p:extLst>
      <p:ext uri="{BB962C8B-B14F-4D97-AF65-F5344CB8AC3E}">
        <p14:creationId xmlns:p14="http://schemas.microsoft.com/office/powerpoint/2010/main" val="38986601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8668513" cy="640080"/>
          </a:xfrm>
        </p:spPr>
        <p:txBody>
          <a:bodyPr rtlCol="0">
            <a:noAutofit/>
          </a:bodyPr>
          <a:lstStyle/>
          <a:p>
            <a:pPr rtl="0"/>
            <a:r>
              <a:rPr lang="fr-FR" dirty="0">
                <a:latin typeface="Segoe UI Light" panose="020B0502040204020203" pitchFamily="34" charset="0"/>
                <a:cs typeface="Segoe UI Light" panose="020B0502040204020203" pitchFamily="34" charset="0"/>
              </a:rPr>
              <a:t>Problématique</a:t>
            </a:r>
          </a:p>
        </p:txBody>
      </p:sp>
      <p:sp>
        <p:nvSpPr>
          <p:cNvPr id="38" name="Espace réservé du contenu 17"/>
          <p:cNvSpPr txBox="1">
            <a:spLocks/>
          </p:cNvSpPr>
          <p:nvPr/>
        </p:nvSpPr>
        <p:spPr>
          <a:xfrm>
            <a:off x="541610" y="1524707"/>
            <a:ext cx="4321704" cy="45776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fr-FR" sz="1600" b="0" i="0" dirty="0">
                <a:solidFill>
                  <a:srgbClr val="271A38"/>
                </a:solidFill>
                <a:effectLst/>
              </a:rPr>
              <a:t>Préserver la biodiversité des fruits.</a:t>
            </a:r>
          </a:p>
          <a:p>
            <a:pPr marL="0" indent="0">
              <a:spcAft>
                <a:spcPts val="600"/>
              </a:spcAft>
              <a:buNone/>
              <a:defRPr/>
            </a:pPr>
            <a:endParaRPr lang="fr-FR" sz="1600" b="0" i="0" dirty="0">
              <a:solidFill>
                <a:srgbClr val="271A38"/>
              </a:solidFill>
              <a:effectLst/>
            </a:endParaRPr>
          </a:p>
          <a:p>
            <a:pPr>
              <a:spcAft>
                <a:spcPts val="600"/>
              </a:spcAft>
              <a:defRPr/>
            </a:pPr>
            <a:r>
              <a:rPr lang="fr-FR" sz="1600" dirty="0">
                <a:solidFill>
                  <a:srgbClr val="271A38"/>
                </a:solidFill>
              </a:rPr>
              <a:t>Développer des robots cueilleurs. </a:t>
            </a:r>
          </a:p>
          <a:p>
            <a:pPr marL="0" indent="0">
              <a:spcAft>
                <a:spcPts val="600"/>
              </a:spcAft>
              <a:buNone/>
              <a:defRPr/>
            </a:pPr>
            <a:endParaRPr lang="fr-FR" sz="1600" b="0" i="0" dirty="0">
              <a:solidFill>
                <a:srgbClr val="271A38"/>
              </a:solidFill>
              <a:effectLst/>
            </a:endParaRPr>
          </a:p>
          <a:p>
            <a:r>
              <a:rPr lang="fr-FR" sz="1600" b="0" i="0" dirty="0">
                <a:solidFill>
                  <a:srgbClr val="271A38"/>
                </a:solidFill>
                <a:effectLst/>
              </a:rPr>
              <a:t>Application mobile </a:t>
            </a:r>
          </a:p>
          <a:p>
            <a:pPr marL="0" indent="0">
              <a:buNone/>
            </a:pPr>
            <a:endParaRPr lang="fr-FR" sz="1600" b="0" i="0" dirty="0">
              <a:solidFill>
                <a:srgbClr val="271A38"/>
              </a:solidFill>
              <a:effectLst/>
            </a:endParaRPr>
          </a:p>
          <a:p>
            <a:r>
              <a:rPr lang="fr-FR" sz="1600" b="0" i="0" dirty="0">
                <a:solidFill>
                  <a:srgbClr val="271A38"/>
                </a:solidFill>
                <a:effectLst/>
              </a:rPr>
              <a:t>Une première version du moteur de classification des images de fruits.</a:t>
            </a:r>
          </a:p>
          <a:p>
            <a:pPr marL="0" indent="0">
              <a:buNone/>
            </a:pPr>
            <a:endParaRPr lang="fr-FR" sz="1600" b="0" i="0" dirty="0">
              <a:solidFill>
                <a:srgbClr val="271A38"/>
              </a:solidFill>
              <a:effectLst/>
            </a:endParaRPr>
          </a:p>
          <a:p>
            <a:r>
              <a:rPr lang="fr-FR" sz="1600" b="0" i="0" dirty="0">
                <a:solidFill>
                  <a:srgbClr val="271A38"/>
                </a:solidFill>
                <a:effectLst/>
              </a:rPr>
              <a:t>Construction d’une première version de l'architecture Big Data nécessaire.</a:t>
            </a:r>
          </a:p>
        </p:txBody>
      </p:sp>
      <p:pic>
        <p:nvPicPr>
          <p:cNvPr id="2050" name="Picture 2" descr="Framboises - Des fruits, des légumes, des fleurs">
            <a:extLst>
              <a:ext uri="{FF2B5EF4-FFF2-40B4-BE49-F238E27FC236}">
                <a16:creationId xmlns:a16="http://schemas.microsoft.com/office/drawing/2014/main" id="{23F942BE-EECE-9B91-E1C9-05152DC01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816" y="1341411"/>
            <a:ext cx="2220686" cy="1545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hotos de téléphone main femme prendre des fruits tropicaux. Photo du  Smartphone, les médias sociaux ou les blogs. Sweet mangue, papaye,  PITAHAYAS, banane, watermelo Photo Stock - Alamy">
            <a:extLst>
              <a:ext uri="{FF2B5EF4-FFF2-40B4-BE49-F238E27FC236}">
                <a16:creationId xmlns:a16="http://schemas.microsoft.com/office/drawing/2014/main" id="{A77509C2-EEAF-3D2D-1717-68CCB1737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816" y="2982481"/>
            <a:ext cx="2220686" cy="19780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1C48A51-0BA6-C95E-EE47-653702A396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16" y="5056576"/>
            <a:ext cx="2302759" cy="137626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37BF7011-F7A8-A03C-0911-E39E3DADE9BB}"/>
              </a:ext>
            </a:extLst>
          </p:cNvPr>
          <p:cNvSpPr txBox="1"/>
          <p:nvPr/>
        </p:nvSpPr>
        <p:spPr>
          <a:xfrm>
            <a:off x="7875037" y="1418253"/>
            <a:ext cx="3775353" cy="2800767"/>
          </a:xfrm>
          <a:prstGeom prst="rect">
            <a:avLst/>
          </a:prstGeom>
          <a:noFill/>
        </p:spPr>
        <p:txBody>
          <a:bodyPr wrap="square" rtlCol="0">
            <a:spAutoFit/>
          </a:bodyPr>
          <a:lstStyle/>
          <a:p>
            <a:r>
              <a:rPr lang="fr-FR" sz="1600" b="1" u="sng" dirty="0"/>
              <a:t>Objectif : </a:t>
            </a:r>
          </a:p>
          <a:p>
            <a:endParaRPr lang="fr-FR" sz="1600" dirty="0"/>
          </a:p>
          <a:p>
            <a:r>
              <a:rPr lang="fr-FR" sz="1600" dirty="0"/>
              <a:t>Mettre en place l’architecture Big Data</a:t>
            </a:r>
          </a:p>
          <a:p>
            <a:endParaRPr lang="fr-FR" sz="1600" dirty="0"/>
          </a:p>
          <a:p>
            <a:endParaRPr lang="fr-FR" sz="1600" dirty="0"/>
          </a:p>
          <a:p>
            <a:r>
              <a:rPr lang="fr-FR" sz="1600" dirty="0"/>
              <a:t> • </a:t>
            </a:r>
            <a:r>
              <a:rPr lang="fr-FR" sz="1600" dirty="0" err="1"/>
              <a:t>Preprocessing</a:t>
            </a:r>
            <a:r>
              <a:rPr lang="fr-FR" sz="1600" dirty="0"/>
              <a:t> et réduction de dimension </a:t>
            </a:r>
          </a:p>
          <a:p>
            <a:endParaRPr lang="fr-FR" sz="1600" dirty="0"/>
          </a:p>
          <a:p>
            <a:endParaRPr lang="fr-FR" sz="1600" dirty="0"/>
          </a:p>
          <a:p>
            <a:r>
              <a:rPr lang="fr-FR" sz="1600" dirty="0"/>
              <a:t>• Anticipation du passage à l’échelle dans un contexte d’adoption massive</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Jeu de données</a:t>
            </a:r>
          </a:p>
        </p:txBody>
      </p:sp>
      <p:sp>
        <p:nvSpPr>
          <p:cNvPr id="2" name="ZoneTexte 1">
            <a:extLst>
              <a:ext uri="{FF2B5EF4-FFF2-40B4-BE49-F238E27FC236}">
                <a16:creationId xmlns:a16="http://schemas.microsoft.com/office/drawing/2014/main" id="{E9D9C340-7CD8-3FD0-559E-44FC574FFB5A}"/>
              </a:ext>
            </a:extLst>
          </p:cNvPr>
          <p:cNvSpPr txBox="1"/>
          <p:nvPr/>
        </p:nvSpPr>
        <p:spPr>
          <a:xfrm>
            <a:off x="690465" y="1380931"/>
            <a:ext cx="7399176" cy="4862870"/>
          </a:xfrm>
          <a:prstGeom prst="rect">
            <a:avLst/>
          </a:prstGeom>
          <a:noFill/>
        </p:spPr>
        <p:txBody>
          <a:bodyPr wrap="square" rtlCol="0">
            <a:spAutoFit/>
          </a:bodyPr>
          <a:lstStyle/>
          <a:p>
            <a:r>
              <a:rPr lang="fr-FR" b="1" dirty="0"/>
              <a:t>Origine: </a:t>
            </a:r>
          </a:p>
          <a:p>
            <a:pPr marL="285750" indent="-285750">
              <a:buFont typeface="Wingdings" panose="05000000000000000000" pitchFamily="2" charset="2"/>
              <a:buChar char="ü"/>
            </a:pPr>
            <a:r>
              <a:rPr lang="fr-FR" dirty="0"/>
              <a:t> </a:t>
            </a:r>
            <a:r>
              <a:rPr lang="fr-FR" sz="1400" dirty="0"/>
              <a:t>Images de fruits et labels associés (</a:t>
            </a:r>
            <a:r>
              <a:rPr lang="fr-FR" sz="1400" b="0" i="0" dirty="0" err="1">
                <a:solidFill>
                  <a:srgbClr val="3C4043"/>
                </a:solidFill>
                <a:effectLst/>
                <a:latin typeface="Inter"/>
              </a:rPr>
              <a:t>Horea</a:t>
            </a:r>
            <a:r>
              <a:rPr lang="fr-FR" sz="1400" b="0" i="0" dirty="0">
                <a:solidFill>
                  <a:srgbClr val="3C4043"/>
                </a:solidFill>
                <a:effectLst/>
                <a:latin typeface="Inter"/>
              </a:rPr>
              <a:t> </a:t>
            </a:r>
            <a:r>
              <a:rPr lang="fr-FR" sz="1400" b="0" i="0" dirty="0" err="1">
                <a:solidFill>
                  <a:srgbClr val="3C4043"/>
                </a:solidFill>
                <a:effectLst/>
                <a:latin typeface="Inter"/>
              </a:rPr>
              <a:t>Muresan</a:t>
            </a:r>
            <a:r>
              <a:rPr lang="fr-FR" sz="1400" b="0" i="0" dirty="0">
                <a:solidFill>
                  <a:srgbClr val="3C4043"/>
                </a:solidFill>
                <a:effectLst/>
                <a:latin typeface="Inter"/>
              </a:rPr>
              <a:t>, </a:t>
            </a:r>
            <a:r>
              <a:rPr lang="fr-FR" sz="1400" b="0" i="0" u="none" strike="noStrike" dirty="0">
                <a:solidFill>
                  <a:srgbClr val="202124"/>
                </a:solidFill>
                <a:effectLst/>
                <a:latin typeface="Inter"/>
                <a:hlinkClick r:id="rId3"/>
              </a:rPr>
              <a:t>Mihai </a:t>
            </a:r>
            <a:r>
              <a:rPr lang="fr-FR" sz="1400" b="0" i="0" u="none" strike="noStrike" dirty="0" err="1">
                <a:solidFill>
                  <a:srgbClr val="202124"/>
                </a:solidFill>
                <a:effectLst/>
                <a:latin typeface="Inter"/>
                <a:hlinkClick r:id="rId3"/>
              </a:rPr>
              <a:t>Oltean</a:t>
            </a:r>
            <a:r>
              <a:rPr lang="fr-FR" sz="1400" dirty="0"/>
              <a:t>, Mihai </a:t>
            </a:r>
            <a:r>
              <a:rPr lang="fr-FR" sz="1400" dirty="0" err="1"/>
              <a:t>Oltean</a:t>
            </a:r>
            <a:r>
              <a:rPr lang="fr-FR" sz="1400" dirty="0"/>
              <a:t>) </a:t>
            </a:r>
          </a:p>
          <a:p>
            <a:pPr marL="285750" indent="-285750">
              <a:buFont typeface="Wingdings" panose="05000000000000000000" pitchFamily="2" charset="2"/>
              <a:buChar char="ü"/>
            </a:pPr>
            <a:r>
              <a:rPr lang="fr-FR" sz="1400" dirty="0"/>
              <a:t> </a:t>
            </a:r>
            <a:r>
              <a:rPr lang="fr-FR" sz="1400" b="0" i="0" dirty="0">
                <a:solidFill>
                  <a:srgbClr val="3C4043"/>
                </a:solidFill>
                <a:effectLst/>
                <a:latin typeface="Inter"/>
              </a:rPr>
              <a:t>131 </a:t>
            </a:r>
            <a:r>
              <a:rPr lang="fr-FR" sz="1400" dirty="0"/>
              <a:t> variétés de fruits et légumes différents (un dossier par variété) </a:t>
            </a:r>
          </a:p>
          <a:p>
            <a:pPr marL="285750" indent="-285750">
              <a:buFont typeface="Wingdings" panose="05000000000000000000" pitchFamily="2" charset="2"/>
              <a:buChar char="ü"/>
            </a:pPr>
            <a:r>
              <a:rPr lang="fr-FR" sz="1400" dirty="0"/>
              <a:t> Plusieurs variétés du même fruit (exemple : pomme « </a:t>
            </a:r>
            <a:r>
              <a:rPr lang="fr-FR" sz="1400" dirty="0" err="1"/>
              <a:t>red</a:t>
            </a:r>
            <a:r>
              <a:rPr lang="fr-FR" sz="1400" dirty="0"/>
              <a:t> » et « golden ») </a:t>
            </a:r>
          </a:p>
          <a:p>
            <a:pPr marL="285750" indent="-285750">
              <a:buFont typeface="Wingdings" panose="05000000000000000000" pitchFamily="2" charset="2"/>
              <a:buChar char="ü"/>
            </a:pPr>
            <a:endParaRPr lang="fr-FR" sz="1400" dirty="0"/>
          </a:p>
          <a:p>
            <a:endParaRPr lang="fr-FR" dirty="0"/>
          </a:p>
          <a:p>
            <a:r>
              <a:rPr lang="fr-FR" b="1" dirty="0"/>
              <a:t>Caractéristiques : </a:t>
            </a:r>
          </a:p>
          <a:p>
            <a:pPr marL="285750" indent="-285750">
              <a:buFont typeface="Wingdings" panose="05000000000000000000" pitchFamily="2" charset="2"/>
              <a:buChar char="ü"/>
            </a:pPr>
            <a:r>
              <a:rPr lang="fr-FR" sz="1400" dirty="0"/>
              <a:t>Images 100x100 JPEG RGB</a:t>
            </a:r>
          </a:p>
          <a:p>
            <a:pPr marL="285750" indent="-285750">
              <a:buFont typeface="Wingdings" panose="05000000000000000000" pitchFamily="2" charset="2"/>
              <a:buChar char="ü"/>
            </a:pPr>
            <a:r>
              <a:rPr lang="fr-FR" sz="1400" dirty="0"/>
              <a:t>Photos studio sur fond blanc de fruits centrée sur le fruit </a:t>
            </a:r>
          </a:p>
          <a:p>
            <a:pPr marL="285750" indent="-285750">
              <a:buFont typeface="Wingdings" panose="05000000000000000000" pitchFamily="2" charset="2"/>
              <a:buChar char="ü"/>
            </a:pPr>
            <a:r>
              <a:rPr lang="fr-FR" sz="1400" dirty="0"/>
              <a:t>Photos sous tous les angles </a:t>
            </a:r>
          </a:p>
          <a:p>
            <a:pPr marL="285750" indent="-285750">
              <a:buFont typeface="Wingdings" panose="05000000000000000000" pitchFamily="2" charset="2"/>
              <a:buChar char="ü"/>
            </a:pPr>
            <a:endParaRPr lang="fr-FR" sz="1400" dirty="0"/>
          </a:p>
          <a:p>
            <a:endParaRPr lang="fr-FR" sz="1400" dirty="0"/>
          </a:p>
          <a:p>
            <a:endParaRPr lang="fr-FR" b="1" dirty="0"/>
          </a:p>
          <a:p>
            <a:r>
              <a:rPr lang="fr-FR" b="1" dirty="0"/>
              <a:t>Jeu d’entraînement : </a:t>
            </a:r>
            <a:r>
              <a:rPr lang="fr-FR" b="0" i="0" dirty="0">
                <a:solidFill>
                  <a:srgbClr val="3C4043"/>
                </a:solidFill>
                <a:effectLst/>
                <a:latin typeface="Inter"/>
              </a:rPr>
              <a:t>67 692 images (un fruit ou un légume par image)</a:t>
            </a:r>
          </a:p>
          <a:p>
            <a:endParaRPr lang="fr-FR" dirty="0">
              <a:solidFill>
                <a:srgbClr val="3C4043"/>
              </a:solidFill>
              <a:latin typeface="Inter"/>
            </a:endParaRPr>
          </a:p>
          <a:p>
            <a:endParaRPr lang="fr-FR" b="0" i="0" dirty="0">
              <a:solidFill>
                <a:srgbClr val="3C4043"/>
              </a:solidFill>
              <a:effectLst/>
              <a:latin typeface="Inter"/>
            </a:endParaRPr>
          </a:p>
          <a:p>
            <a:endParaRPr lang="fr-FR" dirty="0"/>
          </a:p>
          <a:p>
            <a:r>
              <a:rPr lang="fr-FR" b="1" dirty="0"/>
              <a:t>Jeu de Test : </a:t>
            </a:r>
            <a:r>
              <a:rPr lang="fr-FR" b="0" i="0" dirty="0">
                <a:solidFill>
                  <a:srgbClr val="3C4043"/>
                </a:solidFill>
                <a:effectLst/>
                <a:latin typeface="Inter"/>
              </a:rPr>
              <a:t>22 688 images (un fruit ou un légume par image)</a:t>
            </a:r>
            <a:endParaRPr lang="fr-FR" dirty="0"/>
          </a:p>
          <a:p>
            <a:endParaRPr lang="fr-FR" dirty="0"/>
          </a:p>
        </p:txBody>
      </p:sp>
      <p:pic>
        <p:nvPicPr>
          <p:cNvPr id="3074" name="Picture 2" descr="Kaggle : Tout ce qu'il faut savoir sur cette plateforme">
            <a:extLst>
              <a:ext uri="{FF2B5EF4-FFF2-40B4-BE49-F238E27FC236}">
                <a16:creationId xmlns:a16="http://schemas.microsoft.com/office/drawing/2014/main" id="{0FF00A04-88D1-615C-4192-572CF6F21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780" y="1488396"/>
            <a:ext cx="3984172" cy="142742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descr="Une image contenant pomme, fruit, intérieur, rouge&#10;&#10;Description générée automatiquement">
            <a:extLst>
              <a:ext uri="{FF2B5EF4-FFF2-40B4-BE49-F238E27FC236}">
                <a16:creationId xmlns:a16="http://schemas.microsoft.com/office/drawing/2014/main" id="{8CB9C227-4E05-FFF9-F2F0-14781320F772}"/>
              </a:ext>
            </a:extLst>
          </p:cNvPr>
          <p:cNvPicPr>
            <a:picLocks noChangeAspect="1"/>
          </p:cNvPicPr>
          <p:nvPr/>
        </p:nvPicPr>
        <p:blipFill>
          <a:blip r:embed="rId5"/>
          <a:stretch>
            <a:fillRect/>
          </a:stretch>
        </p:blipFill>
        <p:spPr>
          <a:xfrm>
            <a:off x="8688642" y="5369604"/>
            <a:ext cx="639050" cy="591674"/>
          </a:xfrm>
          <a:prstGeom prst="rect">
            <a:avLst/>
          </a:prstGeom>
        </p:spPr>
      </p:pic>
      <p:pic>
        <p:nvPicPr>
          <p:cNvPr id="16" name="Image 15" descr="Une image contenant plante, concombre&#10;&#10;Description générée automatiquement">
            <a:extLst>
              <a:ext uri="{FF2B5EF4-FFF2-40B4-BE49-F238E27FC236}">
                <a16:creationId xmlns:a16="http://schemas.microsoft.com/office/drawing/2014/main" id="{B5AF0031-C42B-6AF9-CD94-018A92A9BD70}"/>
              </a:ext>
            </a:extLst>
          </p:cNvPr>
          <p:cNvPicPr>
            <a:picLocks noChangeAspect="1"/>
          </p:cNvPicPr>
          <p:nvPr/>
        </p:nvPicPr>
        <p:blipFill>
          <a:blip r:embed="rId6"/>
          <a:stretch>
            <a:fillRect/>
          </a:stretch>
        </p:blipFill>
        <p:spPr>
          <a:xfrm>
            <a:off x="9802928" y="4102020"/>
            <a:ext cx="386101" cy="955577"/>
          </a:xfrm>
          <a:prstGeom prst="rect">
            <a:avLst/>
          </a:prstGeom>
        </p:spPr>
      </p:pic>
      <p:pic>
        <p:nvPicPr>
          <p:cNvPr id="26" name="Image 25" descr="Une image contenant fruit&#10;&#10;Description générée automatiquement">
            <a:extLst>
              <a:ext uri="{FF2B5EF4-FFF2-40B4-BE49-F238E27FC236}">
                <a16:creationId xmlns:a16="http://schemas.microsoft.com/office/drawing/2014/main" id="{FE6C17C1-EEEF-60A8-923C-1E652518BD3A}"/>
              </a:ext>
            </a:extLst>
          </p:cNvPr>
          <p:cNvPicPr>
            <a:picLocks noChangeAspect="1"/>
          </p:cNvPicPr>
          <p:nvPr/>
        </p:nvPicPr>
        <p:blipFill>
          <a:blip r:embed="rId7"/>
          <a:stretch>
            <a:fillRect/>
          </a:stretch>
        </p:blipFill>
        <p:spPr>
          <a:xfrm>
            <a:off x="8487310" y="3146443"/>
            <a:ext cx="840382" cy="840382"/>
          </a:xfrm>
          <a:prstGeom prst="rect">
            <a:avLst/>
          </a:prstGeom>
        </p:spPr>
      </p:pic>
    </p:spTree>
    <p:extLst>
      <p:ext uri="{BB962C8B-B14F-4D97-AF65-F5344CB8AC3E}">
        <p14:creationId xmlns:p14="http://schemas.microsoft.com/office/powerpoint/2010/main" val="1392498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LE BIG DATA</a:t>
            </a:r>
          </a:p>
        </p:txBody>
      </p:sp>
      <p:sp>
        <p:nvSpPr>
          <p:cNvPr id="5" name="Espace réservé du contenu 4"/>
          <p:cNvSpPr>
            <a:spLocks noGrp="1"/>
          </p:cNvSpPr>
          <p:nvPr>
            <p:ph sz="half" idx="4294967295"/>
          </p:nvPr>
        </p:nvSpPr>
        <p:spPr>
          <a:xfrm>
            <a:off x="541610" y="1431010"/>
            <a:ext cx="5187386" cy="4790886"/>
          </a:xfrm>
        </p:spPr>
        <p:txBody>
          <a:bodyPr vert="horz" lIns="91440" tIns="45720" rIns="91440" bIns="45720" rtlCol="0">
            <a:normAutofit/>
          </a:bodyPr>
          <a:lstStyle/>
          <a:p>
            <a:pPr marL="0" indent="0" rtl="0">
              <a:lnSpc>
                <a:spcPts val="1800"/>
              </a:lnSpc>
              <a:spcBef>
                <a:spcPts val="1000"/>
              </a:spcBef>
              <a:spcAft>
                <a:spcPts val="600"/>
              </a:spcAft>
              <a:buNone/>
            </a:pPr>
            <a:r>
              <a:rPr lang="fr-FR" sz="2400" b="1" dirty="0">
                <a:solidFill>
                  <a:schemeClr val="accent2">
                    <a:lumMod val="75000"/>
                  </a:schemeClr>
                </a:solidFill>
                <a:latin typeface="Segoe UI" panose="020B0502040204020203" pitchFamily="34" charset="0"/>
                <a:cs typeface="Segoe UI" panose="020B0502040204020203" pitchFamily="34" charset="0"/>
              </a:rPr>
              <a:t>Qu’est-ce qu’est le Big data? </a:t>
            </a:r>
          </a:p>
        </p:txBody>
      </p:sp>
      <p:sp>
        <p:nvSpPr>
          <p:cNvPr id="6" name="ZoneTexte 5">
            <a:extLst>
              <a:ext uri="{FF2B5EF4-FFF2-40B4-BE49-F238E27FC236}">
                <a16:creationId xmlns:a16="http://schemas.microsoft.com/office/drawing/2014/main" id="{21FB26C7-FDD8-49A4-C32D-E09841285343}"/>
              </a:ext>
            </a:extLst>
          </p:cNvPr>
          <p:cNvSpPr txBox="1"/>
          <p:nvPr/>
        </p:nvSpPr>
        <p:spPr>
          <a:xfrm>
            <a:off x="1334278" y="1968759"/>
            <a:ext cx="7949681" cy="3416320"/>
          </a:xfrm>
          <a:prstGeom prst="rect">
            <a:avLst/>
          </a:prstGeom>
          <a:noFill/>
        </p:spPr>
        <p:txBody>
          <a:bodyPr wrap="square" rtlCol="0">
            <a:spAutoFit/>
          </a:bodyPr>
          <a:lstStyle/>
          <a:p>
            <a:r>
              <a:rPr lang="fr-FR" b="1" dirty="0"/>
              <a:t>• Les enjeux en « V » :</a:t>
            </a:r>
          </a:p>
          <a:p>
            <a:r>
              <a:rPr lang="fr-FR" dirty="0"/>
              <a:t> </a:t>
            </a:r>
          </a:p>
          <a:p>
            <a:r>
              <a:rPr lang="fr-FR" dirty="0"/>
              <a:t>              </a:t>
            </a:r>
            <a:r>
              <a:rPr lang="fr-FR" b="1" u="sng" dirty="0"/>
              <a:t>Volume</a:t>
            </a:r>
            <a:r>
              <a:rPr lang="fr-FR" dirty="0"/>
              <a:t> : trop important pour être stocké et/ou traité sur une seule machine avec des performances acceptables. </a:t>
            </a:r>
          </a:p>
          <a:p>
            <a:endParaRPr lang="fr-FR" dirty="0"/>
          </a:p>
          <a:p>
            <a:r>
              <a:rPr lang="fr-FR" dirty="0"/>
              <a:t>		Dépassement de la capacité de RAM</a:t>
            </a:r>
          </a:p>
          <a:p>
            <a:r>
              <a:rPr lang="fr-FR" dirty="0"/>
              <a:t> </a:t>
            </a:r>
          </a:p>
          <a:p>
            <a:r>
              <a:rPr lang="fr-FR" dirty="0"/>
              <a:t>		Dépassement des capacités de stockage , Etc. </a:t>
            </a:r>
          </a:p>
          <a:p>
            <a:endParaRPr lang="fr-FR" dirty="0"/>
          </a:p>
          <a:p>
            <a:r>
              <a:rPr lang="fr-FR" dirty="0"/>
              <a:t>	</a:t>
            </a:r>
            <a:r>
              <a:rPr lang="fr-FR" b="1" u="sng" dirty="0"/>
              <a:t>Vitesse</a:t>
            </a:r>
            <a:r>
              <a:rPr lang="fr-FR" dirty="0"/>
              <a:t> à laquelle les données sont produites </a:t>
            </a:r>
          </a:p>
          <a:p>
            <a:endParaRPr lang="fr-FR" dirty="0"/>
          </a:p>
          <a:p>
            <a:r>
              <a:rPr lang="fr-FR" dirty="0"/>
              <a:t>	</a:t>
            </a:r>
            <a:r>
              <a:rPr lang="fr-FR" b="1" u="sng" dirty="0"/>
              <a:t>Variété</a:t>
            </a:r>
            <a:r>
              <a:rPr lang="fr-FR" dirty="0"/>
              <a:t> de types de données</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Comment répondre à ces enjeux?</a:t>
            </a:r>
            <a:endParaRPr lang="fr-FR" dirty="0">
              <a:latin typeface="Segoe UI Light" panose="020B0502040204020203" pitchFamily="34" charset="0"/>
              <a:cs typeface="Segoe UI Light" panose="020B0502040204020203" pitchFamily="34" charset="0"/>
            </a:endParaRPr>
          </a:p>
        </p:txBody>
      </p:sp>
      <p:sp>
        <p:nvSpPr>
          <p:cNvPr id="30" name="Espace réservé du contenu 17"/>
          <p:cNvSpPr txBox="1">
            <a:spLocks/>
          </p:cNvSpPr>
          <p:nvPr/>
        </p:nvSpPr>
        <p:spPr>
          <a:xfrm>
            <a:off x="541609" y="1455491"/>
            <a:ext cx="7249452"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600" b="1" dirty="0"/>
              <a:t>Capacités de calcul : Traitement par calculs distribués (MapReduce)</a:t>
            </a:r>
          </a:p>
        </p:txBody>
      </p:sp>
      <p:grpSp>
        <p:nvGrpSpPr>
          <p:cNvPr id="13" name="Groupe 12" descr="Petit cercle contenant le chiffre 1 pour indiquer la première étape"/>
          <p:cNvGrpSpPr/>
          <p:nvPr/>
        </p:nvGrpSpPr>
        <p:grpSpPr bwMode="blackWhite">
          <a:xfrm>
            <a:off x="558723" y="1917997"/>
            <a:ext cx="558179" cy="409838"/>
            <a:chOff x="6953426" y="711274"/>
            <a:chExt cx="558179" cy="409838"/>
          </a:xfrm>
        </p:grpSpPr>
        <p:sp>
          <p:nvSpPr>
            <p:cNvPr id="14" name="Ovale 1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Zone de texte 14"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a:solidFill>
                    <a:schemeClr val="bg1"/>
                  </a:solidFill>
                  <a:latin typeface="Segoe UI Semibold" panose="020B0702040204020203" pitchFamily="34" charset="0"/>
                  <a:cs typeface="Segoe UI Semibold" panose="020B0702040204020203" pitchFamily="34" charset="0"/>
                </a:rPr>
                <a:t>1</a:t>
              </a:r>
            </a:p>
          </p:txBody>
        </p:sp>
      </p:grpSp>
      <p:sp>
        <p:nvSpPr>
          <p:cNvPr id="16" name="Espace réservé du contenu 17"/>
          <p:cNvSpPr txBox="1">
            <a:spLocks/>
          </p:cNvSpPr>
          <p:nvPr/>
        </p:nvSpPr>
        <p:spPr>
          <a:xfrm>
            <a:off x="1066040" y="1958189"/>
            <a:ext cx="51541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dirty="0"/>
              <a:t>Diviser les opérations en micro opérations distribuables entre différentes machines, réalisables en parallèle.</a:t>
            </a: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e 17" descr="Petit cercle contenant le chiffre 2 pour indiquer la deuxième étape"/>
          <p:cNvGrpSpPr/>
          <p:nvPr/>
        </p:nvGrpSpPr>
        <p:grpSpPr bwMode="blackWhite">
          <a:xfrm>
            <a:off x="558723" y="2896735"/>
            <a:ext cx="558179" cy="409838"/>
            <a:chOff x="6953426" y="711274"/>
            <a:chExt cx="558179" cy="409838"/>
          </a:xfrm>
        </p:grpSpPr>
        <p:sp>
          <p:nvSpPr>
            <p:cNvPr id="23" name="Ovale 22"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4" name="Zone de texte 23" descr="Chiffre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a:solidFill>
                    <a:schemeClr val="bg1"/>
                  </a:solidFill>
                  <a:latin typeface="Segoe UI Semibold" panose="020B0702040204020203" pitchFamily="34" charset="0"/>
                  <a:cs typeface="Segoe UI Semibold" panose="020B0702040204020203" pitchFamily="34" charset="0"/>
                </a:rPr>
                <a:t>2</a:t>
              </a:r>
            </a:p>
          </p:txBody>
        </p:sp>
      </p:grpSp>
      <p:sp>
        <p:nvSpPr>
          <p:cNvPr id="25" name="Espace réservé du contenu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200" dirty="0"/>
              <a:t>Agréger les résultats sur une même machine </a:t>
            </a:r>
            <a:endParaRPr lang="fr-FR" sz="1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9" name="Espace réservé du contenu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sz="1000"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20" name="Connecteur droit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vue d'ensemble du cluster">
            <a:extLst>
              <a:ext uri="{FF2B5EF4-FFF2-40B4-BE49-F238E27FC236}">
                <a16:creationId xmlns:a16="http://schemas.microsoft.com/office/drawing/2014/main" id="{4AD3A87A-CC4B-C8C1-5522-CD2D43C72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866" y="2211724"/>
            <a:ext cx="567690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pache Spark]RDDについて簡単にまとめてみた | DevelopersIO">
            <a:extLst>
              <a:ext uri="{FF2B5EF4-FFF2-40B4-BE49-F238E27FC236}">
                <a16:creationId xmlns:a16="http://schemas.microsoft.com/office/drawing/2014/main" id="{440908D2-CA22-ABD4-F15E-C32E80127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798" y="3649031"/>
            <a:ext cx="30480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5893" y="767607"/>
            <a:ext cx="8604132" cy="640080"/>
          </a:xfrm>
        </p:spPr>
        <p:txBody>
          <a:bodyPr rtlCol="0">
            <a:normAutofit fontScale="90000"/>
          </a:bodyPr>
          <a:lstStyle/>
          <a:p>
            <a:r>
              <a:rPr lang="fr-FR" dirty="0"/>
              <a:t>Calculs distribués sous forme de graphe avec les DAG</a:t>
            </a:r>
            <a:br>
              <a:rPr lang="fr-FR" b="1" i="0" dirty="0">
                <a:solidFill>
                  <a:srgbClr val="271A38"/>
                </a:solidFill>
                <a:effectLst/>
                <a:latin typeface="Inter"/>
              </a:rPr>
            </a:br>
            <a:endParaRPr lang="fr-FR" dirty="0">
              <a:latin typeface="Segoe UI Light" panose="020B0502040204020203" pitchFamily="34" charset="0"/>
              <a:cs typeface="Segoe UI Light" panose="020B0502040204020203" pitchFamily="34" charset="0"/>
            </a:endParaRPr>
          </a:p>
        </p:txBody>
      </p:sp>
      <p:sp>
        <p:nvSpPr>
          <p:cNvPr id="29" name="Espace réservé du contenu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sz="1000"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20" name="Connecteur droit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AutoShape 2">
            <a:extLst>
              <a:ext uri="{FF2B5EF4-FFF2-40B4-BE49-F238E27FC236}">
                <a16:creationId xmlns:a16="http://schemas.microsoft.com/office/drawing/2014/main" id="{9BBAE2B7-1348-87A3-92A5-E65E007AE7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4">
            <a:extLst>
              <a:ext uri="{FF2B5EF4-FFF2-40B4-BE49-F238E27FC236}">
                <a16:creationId xmlns:a16="http://schemas.microsoft.com/office/drawing/2014/main" id="{BC12040E-5C0B-5F0D-0812-DCD0E19FB3B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a:extLst>
              <a:ext uri="{FF2B5EF4-FFF2-40B4-BE49-F238E27FC236}">
                <a16:creationId xmlns:a16="http://schemas.microsoft.com/office/drawing/2014/main" id="{6682F6A3-0AF2-053B-B30D-BD961220C7AA}"/>
              </a:ext>
            </a:extLst>
          </p:cNvPr>
          <p:cNvPicPr>
            <a:picLocks noChangeAspect="1"/>
          </p:cNvPicPr>
          <p:nvPr/>
        </p:nvPicPr>
        <p:blipFill>
          <a:blip r:embed="rId3"/>
          <a:stretch>
            <a:fillRect/>
          </a:stretch>
        </p:blipFill>
        <p:spPr>
          <a:xfrm>
            <a:off x="1076799" y="1810288"/>
            <a:ext cx="9606752" cy="3237424"/>
          </a:xfrm>
          <a:prstGeom prst="rect">
            <a:avLst/>
          </a:prstGeom>
        </p:spPr>
      </p:pic>
    </p:spTree>
    <p:extLst>
      <p:ext uri="{BB962C8B-B14F-4D97-AF65-F5344CB8AC3E}">
        <p14:creationId xmlns:p14="http://schemas.microsoft.com/office/powerpoint/2010/main" val="220339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5893" y="767607"/>
            <a:ext cx="8604132" cy="640080"/>
          </a:xfrm>
        </p:spPr>
        <p:txBody>
          <a:bodyPr rtlCol="0">
            <a:normAutofit fontScale="90000"/>
          </a:bodyPr>
          <a:lstStyle/>
          <a:p>
            <a:r>
              <a:rPr lang="fr-FR" dirty="0"/>
              <a:t>Cycle de vie d’une application</a:t>
            </a:r>
            <a:br>
              <a:rPr lang="fr-FR" b="1" i="0" dirty="0">
                <a:solidFill>
                  <a:srgbClr val="271A38"/>
                </a:solidFill>
                <a:effectLst/>
                <a:latin typeface="Inter"/>
              </a:rPr>
            </a:br>
            <a:endParaRPr lang="fr-FR" dirty="0">
              <a:latin typeface="Segoe UI Light" panose="020B0502040204020203" pitchFamily="34" charset="0"/>
              <a:cs typeface="Segoe UI Light" panose="020B0502040204020203" pitchFamily="34" charset="0"/>
            </a:endParaRPr>
          </a:p>
        </p:txBody>
      </p:sp>
      <p:sp>
        <p:nvSpPr>
          <p:cNvPr id="29" name="Espace réservé du contenu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sz="1000"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20" name="Connecteur droit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AutoShape 2">
            <a:extLst>
              <a:ext uri="{FF2B5EF4-FFF2-40B4-BE49-F238E27FC236}">
                <a16:creationId xmlns:a16="http://schemas.microsoft.com/office/drawing/2014/main" id="{9BBAE2B7-1348-87A3-92A5-E65E007AE7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4">
            <a:extLst>
              <a:ext uri="{FF2B5EF4-FFF2-40B4-BE49-F238E27FC236}">
                <a16:creationId xmlns:a16="http://schemas.microsoft.com/office/drawing/2014/main" id="{BC12040E-5C0B-5F0D-0812-DCD0E19FB3B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Image 7">
            <a:extLst>
              <a:ext uri="{FF2B5EF4-FFF2-40B4-BE49-F238E27FC236}">
                <a16:creationId xmlns:a16="http://schemas.microsoft.com/office/drawing/2014/main" id="{13F984F0-B75E-DFC4-1616-CCA045A379A3}"/>
              </a:ext>
            </a:extLst>
          </p:cNvPr>
          <p:cNvPicPr>
            <a:picLocks noChangeAspect="1"/>
          </p:cNvPicPr>
          <p:nvPr/>
        </p:nvPicPr>
        <p:blipFill>
          <a:blip r:embed="rId3"/>
          <a:stretch>
            <a:fillRect/>
          </a:stretch>
        </p:blipFill>
        <p:spPr>
          <a:xfrm>
            <a:off x="495300" y="1618460"/>
            <a:ext cx="11201400" cy="4600575"/>
          </a:xfrm>
          <a:prstGeom prst="rect">
            <a:avLst/>
          </a:prstGeom>
        </p:spPr>
      </p:pic>
    </p:spTree>
    <p:extLst>
      <p:ext uri="{BB962C8B-B14F-4D97-AF65-F5344CB8AC3E}">
        <p14:creationId xmlns:p14="http://schemas.microsoft.com/office/powerpoint/2010/main" val="231056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521208" y="905256"/>
            <a:ext cx="6876288" cy="1271016"/>
          </a:xfrm>
        </p:spPr>
        <p:txBody>
          <a:bodyPr rtlCol="0">
            <a:normAutofit/>
          </a:bodyPr>
          <a:lstStyle/>
          <a:p>
            <a:pPr lvl="0"/>
            <a:r>
              <a:rPr lang="fr-FR" dirty="0"/>
              <a:t>AWS et les briques d’architectures choisies</a:t>
            </a:r>
            <a:endParaRPr lang="fr-FR" sz="3600" dirty="0"/>
          </a:p>
        </p:txBody>
      </p:sp>
      <p:pic>
        <p:nvPicPr>
          <p:cNvPr id="12290" name="Picture 2" descr="Déployer une application sur AWS avec Elastic Beanstalk | Le Data Scientist">
            <a:extLst>
              <a:ext uri="{FF2B5EF4-FFF2-40B4-BE49-F238E27FC236}">
                <a16:creationId xmlns:a16="http://schemas.microsoft.com/office/drawing/2014/main" id="{676543BB-4A7C-609A-DE0B-869A38AF5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224" y="2885298"/>
            <a:ext cx="492442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1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5_TF10001108_Win32" id="{2806A0BE-F809-4871-972D-2526D4384446}" vid="{31D09BF8-A1E0-4D8B-BA3C-9CB9896B11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{48B357F6-C335-475A-8A3D-96B5E41C4623}tf10001108_win32</Template>
  <TotalTime>17385</TotalTime>
  <Words>975</Words>
  <Application>Microsoft Office PowerPoint</Application>
  <PresentationFormat>Grand écran</PresentationFormat>
  <Paragraphs>163</Paragraphs>
  <Slides>20</Slides>
  <Notes>14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Arial</vt:lpstr>
      <vt:lpstr>Calibri</vt:lpstr>
      <vt:lpstr>Courier New</vt:lpstr>
      <vt:lpstr>Helvetica Neue</vt:lpstr>
      <vt:lpstr>Inter</vt:lpstr>
      <vt:lpstr>Segoe UI</vt:lpstr>
      <vt:lpstr>Segoe UI Light</vt:lpstr>
      <vt:lpstr>Segoe UI Semibold</vt:lpstr>
      <vt:lpstr>Wingdings</vt:lpstr>
      <vt:lpstr>DocBienvenue</vt:lpstr>
      <vt:lpstr>Déployez un modèle dans le cloud</vt:lpstr>
      <vt:lpstr>Plan de présentation</vt:lpstr>
      <vt:lpstr>Problématique</vt:lpstr>
      <vt:lpstr>Jeu de données</vt:lpstr>
      <vt:lpstr>LE BIG DATA</vt:lpstr>
      <vt:lpstr>Comment répondre à ces enjeux?</vt:lpstr>
      <vt:lpstr>Calculs distribués sous forme de graphe avec les DAG </vt:lpstr>
      <vt:lpstr>Cycle de vie d’une application </vt:lpstr>
      <vt:lpstr>AWS et les briques d’architectures choisies</vt:lpstr>
      <vt:lpstr>AWS et les briques d’architectures choisies</vt:lpstr>
      <vt:lpstr>Les services que nous avons utilisés sont: </vt:lpstr>
      <vt:lpstr>Amazon IAM</vt:lpstr>
      <vt:lpstr>Amazon EC2 </vt:lpstr>
      <vt:lpstr>Amazon S3</vt:lpstr>
      <vt:lpstr>Amazon EMR</vt:lpstr>
      <vt:lpstr>Amazon EMR</vt:lpstr>
      <vt:lpstr>Présentation de la réalisation de la chaîne de traitement des images</vt:lpstr>
      <vt:lpstr>Pré-traitements  et  Réduction dimensionnelle</vt:lpstr>
      <vt:lpstr>Démonstration d’exécution du script PYSpark sur le Cloud</vt:lpstr>
      <vt:lpstr>Conclusion et perspectives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Déployez un modèle dans le cloud</dc:title>
  <dc:creator>Laetitia MBEMBA PIKA</dc:creator>
  <cp:keywords/>
  <cp:lastModifiedBy>Laetitia MBEMBA PIKA</cp:lastModifiedBy>
  <cp:revision>18</cp:revision>
  <dcterms:created xsi:type="dcterms:W3CDTF">2023-01-30T10:36:00Z</dcterms:created>
  <dcterms:modified xsi:type="dcterms:W3CDTF">2023-03-02T11:07:41Z</dcterms:modified>
  <cp:version/>
</cp:coreProperties>
</file>